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7" r:id="rId2"/>
    <p:sldMasterId id="2147483692" r:id="rId3"/>
  </p:sldMasterIdLst>
  <p:notesMasterIdLst>
    <p:notesMasterId r:id="rId48"/>
  </p:notesMasterIdLst>
  <p:sldIdLst>
    <p:sldId id="334" r:id="rId4"/>
    <p:sldId id="336" r:id="rId5"/>
    <p:sldId id="337" r:id="rId6"/>
    <p:sldId id="338" r:id="rId7"/>
    <p:sldId id="339" r:id="rId8"/>
    <p:sldId id="340" r:id="rId9"/>
    <p:sldId id="335" r:id="rId10"/>
    <p:sldId id="343" r:id="rId11"/>
    <p:sldId id="344" r:id="rId12"/>
    <p:sldId id="368" r:id="rId13"/>
    <p:sldId id="345" r:id="rId14"/>
    <p:sldId id="346" r:id="rId15"/>
    <p:sldId id="347" r:id="rId16"/>
    <p:sldId id="348" r:id="rId17"/>
    <p:sldId id="287" r:id="rId18"/>
    <p:sldId id="349" r:id="rId19"/>
    <p:sldId id="350" r:id="rId20"/>
    <p:sldId id="354" r:id="rId21"/>
    <p:sldId id="351" r:id="rId22"/>
    <p:sldId id="317" r:id="rId23"/>
    <p:sldId id="326" r:id="rId24"/>
    <p:sldId id="352" r:id="rId25"/>
    <p:sldId id="320" r:id="rId26"/>
    <p:sldId id="276" r:id="rId27"/>
    <p:sldId id="356" r:id="rId28"/>
    <p:sldId id="353" r:id="rId29"/>
    <p:sldId id="314" r:id="rId30"/>
    <p:sldId id="315" r:id="rId31"/>
    <p:sldId id="355" r:id="rId32"/>
    <p:sldId id="316" r:id="rId33"/>
    <p:sldId id="357" r:id="rId34"/>
    <p:sldId id="358" r:id="rId35"/>
    <p:sldId id="363" r:id="rId36"/>
    <p:sldId id="361" r:id="rId37"/>
    <p:sldId id="362" r:id="rId38"/>
    <p:sldId id="360" r:id="rId39"/>
    <p:sldId id="359" r:id="rId40"/>
    <p:sldId id="366" r:id="rId41"/>
    <p:sldId id="341" r:id="rId42"/>
    <p:sldId id="367" r:id="rId43"/>
    <p:sldId id="342" r:id="rId44"/>
    <p:sldId id="280" r:id="rId45"/>
    <p:sldId id="365" r:id="rId46"/>
    <p:sldId id="364" r:id="rId47"/>
  </p:sldIdLst>
  <p:sldSz cx="9144000" cy="6858000" type="screen4x3"/>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508" autoAdjust="0"/>
  </p:normalViewPr>
  <p:slideViewPr>
    <p:cSldViewPr snapToGrid="0">
      <p:cViewPr>
        <p:scale>
          <a:sx n="60" d="100"/>
          <a:sy n="60" d="100"/>
        </p:scale>
        <p:origin x="-1372" y="-12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6B6D2AA7-2601-4E2D-9496-66F78633691F}" type="datetimeFigureOut">
              <a:rPr lang="en-AU" smtClean="0"/>
              <a:t>24/05/2018</a:t>
            </a:fld>
            <a:endParaRPr lang="en-AU"/>
          </a:p>
        </p:txBody>
      </p:sp>
      <p:sp>
        <p:nvSpPr>
          <p:cNvPr id="4" name="Slide Image Placeholder 3"/>
          <p:cNvSpPr>
            <a:spLocks noGrp="1" noRot="1" noChangeAspect="1"/>
          </p:cNvSpPr>
          <p:nvPr>
            <p:ph type="sldImg" idx="2"/>
          </p:nvPr>
        </p:nvSpPr>
        <p:spPr>
          <a:xfrm>
            <a:off x="1166813" y="1243013"/>
            <a:ext cx="4473575"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437CE505-2EFD-4461-AEC1-E661AD23CA54}" type="slidenum">
              <a:rPr lang="en-AU" smtClean="0"/>
              <a:t>‹#›</a:t>
            </a:fld>
            <a:endParaRPr lang="en-AU"/>
          </a:p>
        </p:txBody>
      </p:sp>
    </p:spTree>
    <p:extLst>
      <p:ext uri="{BB962C8B-B14F-4D97-AF65-F5344CB8AC3E}">
        <p14:creationId xmlns:p14="http://schemas.microsoft.com/office/powerpoint/2010/main" val="3488926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03638" y="798513"/>
            <a:ext cx="2873375" cy="215582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0D7DD58-24DD-4828-9A43-2B07803004D6}" type="slidenum">
              <a:rPr lang="en-AU" smtClean="0">
                <a:solidFill>
                  <a:prstClr val="black"/>
                </a:solidFill>
              </a:rPr>
              <a:pPr/>
              <a:t>19</a:t>
            </a:fld>
            <a:endParaRPr lang="en-AU">
              <a:solidFill>
                <a:prstClr val="black"/>
              </a:solidFill>
            </a:endParaRPr>
          </a:p>
        </p:txBody>
      </p:sp>
    </p:spTree>
    <p:extLst>
      <p:ext uri="{BB962C8B-B14F-4D97-AF65-F5344CB8AC3E}">
        <p14:creationId xmlns:p14="http://schemas.microsoft.com/office/powerpoint/2010/main" val="577650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03638" y="798513"/>
            <a:ext cx="2873375" cy="215582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0D7DD58-24DD-4828-9A43-2B07803004D6}" type="slidenum">
              <a:rPr lang="en-AU" smtClean="0">
                <a:solidFill>
                  <a:prstClr val="black"/>
                </a:solidFill>
              </a:rPr>
              <a:pPr/>
              <a:t>26</a:t>
            </a:fld>
            <a:endParaRPr lang="en-AU">
              <a:solidFill>
                <a:prstClr val="black"/>
              </a:solidFill>
            </a:endParaRPr>
          </a:p>
        </p:txBody>
      </p:sp>
    </p:spTree>
    <p:extLst>
      <p:ext uri="{BB962C8B-B14F-4D97-AF65-F5344CB8AC3E}">
        <p14:creationId xmlns:p14="http://schemas.microsoft.com/office/powerpoint/2010/main" val="57765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56038" y="735013"/>
            <a:ext cx="2644775" cy="1982787"/>
          </a:xfrm>
        </p:spPr>
      </p:sp>
      <p:sp>
        <p:nvSpPr>
          <p:cNvPr id="3" name="Notes Placeholder 2"/>
          <p:cNvSpPr>
            <a:spLocks noGrp="1"/>
          </p:cNvSpPr>
          <p:nvPr>
            <p:ph type="body" idx="1"/>
          </p:nvPr>
        </p:nvSpPr>
        <p:spPr/>
        <p:txBody>
          <a:bodyPr/>
          <a:lstStyle/>
          <a:p>
            <a:r>
              <a:rPr lang="en-AU" b="1" dirty="0" smtClean="0"/>
              <a:t>Movement</a:t>
            </a:r>
            <a:r>
              <a:rPr lang="en-AU" b="1" baseline="0" dirty="0" smtClean="0"/>
              <a:t> Song</a:t>
            </a:r>
          </a:p>
          <a:p>
            <a:r>
              <a:rPr lang="en-AU" dirty="0" smtClean="0"/>
              <a:t>Standing</a:t>
            </a:r>
          </a:p>
          <a:p>
            <a:endParaRPr lang="en-AU" dirty="0" smtClean="0"/>
          </a:p>
          <a:p>
            <a:r>
              <a:rPr lang="en-AU" dirty="0"/>
              <a:t>Wedge Tail eagle:  </a:t>
            </a:r>
            <a:r>
              <a:rPr lang="en-AU" i="1" dirty="0"/>
              <a:t>arms out and flap like wings</a:t>
            </a:r>
            <a:endParaRPr lang="en-AU" dirty="0"/>
          </a:p>
          <a:p>
            <a:r>
              <a:rPr lang="en-AU" dirty="0"/>
              <a:t>Cockatoo: </a:t>
            </a:r>
            <a:r>
              <a:rPr lang="en-AU" i="1" dirty="0"/>
              <a:t>one hand on head, fingers spread out like a crest</a:t>
            </a:r>
            <a:r>
              <a:rPr lang="en-AU" dirty="0"/>
              <a:t>		</a:t>
            </a:r>
          </a:p>
          <a:p>
            <a:r>
              <a:rPr lang="en-AU" dirty="0"/>
              <a:t>Kookaburra: </a:t>
            </a:r>
            <a:r>
              <a:rPr lang="en-AU" i="1" dirty="0"/>
              <a:t>hand making bird beak movement at the level of shoulder</a:t>
            </a:r>
            <a:endParaRPr lang="en-AU" dirty="0"/>
          </a:p>
          <a:p>
            <a:r>
              <a:rPr lang="en-AU" dirty="0"/>
              <a:t>Emu: </a:t>
            </a:r>
            <a:r>
              <a:rPr lang="en-AU" i="1" dirty="0"/>
              <a:t>sweep hand making bird beak from shoulder upwards to make an emu shape</a:t>
            </a:r>
            <a:endParaRPr lang="en-AU" dirty="0"/>
          </a:p>
          <a:p>
            <a:r>
              <a:rPr lang="en-AU" dirty="0"/>
              <a:t>Kangaroo: </a:t>
            </a:r>
            <a:r>
              <a:rPr lang="en-AU" i="1" dirty="0"/>
              <a:t>hands in front like paws and jumping</a:t>
            </a:r>
            <a:endParaRPr lang="en-AU" dirty="0"/>
          </a:p>
          <a:p>
            <a:endParaRPr lang="en-AU" dirty="0" smtClean="0"/>
          </a:p>
          <a:p>
            <a:endParaRPr lang="en-AU" dirty="0"/>
          </a:p>
        </p:txBody>
      </p:sp>
      <p:sp>
        <p:nvSpPr>
          <p:cNvPr id="4" name="Slide Number Placeholder 3"/>
          <p:cNvSpPr>
            <a:spLocks noGrp="1"/>
          </p:cNvSpPr>
          <p:nvPr>
            <p:ph type="sldNum" sz="quarter" idx="10"/>
          </p:nvPr>
        </p:nvSpPr>
        <p:spPr/>
        <p:txBody>
          <a:bodyPr/>
          <a:lstStyle/>
          <a:p>
            <a:fld id="{70D7DD58-24DD-4828-9A43-2B07803004D6}" type="slidenum">
              <a:rPr lang="en-AU" smtClean="0">
                <a:solidFill>
                  <a:prstClr val="black"/>
                </a:solidFill>
              </a:rPr>
              <a:pPr/>
              <a:t>28</a:t>
            </a:fld>
            <a:endParaRPr lang="en-AU">
              <a:solidFill>
                <a:prstClr val="black"/>
              </a:solidFill>
            </a:endParaRPr>
          </a:p>
        </p:txBody>
      </p:sp>
    </p:spTree>
    <p:extLst>
      <p:ext uri="{BB962C8B-B14F-4D97-AF65-F5344CB8AC3E}">
        <p14:creationId xmlns:p14="http://schemas.microsoft.com/office/powerpoint/2010/main" val="1267595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03638" y="798513"/>
            <a:ext cx="2873375" cy="215582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0D7DD58-24DD-4828-9A43-2B07803004D6}" type="slidenum">
              <a:rPr lang="en-AU" smtClean="0">
                <a:solidFill>
                  <a:prstClr val="black"/>
                </a:solidFill>
              </a:rPr>
              <a:pPr/>
              <a:t>32</a:t>
            </a:fld>
            <a:endParaRPr lang="en-AU">
              <a:solidFill>
                <a:prstClr val="black"/>
              </a:solidFill>
            </a:endParaRPr>
          </a:p>
        </p:txBody>
      </p:sp>
    </p:spTree>
    <p:extLst>
      <p:ext uri="{BB962C8B-B14F-4D97-AF65-F5344CB8AC3E}">
        <p14:creationId xmlns:p14="http://schemas.microsoft.com/office/powerpoint/2010/main" val="577650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HBL instructions template">
    <p:spTree>
      <p:nvGrpSpPr>
        <p:cNvPr id="1" name=""/>
        <p:cNvGrpSpPr/>
        <p:nvPr/>
      </p:nvGrpSpPr>
      <p:grpSpPr>
        <a:xfrm>
          <a:off x="0" y="0"/>
          <a:ext cx="0" cy="0"/>
          <a:chOff x="0" y="0"/>
          <a:chExt cx="0" cy="0"/>
        </a:xfrm>
      </p:grpSpPr>
      <p:sp>
        <p:nvSpPr>
          <p:cNvPr id="2" name="Title 1"/>
          <p:cNvSpPr>
            <a:spLocks noGrp="1"/>
          </p:cNvSpPr>
          <p:nvPr>
            <p:ph type="title"/>
          </p:nvPr>
        </p:nvSpPr>
        <p:spPr>
          <a:xfrm>
            <a:off x="1043608" y="188640"/>
            <a:ext cx="7992888" cy="783958"/>
          </a:xfrm>
        </p:spPr>
        <p:txBody>
          <a:bodyPr>
            <a:normAutofit/>
          </a:bodyPr>
          <a:lstStyle>
            <a:lvl1pPr algn="l">
              <a:defRPr sz="2700" b="1">
                <a:solidFill>
                  <a:srgbClr val="313782"/>
                </a:solidFill>
              </a:defRPr>
            </a:lvl1pPr>
          </a:lstStyle>
          <a:p>
            <a:r>
              <a:rPr lang="en-US" dirty="0" smtClean="0"/>
              <a:t>Click to edit Master title style</a:t>
            </a:r>
            <a:endParaRPr lang="en-AU" dirty="0"/>
          </a:p>
        </p:txBody>
      </p:sp>
      <p:sp>
        <p:nvSpPr>
          <p:cNvPr id="3" name="Content Placeholder 2"/>
          <p:cNvSpPr>
            <a:spLocks noGrp="1"/>
          </p:cNvSpPr>
          <p:nvPr>
            <p:ph idx="1"/>
          </p:nvPr>
        </p:nvSpPr>
        <p:spPr>
          <a:xfrm>
            <a:off x="179512" y="1052736"/>
            <a:ext cx="8856984" cy="5688632"/>
          </a:xfrm>
        </p:spPr>
        <p:txBody>
          <a:bodyPr/>
          <a:lstStyle>
            <a:lvl1pPr>
              <a:defRPr sz="2100"/>
            </a:lvl1pPr>
            <a:lvl2pPr>
              <a:defRPr sz="1800"/>
            </a:lvl2pPr>
            <a:lvl3pPr>
              <a:defRPr sz="1500"/>
            </a:lvl3pPr>
            <a:lvl4pPr>
              <a:defRPr sz="1125"/>
            </a:lvl4pPr>
            <a:lvl5pPr>
              <a:defRPr sz="10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pic>
        <p:nvPicPr>
          <p:cNvPr id="1027" name="Picture 3"/>
          <p:cNvPicPr>
            <a:picLocks noChangeAspect="1" noChangeArrowheads="1"/>
          </p:cNvPicPr>
          <p:nvPr userDrawn="1"/>
        </p:nvPicPr>
        <p:blipFill>
          <a:blip r:embed="rId2" cstate="print"/>
          <a:srcRect/>
          <a:stretch>
            <a:fillRect/>
          </a:stretch>
        </p:blipFill>
        <p:spPr bwMode="auto">
          <a:xfrm>
            <a:off x="179513" y="188640"/>
            <a:ext cx="792087" cy="779192"/>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2331728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EE2A80-DAC4-4ADA-9C9E-991F0DDC266B}" type="datetimeFigureOut">
              <a:rPr lang="en-AU" smtClean="0"/>
              <a:t>24/05/2018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FA1D15B-DC53-40B5-98CD-003D4A5A0CEB}" type="slidenum">
              <a:rPr lang="en-AU" smtClean="0"/>
              <a:t>‹#›</a:t>
            </a:fld>
            <a:endParaRPr lang="en-AU"/>
          </a:p>
        </p:txBody>
      </p:sp>
    </p:spTree>
    <p:extLst>
      <p:ext uri="{BB962C8B-B14F-4D97-AF65-F5344CB8AC3E}">
        <p14:creationId xmlns:p14="http://schemas.microsoft.com/office/powerpoint/2010/main" val="1033064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EE2A80-DAC4-4ADA-9C9E-991F0DDC266B}" type="datetimeFigureOut">
              <a:rPr lang="en-AU" smtClean="0"/>
              <a:t>24/05/2018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FA1D15B-DC53-40B5-98CD-003D4A5A0CEB}" type="slidenum">
              <a:rPr lang="en-AU" smtClean="0"/>
              <a:t>‹#›</a:t>
            </a:fld>
            <a:endParaRPr lang="en-AU"/>
          </a:p>
        </p:txBody>
      </p:sp>
    </p:spTree>
    <p:extLst>
      <p:ext uri="{BB962C8B-B14F-4D97-AF65-F5344CB8AC3E}">
        <p14:creationId xmlns:p14="http://schemas.microsoft.com/office/powerpoint/2010/main" val="1036659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EE2A80-DAC4-4ADA-9C9E-991F0DDC266B}" type="datetimeFigureOut">
              <a:rPr lang="en-AU" smtClean="0"/>
              <a:t>24/05/2018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1D15B-DC53-40B5-98CD-003D4A5A0CEB}" type="slidenum">
              <a:rPr lang="en-AU" smtClean="0"/>
              <a:t>‹#›</a:t>
            </a:fld>
            <a:endParaRPr lang="en-AU"/>
          </a:p>
        </p:txBody>
      </p:sp>
    </p:spTree>
    <p:extLst>
      <p:ext uri="{BB962C8B-B14F-4D97-AF65-F5344CB8AC3E}">
        <p14:creationId xmlns:p14="http://schemas.microsoft.com/office/powerpoint/2010/main" val="2960665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EE2A80-DAC4-4ADA-9C9E-991F0DDC266B}" type="datetimeFigureOut">
              <a:rPr lang="en-AU" smtClean="0"/>
              <a:t>24/05/2018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1D15B-DC53-40B5-98CD-003D4A5A0CEB}" type="slidenum">
              <a:rPr lang="en-AU" smtClean="0"/>
              <a:t>‹#›</a:t>
            </a:fld>
            <a:endParaRPr lang="en-AU"/>
          </a:p>
        </p:txBody>
      </p:sp>
    </p:spTree>
    <p:extLst>
      <p:ext uri="{BB962C8B-B14F-4D97-AF65-F5344CB8AC3E}">
        <p14:creationId xmlns:p14="http://schemas.microsoft.com/office/powerpoint/2010/main" val="956723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Rhymetime slide template">
    <p:spTree>
      <p:nvGrpSpPr>
        <p:cNvPr id="1" name=""/>
        <p:cNvGrpSpPr/>
        <p:nvPr/>
      </p:nvGrpSpPr>
      <p:grpSpPr>
        <a:xfrm>
          <a:off x="0" y="0"/>
          <a:ext cx="0" cy="0"/>
          <a:chOff x="0" y="0"/>
          <a:chExt cx="0" cy="0"/>
        </a:xfrm>
      </p:grpSpPr>
      <p:sp>
        <p:nvSpPr>
          <p:cNvPr id="14" name="Title 1"/>
          <p:cNvSpPr>
            <a:spLocks noGrp="1"/>
          </p:cNvSpPr>
          <p:nvPr>
            <p:ph type="ctrTitle"/>
          </p:nvPr>
        </p:nvSpPr>
        <p:spPr>
          <a:xfrm>
            <a:off x="395537" y="692696"/>
            <a:ext cx="8352928" cy="648072"/>
          </a:xfrm>
          <a:prstGeom prst="rect">
            <a:avLst/>
          </a:prstGeom>
        </p:spPr>
        <p:txBody>
          <a:bodyPr>
            <a:normAutofit/>
          </a:bodyPr>
          <a:lstStyle>
            <a:lvl1pPr algn="l">
              <a:defRPr sz="2250" b="1" i="0" baseline="0">
                <a:solidFill>
                  <a:srgbClr val="313782"/>
                </a:solidFill>
                <a:latin typeface="Helvetica" pitchFamily="34" charset="0"/>
              </a:defRPr>
            </a:lvl1pPr>
          </a:lstStyle>
          <a:p>
            <a:endParaRPr lang="en-US" dirty="0"/>
          </a:p>
        </p:txBody>
      </p:sp>
      <p:sp>
        <p:nvSpPr>
          <p:cNvPr id="16" name="Subtitle 2"/>
          <p:cNvSpPr>
            <a:spLocks noGrp="1"/>
          </p:cNvSpPr>
          <p:nvPr>
            <p:ph type="subTitle" idx="1"/>
          </p:nvPr>
        </p:nvSpPr>
        <p:spPr>
          <a:xfrm>
            <a:off x="395537" y="1412776"/>
            <a:ext cx="8352928" cy="4536504"/>
          </a:xfrm>
          <a:prstGeom prst="rect">
            <a:avLst/>
          </a:prstGeom>
        </p:spPr>
        <p:txBody>
          <a:bodyPr>
            <a:normAutofit/>
          </a:bodyPr>
          <a:lstStyle>
            <a:lvl1pPr marL="0" indent="0" algn="l">
              <a:spcBef>
                <a:spcPts val="0"/>
              </a:spcBef>
              <a:buNone/>
              <a:defRPr sz="18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endParaRPr lang="en-US" dirty="0" smtClean="0"/>
          </a:p>
        </p:txBody>
      </p:sp>
    </p:spTree>
    <p:extLst>
      <p:ext uri="{BB962C8B-B14F-4D97-AF65-F5344CB8AC3E}">
        <p14:creationId xmlns:p14="http://schemas.microsoft.com/office/powerpoint/2010/main" val="1145645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hymetime slide template">
    <p:spTree>
      <p:nvGrpSpPr>
        <p:cNvPr id="1" name=""/>
        <p:cNvGrpSpPr/>
        <p:nvPr/>
      </p:nvGrpSpPr>
      <p:grpSpPr>
        <a:xfrm>
          <a:off x="0" y="0"/>
          <a:ext cx="0" cy="0"/>
          <a:chOff x="0" y="0"/>
          <a:chExt cx="0" cy="0"/>
        </a:xfrm>
      </p:grpSpPr>
      <p:sp>
        <p:nvSpPr>
          <p:cNvPr id="14" name="Title 1"/>
          <p:cNvSpPr>
            <a:spLocks noGrp="1"/>
          </p:cNvSpPr>
          <p:nvPr>
            <p:ph type="ctrTitle"/>
          </p:nvPr>
        </p:nvSpPr>
        <p:spPr>
          <a:xfrm>
            <a:off x="395536" y="1452972"/>
            <a:ext cx="8352928" cy="648072"/>
          </a:xfrm>
          <a:prstGeom prst="rect">
            <a:avLst/>
          </a:prstGeom>
        </p:spPr>
        <p:txBody>
          <a:bodyPr>
            <a:normAutofit/>
          </a:bodyPr>
          <a:lstStyle>
            <a:lvl1pPr algn="l">
              <a:defRPr sz="3600" b="1" i="0" baseline="0">
                <a:solidFill>
                  <a:srgbClr val="990000"/>
                </a:solidFill>
                <a:latin typeface="Calibri" panose="020F0502020204030204" pitchFamily="34" charset="0"/>
              </a:defRPr>
            </a:lvl1pPr>
          </a:lstStyle>
          <a:p>
            <a:endParaRPr lang="en-US" dirty="0"/>
          </a:p>
        </p:txBody>
      </p:sp>
      <p:sp>
        <p:nvSpPr>
          <p:cNvPr id="16" name="Subtitle 2"/>
          <p:cNvSpPr>
            <a:spLocks noGrp="1"/>
          </p:cNvSpPr>
          <p:nvPr>
            <p:ph type="subTitle" idx="1"/>
          </p:nvPr>
        </p:nvSpPr>
        <p:spPr>
          <a:xfrm>
            <a:off x="395536" y="2173052"/>
            <a:ext cx="8352928" cy="4536504"/>
          </a:xfrm>
          <a:prstGeom prst="rect">
            <a:avLst/>
          </a:prstGeom>
        </p:spPr>
        <p:txBody>
          <a:bodyPr>
            <a:normAutofit/>
          </a:bodyPr>
          <a:lstStyle>
            <a:lvl1pPr marL="0" indent="0" algn="l">
              <a:spcBef>
                <a:spcPts val="0"/>
              </a:spcBef>
              <a:buNone/>
              <a:defRPr sz="2400" baseline="0">
                <a:solidFill>
                  <a:schemeClr val="tx1"/>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extLst>
      <p:ext uri="{BB962C8B-B14F-4D97-AF65-F5344CB8AC3E}">
        <p14:creationId xmlns:p14="http://schemas.microsoft.com/office/powerpoint/2010/main" val="168861938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Rhymetime slide template">
    <p:spTree>
      <p:nvGrpSpPr>
        <p:cNvPr id="1" name=""/>
        <p:cNvGrpSpPr/>
        <p:nvPr/>
      </p:nvGrpSpPr>
      <p:grpSpPr>
        <a:xfrm>
          <a:off x="0" y="0"/>
          <a:ext cx="0" cy="0"/>
          <a:chOff x="0" y="0"/>
          <a:chExt cx="0" cy="0"/>
        </a:xfrm>
      </p:grpSpPr>
      <p:sp>
        <p:nvSpPr>
          <p:cNvPr id="14" name="Title 1"/>
          <p:cNvSpPr>
            <a:spLocks noGrp="1"/>
          </p:cNvSpPr>
          <p:nvPr>
            <p:ph type="ctrTitle"/>
          </p:nvPr>
        </p:nvSpPr>
        <p:spPr>
          <a:xfrm>
            <a:off x="395536" y="692696"/>
            <a:ext cx="8352928" cy="648072"/>
          </a:xfrm>
          <a:prstGeom prst="rect">
            <a:avLst/>
          </a:prstGeom>
        </p:spPr>
        <p:txBody>
          <a:bodyPr>
            <a:normAutofit/>
          </a:bodyPr>
          <a:lstStyle>
            <a:lvl1pPr algn="l">
              <a:defRPr sz="3600" b="1" i="0" baseline="0">
                <a:solidFill>
                  <a:srgbClr val="313782"/>
                </a:solidFill>
                <a:latin typeface="Helvetica" pitchFamily="34" charset="0"/>
              </a:defRPr>
            </a:lvl1pPr>
          </a:lstStyle>
          <a:p>
            <a:endParaRPr lang="en-US" dirty="0"/>
          </a:p>
        </p:txBody>
      </p:sp>
      <p:sp>
        <p:nvSpPr>
          <p:cNvPr id="16" name="Subtitle 2"/>
          <p:cNvSpPr>
            <a:spLocks noGrp="1"/>
          </p:cNvSpPr>
          <p:nvPr>
            <p:ph type="subTitle" idx="1"/>
          </p:nvPr>
        </p:nvSpPr>
        <p:spPr>
          <a:xfrm>
            <a:off x="395536" y="1412776"/>
            <a:ext cx="8352928" cy="4536504"/>
          </a:xfrm>
          <a:prstGeom prst="rect">
            <a:avLst/>
          </a:prstGeom>
        </p:spPr>
        <p:txBody>
          <a:bodyPr>
            <a:normAutofit/>
          </a:bodyPr>
          <a:lstStyle>
            <a:lvl1pPr marL="0" indent="0" algn="l">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extLst>
      <p:ext uri="{BB962C8B-B14F-4D97-AF65-F5344CB8AC3E}">
        <p14:creationId xmlns:p14="http://schemas.microsoft.com/office/powerpoint/2010/main" val="132230914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1EE2A80-DAC4-4ADA-9C9E-991F0DDC266B}" type="datetimeFigureOut">
              <a:rPr lang="en-AU" smtClean="0"/>
              <a:t>24/05/2018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1D15B-DC53-40B5-98CD-003D4A5A0CEB}" type="slidenum">
              <a:rPr lang="en-AU" smtClean="0"/>
              <a:t>‹#›</a:t>
            </a:fld>
            <a:endParaRPr lang="en-AU"/>
          </a:p>
        </p:txBody>
      </p:sp>
    </p:spTree>
    <p:extLst>
      <p:ext uri="{BB962C8B-B14F-4D97-AF65-F5344CB8AC3E}">
        <p14:creationId xmlns:p14="http://schemas.microsoft.com/office/powerpoint/2010/main" val="2017883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EE2A80-DAC4-4ADA-9C9E-991F0DDC266B}" type="datetimeFigureOut">
              <a:rPr lang="en-AU" smtClean="0"/>
              <a:t>24/05/2018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1D15B-DC53-40B5-98CD-003D4A5A0CEB}" type="slidenum">
              <a:rPr lang="en-AU" smtClean="0"/>
              <a:t>‹#›</a:t>
            </a:fld>
            <a:endParaRPr lang="en-AU"/>
          </a:p>
        </p:txBody>
      </p:sp>
    </p:spTree>
    <p:extLst>
      <p:ext uri="{BB962C8B-B14F-4D97-AF65-F5344CB8AC3E}">
        <p14:creationId xmlns:p14="http://schemas.microsoft.com/office/powerpoint/2010/main" val="275213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EE2A80-DAC4-4ADA-9C9E-991F0DDC266B}" type="datetimeFigureOut">
              <a:rPr lang="en-AU" smtClean="0"/>
              <a:t>24/05/2018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1D15B-DC53-40B5-98CD-003D4A5A0CEB}" type="slidenum">
              <a:rPr lang="en-AU" smtClean="0"/>
              <a:t>‹#›</a:t>
            </a:fld>
            <a:endParaRPr lang="en-AU"/>
          </a:p>
        </p:txBody>
      </p:sp>
    </p:spTree>
    <p:extLst>
      <p:ext uri="{BB962C8B-B14F-4D97-AF65-F5344CB8AC3E}">
        <p14:creationId xmlns:p14="http://schemas.microsoft.com/office/powerpoint/2010/main" val="2037127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EE2A80-DAC4-4ADA-9C9E-991F0DDC266B}" type="datetimeFigureOut">
              <a:rPr lang="en-AU" smtClean="0"/>
              <a:t>24/05/2018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FA1D15B-DC53-40B5-98CD-003D4A5A0CEB}" type="slidenum">
              <a:rPr lang="en-AU" smtClean="0"/>
              <a:t>‹#›</a:t>
            </a:fld>
            <a:endParaRPr lang="en-AU"/>
          </a:p>
        </p:txBody>
      </p:sp>
    </p:spTree>
    <p:extLst>
      <p:ext uri="{BB962C8B-B14F-4D97-AF65-F5344CB8AC3E}">
        <p14:creationId xmlns:p14="http://schemas.microsoft.com/office/powerpoint/2010/main" val="3992719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1EE2A80-DAC4-4ADA-9C9E-991F0DDC266B}" type="datetimeFigureOut">
              <a:rPr lang="en-AU" smtClean="0"/>
              <a:t>24/05/2018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FA1D15B-DC53-40B5-98CD-003D4A5A0CEB}" type="slidenum">
              <a:rPr lang="en-AU" smtClean="0"/>
              <a:t>‹#›</a:t>
            </a:fld>
            <a:endParaRPr lang="en-AU"/>
          </a:p>
        </p:txBody>
      </p:sp>
    </p:spTree>
    <p:extLst>
      <p:ext uri="{BB962C8B-B14F-4D97-AF65-F5344CB8AC3E}">
        <p14:creationId xmlns:p14="http://schemas.microsoft.com/office/powerpoint/2010/main" val="2058162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1EE2A80-DAC4-4ADA-9C9E-991F0DDC266B}" type="datetimeFigureOut">
              <a:rPr lang="en-AU" smtClean="0"/>
              <a:t>24/05/2018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FA1D15B-DC53-40B5-98CD-003D4A5A0CEB}" type="slidenum">
              <a:rPr lang="en-AU" smtClean="0"/>
              <a:t>‹#›</a:t>
            </a:fld>
            <a:endParaRPr lang="en-AU"/>
          </a:p>
        </p:txBody>
      </p:sp>
    </p:spTree>
    <p:extLst>
      <p:ext uri="{BB962C8B-B14F-4D97-AF65-F5344CB8AC3E}">
        <p14:creationId xmlns:p14="http://schemas.microsoft.com/office/powerpoint/2010/main" val="3750686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EE2A80-DAC4-4ADA-9C9E-991F0DDC266B}" type="datetimeFigureOut">
              <a:rPr lang="en-AU" smtClean="0"/>
              <a:t>24/05/2018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FA1D15B-DC53-40B5-98CD-003D4A5A0CEB}" type="slidenum">
              <a:rPr lang="en-AU" smtClean="0"/>
              <a:t>‹#›</a:t>
            </a:fld>
            <a:endParaRPr lang="en-AU"/>
          </a:p>
        </p:txBody>
      </p:sp>
    </p:spTree>
    <p:extLst>
      <p:ext uri="{BB962C8B-B14F-4D97-AF65-F5344CB8AC3E}">
        <p14:creationId xmlns:p14="http://schemas.microsoft.com/office/powerpoint/2010/main" val="26249505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8" tIns="45709" rIns="91418" bIns="45709"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1600204"/>
            <a:ext cx="8229600" cy="4525963"/>
          </a:xfrm>
          <a:prstGeom prst="rect">
            <a:avLst/>
          </a:prstGeom>
        </p:spPr>
        <p:txBody>
          <a:bodyPr vert="horz" lIns="91418" tIns="45709" rIns="91418" bIns="4570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457200" y="6356354"/>
            <a:ext cx="2133600" cy="365125"/>
          </a:xfrm>
          <a:prstGeom prst="rect">
            <a:avLst/>
          </a:prstGeom>
        </p:spPr>
        <p:txBody>
          <a:bodyPr vert="horz" lIns="91418" tIns="45709" rIns="91418" bIns="45709" rtlCol="0" anchor="ctr"/>
          <a:lstStyle>
            <a:lvl1pPr algn="l">
              <a:defRPr sz="900">
                <a:solidFill>
                  <a:schemeClr val="tx1">
                    <a:tint val="75000"/>
                  </a:schemeClr>
                </a:solidFill>
              </a:defRPr>
            </a:lvl1pPr>
          </a:lstStyle>
          <a:p>
            <a:pPr fontAlgn="base">
              <a:spcBef>
                <a:spcPct val="0"/>
              </a:spcBef>
              <a:spcAft>
                <a:spcPct val="0"/>
              </a:spcAft>
            </a:pPr>
            <a:fld id="{7B83E080-672B-4DD2-BF07-BCDAF0E5D48C}" type="datetimeFigureOut">
              <a:rPr lang="en-AU" smtClean="0">
                <a:solidFill>
                  <a:prstClr val="black">
                    <a:tint val="75000"/>
                  </a:prstClr>
                </a:solidFill>
                <a:latin typeface="Arial" charset="0"/>
                <a:cs typeface="Arial" panose="020B0604020202020204" pitchFamily="34" charset="0"/>
              </a:rPr>
              <a:pPr fontAlgn="base">
                <a:spcBef>
                  <a:spcPct val="0"/>
                </a:spcBef>
                <a:spcAft>
                  <a:spcPct val="0"/>
                </a:spcAft>
              </a:pPr>
              <a:t>24/05/2018</a:t>
            </a:fld>
            <a:endParaRPr lang="en-AU">
              <a:solidFill>
                <a:prstClr val="black">
                  <a:tint val="75000"/>
                </a:prstClr>
              </a:solidFill>
              <a:latin typeface="Arial" charset="0"/>
              <a:cs typeface="Arial" panose="020B0604020202020204" pitchFamily="34" charset="0"/>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18" tIns="45709" rIns="91418" bIns="45709" rtlCol="0" anchor="ctr"/>
          <a:lstStyle>
            <a:lvl1pPr algn="ctr">
              <a:defRPr sz="900">
                <a:solidFill>
                  <a:schemeClr val="tx1">
                    <a:tint val="75000"/>
                  </a:schemeClr>
                </a:solidFill>
              </a:defRPr>
            </a:lvl1pPr>
          </a:lstStyle>
          <a:p>
            <a:pPr fontAlgn="base">
              <a:spcBef>
                <a:spcPct val="0"/>
              </a:spcBef>
              <a:spcAft>
                <a:spcPct val="0"/>
              </a:spcAft>
            </a:pPr>
            <a:r>
              <a:rPr lang="en-AU" dirty="0" smtClean="0">
                <a:solidFill>
                  <a:prstClr val="black">
                    <a:tint val="75000"/>
                  </a:prstClr>
                </a:solidFill>
                <a:latin typeface="Arial" charset="0"/>
                <a:cs typeface="Arial" panose="020B0604020202020204" pitchFamily="34" charset="0"/>
              </a:rPr>
              <a:t>Instructions, Rationale, Reminders</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18" tIns="45709" rIns="91418" bIns="45709" rtlCol="0" anchor="ctr"/>
          <a:lstStyle>
            <a:lvl1pPr algn="r">
              <a:defRPr sz="900">
                <a:solidFill>
                  <a:schemeClr val="tx1">
                    <a:tint val="75000"/>
                  </a:schemeClr>
                </a:solidFill>
              </a:defRPr>
            </a:lvl1pPr>
          </a:lstStyle>
          <a:p>
            <a:pPr fontAlgn="base">
              <a:spcBef>
                <a:spcPct val="0"/>
              </a:spcBef>
              <a:spcAft>
                <a:spcPct val="0"/>
              </a:spcAft>
            </a:pPr>
            <a:fld id="{3778214D-F909-4F7D-9C45-F97F6C2033B5}" type="slidenum">
              <a:rPr lang="en-AU" smtClean="0">
                <a:solidFill>
                  <a:prstClr val="black">
                    <a:tint val="75000"/>
                  </a:prstClr>
                </a:solidFill>
                <a:latin typeface="Arial" charset="0"/>
                <a:cs typeface="Arial" panose="020B0604020202020204" pitchFamily="34" charset="0"/>
              </a:rPr>
              <a:pPr fontAlgn="base">
                <a:spcBef>
                  <a:spcPct val="0"/>
                </a:spcBef>
                <a:spcAft>
                  <a:spcPct val="0"/>
                </a:spcAft>
              </a:pPr>
              <a:t>‹#›</a:t>
            </a:fld>
            <a:endParaRPr lang="en-AU">
              <a:solidFill>
                <a:prstClr val="black">
                  <a:tint val="7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32755682"/>
      </p:ext>
    </p:extLst>
  </p:cSld>
  <p:clrMap bg1="lt1" tx1="dk1" bg2="lt2" tx2="dk2" accent1="accent1" accent2="accent2" accent3="accent3" accent4="accent4" accent5="accent5" accent6="accent6" hlink="hlink" folHlink="folHlink"/>
  <p:sldLayoutIdLst>
    <p:sldLayoutId id="2147483662" r:id="rId1"/>
    <p:sldLayoutId id="2147483694" r:id="rId2"/>
  </p:sldLayoutIdLst>
  <p:txStyles>
    <p:titleStyle>
      <a:lvl1pPr algn="ctr" defTabSz="685632" rtl="0" eaLnBrk="1" latinLnBrk="0" hangingPunct="1">
        <a:spcBef>
          <a:spcPct val="0"/>
        </a:spcBef>
        <a:buNone/>
        <a:defRPr sz="3300" kern="1200">
          <a:solidFill>
            <a:schemeClr val="tx1"/>
          </a:solidFill>
          <a:latin typeface="+mj-lt"/>
          <a:ea typeface="+mj-ea"/>
          <a:cs typeface="+mj-cs"/>
        </a:defRPr>
      </a:lvl1pPr>
    </p:titleStyle>
    <p:bodyStyle>
      <a:lvl1pPr marL="257112" indent="-257112" algn="l" defTabSz="685632"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077" indent="-214260" algn="l" defTabSz="685632"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041" indent="-171408" algn="l" defTabSz="685632"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9856" indent="-171408" algn="l" defTabSz="685632"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2672" indent="-171408" algn="l" defTabSz="685632"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489" indent="-171408" algn="l" defTabSz="685632"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05" indent="-171408" algn="l" defTabSz="685632"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21" indent="-171408" algn="l" defTabSz="685632"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38" indent="-171408" algn="l" defTabSz="68563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32" rtl="0" eaLnBrk="1" latinLnBrk="0" hangingPunct="1">
        <a:defRPr sz="1350" kern="1200">
          <a:solidFill>
            <a:schemeClr val="tx1"/>
          </a:solidFill>
          <a:latin typeface="+mn-lt"/>
          <a:ea typeface="+mn-ea"/>
          <a:cs typeface="+mn-cs"/>
        </a:defRPr>
      </a:lvl1pPr>
      <a:lvl2pPr marL="342816" algn="l" defTabSz="685632" rtl="0" eaLnBrk="1" latinLnBrk="0" hangingPunct="1">
        <a:defRPr sz="1350" kern="1200">
          <a:solidFill>
            <a:schemeClr val="tx1"/>
          </a:solidFill>
          <a:latin typeface="+mn-lt"/>
          <a:ea typeface="+mn-ea"/>
          <a:cs typeface="+mn-cs"/>
        </a:defRPr>
      </a:lvl2pPr>
      <a:lvl3pPr marL="685632" algn="l" defTabSz="685632" rtl="0" eaLnBrk="1" latinLnBrk="0" hangingPunct="1">
        <a:defRPr sz="1350" kern="1200">
          <a:solidFill>
            <a:schemeClr val="tx1"/>
          </a:solidFill>
          <a:latin typeface="+mn-lt"/>
          <a:ea typeface="+mn-ea"/>
          <a:cs typeface="+mn-cs"/>
        </a:defRPr>
      </a:lvl3pPr>
      <a:lvl4pPr marL="1028448" algn="l" defTabSz="685632" rtl="0" eaLnBrk="1" latinLnBrk="0" hangingPunct="1">
        <a:defRPr sz="1350" kern="1200">
          <a:solidFill>
            <a:schemeClr val="tx1"/>
          </a:solidFill>
          <a:latin typeface="+mn-lt"/>
          <a:ea typeface="+mn-ea"/>
          <a:cs typeface="+mn-cs"/>
        </a:defRPr>
      </a:lvl4pPr>
      <a:lvl5pPr marL="1371265" algn="l" defTabSz="685632" rtl="0" eaLnBrk="1" latinLnBrk="0" hangingPunct="1">
        <a:defRPr sz="1350" kern="1200">
          <a:solidFill>
            <a:schemeClr val="tx1"/>
          </a:solidFill>
          <a:latin typeface="+mn-lt"/>
          <a:ea typeface="+mn-ea"/>
          <a:cs typeface="+mn-cs"/>
        </a:defRPr>
      </a:lvl5pPr>
      <a:lvl6pPr marL="1714080" algn="l" defTabSz="685632" rtl="0" eaLnBrk="1" latinLnBrk="0" hangingPunct="1">
        <a:defRPr sz="1350" kern="1200">
          <a:solidFill>
            <a:schemeClr val="tx1"/>
          </a:solidFill>
          <a:latin typeface="+mn-lt"/>
          <a:ea typeface="+mn-ea"/>
          <a:cs typeface="+mn-cs"/>
        </a:defRPr>
      </a:lvl6pPr>
      <a:lvl7pPr marL="2056898" algn="l" defTabSz="685632" rtl="0" eaLnBrk="1" latinLnBrk="0" hangingPunct="1">
        <a:defRPr sz="1350" kern="1200">
          <a:solidFill>
            <a:schemeClr val="tx1"/>
          </a:solidFill>
          <a:latin typeface="+mn-lt"/>
          <a:ea typeface="+mn-ea"/>
          <a:cs typeface="+mn-cs"/>
        </a:defRPr>
      </a:lvl7pPr>
      <a:lvl8pPr marL="2399714" algn="l" defTabSz="685632" rtl="0" eaLnBrk="1" latinLnBrk="0" hangingPunct="1">
        <a:defRPr sz="1350" kern="1200">
          <a:solidFill>
            <a:schemeClr val="tx1"/>
          </a:solidFill>
          <a:latin typeface="+mn-lt"/>
          <a:ea typeface="+mn-ea"/>
          <a:cs typeface="+mn-cs"/>
        </a:defRPr>
      </a:lvl8pPr>
      <a:lvl9pPr marL="2742529" algn="l" defTabSz="685632"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E2A80-DAC4-4ADA-9C9E-991F0DDC266B}" type="datetimeFigureOut">
              <a:rPr lang="en-AU" smtClean="0"/>
              <a:t>24/05/2018</a:t>
            </a:fld>
            <a:endParaRPr lang="en-A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A1D15B-DC53-40B5-98CD-003D4A5A0CEB}" type="slidenum">
              <a:rPr lang="en-AU" smtClean="0"/>
              <a:t>‹#›</a:t>
            </a:fld>
            <a:endParaRPr lang="en-AU"/>
          </a:p>
        </p:txBody>
      </p:sp>
    </p:spTree>
    <p:extLst>
      <p:ext uri="{BB962C8B-B14F-4D97-AF65-F5344CB8AC3E}">
        <p14:creationId xmlns:p14="http://schemas.microsoft.com/office/powerpoint/2010/main" val="25765717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1"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7384"/>
            <a:ext cx="9144000" cy="1472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userDrawn="1"/>
        </p:nvSpPr>
        <p:spPr>
          <a:xfrm>
            <a:off x="1187624" y="980728"/>
            <a:ext cx="4968552" cy="276999"/>
          </a:xfrm>
          <a:prstGeom prst="rect">
            <a:avLst/>
          </a:prstGeom>
          <a:noFill/>
        </p:spPr>
        <p:txBody>
          <a:bodyPr wrap="square" rtlCol="0">
            <a:spAutoFit/>
          </a:bodyPr>
          <a:lstStyle/>
          <a:p>
            <a:r>
              <a:rPr lang="en-AU" sz="1200" b="1" dirty="0" smtClean="0">
                <a:solidFill>
                  <a:prstClr val="black"/>
                </a:solidFill>
              </a:rPr>
              <a:t>www.earlylearningcontinuum.com.au</a:t>
            </a:r>
            <a:endParaRPr lang="en-AU" sz="1200" b="1" dirty="0">
              <a:solidFill>
                <a:prstClr val="black"/>
              </a:solidFill>
            </a:endParaRPr>
          </a:p>
        </p:txBody>
      </p:sp>
      <p:sp>
        <p:nvSpPr>
          <p:cNvPr id="23" name="Rectangle 22"/>
          <p:cNvSpPr/>
          <p:nvPr userDrawn="1"/>
        </p:nvSpPr>
        <p:spPr>
          <a:xfrm>
            <a:off x="0" y="1412777"/>
            <a:ext cx="9144000" cy="720080"/>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Tree>
    <p:extLst>
      <p:ext uri="{BB962C8B-B14F-4D97-AF65-F5344CB8AC3E}">
        <p14:creationId xmlns:p14="http://schemas.microsoft.com/office/powerpoint/2010/main" val="1528260769"/>
      </p:ext>
    </p:extLst>
  </p:cSld>
  <p:clrMap bg1="lt1" tx1="dk1" bg2="lt2" tx2="dk2" accent1="accent1" accent2="accent2" accent3="accent3" accent4="accent4" accent5="accent5" accent6="accent6" hlink="hlink" folHlink="folHlink"/>
  <p:sldLayoutIdLst>
    <p:sldLayoutId id="2147483693" r:id="rId1"/>
  </p:sldLayoutIdLst>
  <p:timing>
    <p:tnLst>
      <p:par>
        <p:cTn id="1" dur="indefinite" restart="never" nodeType="tmRoot"/>
      </p:par>
    </p:tnLst>
  </p:timing>
  <p:txStyles>
    <p:titleStyle>
      <a:lvl1pPr algn="l" rtl="0" eaLnBrk="0" fontAlgn="base" hangingPunct="0">
        <a:spcBef>
          <a:spcPct val="0"/>
        </a:spcBef>
        <a:spcAft>
          <a:spcPct val="0"/>
        </a:spcAft>
        <a:defRPr sz="3600" b="1">
          <a:solidFill>
            <a:schemeClr val="hlink"/>
          </a:solidFill>
          <a:latin typeface="+mj-lt"/>
          <a:ea typeface="+mj-ea"/>
          <a:cs typeface="+mj-cs"/>
        </a:defRPr>
      </a:lvl1pPr>
      <a:lvl2pPr algn="l" rtl="0" eaLnBrk="0" fontAlgn="base" hangingPunct="0">
        <a:spcBef>
          <a:spcPct val="0"/>
        </a:spcBef>
        <a:spcAft>
          <a:spcPct val="0"/>
        </a:spcAft>
        <a:defRPr sz="3600" b="1">
          <a:solidFill>
            <a:schemeClr val="hlink"/>
          </a:solidFill>
          <a:latin typeface="Helvetica" pitchFamily="34" charset="0"/>
        </a:defRPr>
      </a:lvl2pPr>
      <a:lvl3pPr algn="l" rtl="0" eaLnBrk="0" fontAlgn="base" hangingPunct="0">
        <a:spcBef>
          <a:spcPct val="0"/>
        </a:spcBef>
        <a:spcAft>
          <a:spcPct val="0"/>
        </a:spcAft>
        <a:defRPr sz="3600" b="1">
          <a:solidFill>
            <a:schemeClr val="hlink"/>
          </a:solidFill>
          <a:latin typeface="Helvetica" pitchFamily="34" charset="0"/>
        </a:defRPr>
      </a:lvl3pPr>
      <a:lvl4pPr algn="l" rtl="0" eaLnBrk="0" fontAlgn="base" hangingPunct="0">
        <a:spcBef>
          <a:spcPct val="0"/>
        </a:spcBef>
        <a:spcAft>
          <a:spcPct val="0"/>
        </a:spcAft>
        <a:defRPr sz="3600" b="1">
          <a:solidFill>
            <a:schemeClr val="hlink"/>
          </a:solidFill>
          <a:latin typeface="Helvetica" pitchFamily="34" charset="0"/>
        </a:defRPr>
      </a:lvl4pPr>
      <a:lvl5pPr algn="l" rtl="0" eaLnBrk="0" fontAlgn="base" hangingPunct="0">
        <a:spcBef>
          <a:spcPct val="0"/>
        </a:spcBef>
        <a:spcAft>
          <a:spcPct val="0"/>
        </a:spcAft>
        <a:defRPr sz="3600" b="1">
          <a:solidFill>
            <a:schemeClr val="hlink"/>
          </a:solidFill>
          <a:latin typeface="Helvetica" pitchFamily="34" charset="0"/>
        </a:defRPr>
      </a:lvl5pPr>
      <a:lvl6pPr marL="457200" algn="l" rtl="0" fontAlgn="base">
        <a:spcBef>
          <a:spcPct val="0"/>
        </a:spcBef>
        <a:spcAft>
          <a:spcPct val="0"/>
        </a:spcAft>
        <a:defRPr sz="3600" b="1">
          <a:solidFill>
            <a:schemeClr val="hlink"/>
          </a:solidFill>
          <a:latin typeface="Helvetica" pitchFamily="34" charset="0"/>
        </a:defRPr>
      </a:lvl6pPr>
      <a:lvl7pPr marL="914400" algn="l" rtl="0" fontAlgn="base">
        <a:spcBef>
          <a:spcPct val="0"/>
        </a:spcBef>
        <a:spcAft>
          <a:spcPct val="0"/>
        </a:spcAft>
        <a:defRPr sz="3600" b="1">
          <a:solidFill>
            <a:schemeClr val="hlink"/>
          </a:solidFill>
          <a:latin typeface="Helvetica" pitchFamily="34" charset="0"/>
        </a:defRPr>
      </a:lvl7pPr>
      <a:lvl8pPr marL="1371600" algn="l" rtl="0" fontAlgn="base">
        <a:spcBef>
          <a:spcPct val="0"/>
        </a:spcBef>
        <a:spcAft>
          <a:spcPct val="0"/>
        </a:spcAft>
        <a:defRPr sz="3600" b="1">
          <a:solidFill>
            <a:schemeClr val="hlink"/>
          </a:solidFill>
          <a:latin typeface="Helvetica" pitchFamily="34" charset="0"/>
        </a:defRPr>
      </a:lvl8pPr>
      <a:lvl9pPr marL="1828800" algn="l" rtl="0" fontAlgn="base">
        <a:spcBef>
          <a:spcPct val="0"/>
        </a:spcBef>
        <a:spcAft>
          <a:spcPct val="0"/>
        </a:spcAft>
        <a:defRPr sz="3600" b="1">
          <a:solidFill>
            <a:schemeClr val="hlink"/>
          </a:solidFill>
          <a:latin typeface="Helvetica" pitchFamily="34" charset="0"/>
        </a:defRPr>
      </a:lvl9pPr>
    </p:titleStyle>
    <p:bodyStyle>
      <a:lvl1pPr marL="342900" indent="-342900" algn="l" rtl="0" eaLnBrk="0" fontAlgn="base" hangingPunct="0">
        <a:spcBef>
          <a:spcPct val="20000"/>
        </a:spcBef>
        <a:spcAft>
          <a:spcPct val="0"/>
        </a:spcAft>
        <a:defRPr sz="20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Arial" charset="0"/>
        </a:defRPr>
      </a:lvl2pPr>
      <a:lvl3pPr marL="1144588" indent="-228600" algn="l" rtl="0" eaLnBrk="0" fontAlgn="base" hangingPunct="0">
        <a:spcBef>
          <a:spcPct val="20000"/>
        </a:spcBef>
        <a:spcAft>
          <a:spcPct val="0"/>
        </a:spcAft>
        <a:defRPr sz="2400">
          <a:solidFill>
            <a:schemeClr val="tx1"/>
          </a:solidFill>
          <a:latin typeface="Arial" charset="0"/>
        </a:defRPr>
      </a:lvl3pPr>
      <a:lvl4pPr marL="1600200" indent="-228600" algn="l" rtl="0" eaLnBrk="0" fontAlgn="base" hangingPunct="0">
        <a:spcBef>
          <a:spcPct val="20000"/>
        </a:spcBef>
        <a:spcAft>
          <a:spcPct val="0"/>
        </a:spcAft>
        <a:defRPr sz="2000">
          <a:solidFill>
            <a:schemeClr val="tx1"/>
          </a:solidFill>
          <a:latin typeface="Arial" charset="0"/>
        </a:defRPr>
      </a:lvl4pPr>
      <a:lvl5pPr marL="2057400" indent="-228600" algn="l" rtl="0" eaLnBrk="0" fontAlgn="base" hangingPunct="0">
        <a:spcBef>
          <a:spcPct val="20000"/>
        </a:spcBef>
        <a:spcAft>
          <a:spcPct val="0"/>
        </a:spcAft>
        <a:defRPr sz="2000">
          <a:solidFill>
            <a:schemeClr val="tx1"/>
          </a:solidFill>
          <a:latin typeface="Arial" charset="0"/>
        </a:defRPr>
      </a:lvl5pPr>
      <a:lvl6pPr marL="2514600" indent="-228600" algn="l" rtl="0" fontAlgn="base">
        <a:spcBef>
          <a:spcPct val="20000"/>
        </a:spcBef>
        <a:spcAft>
          <a:spcPct val="0"/>
        </a:spcAft>
        <a:defRPr sz="2000">
          <a:solidFill>
            <a:schemeClr val="tx1"/>
          </a:solidFill>
          <a:latin typeface="Arial" charset="0"/>
        </a:defRPr>
      </a:lvl6pPr>
      <a:lvl7pPr marL="2971800" indent="-228600" algn="l" rtl="0" fontAlgn="base">
        <a:spcBef>
          <a:spcPct val="20000"/>
        </a:spcBef>
        <a:spcAft>
          <a:spcPct val="0"/>
        </a:spcAft>
        <a:defRPr sz="2000">
          <a:solidFill>
            <a:schemeClr val="tx1"/>
          </a:solidFill>
          <a:latin typeface="Arial" charset="0"/>
        </a:defRPr>
      </a:lvl7pPr>
      <a:lvl8pPr marL="3429000" indent="-228600" algn="l" rtl="0" fontAlgn="base">
        <a:spcBef>
          <a:spcPct val="20000"/>
        </a:spcBef>
        <a:spcAft>
          <a:spcPct val="0"/>
        </a:spcAft>
        <a:defRPr sz="2000">
          <a:solidFill>
            <a:schemeClr val="tx1"/>
          </a:solidFill>
          <a:latin typeface="Arial" charset="0"/>
        </a:defRPr>
      </a:lvl8pPr>
      <a:lvl9pPr marL="3886200" indent="-228600" algn="l" rtl="0" fontAlgn="base">
        <a:spcBef>
          <a:spcPct val="20000"/>
        </a:spcBef>
        <a:spcAft>
          <a:spcPct val="0"/>
        </a:spcAft>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jollylearning.co.uk/gallery/jolly-phonics-actions/" TargetMode="External"/><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hyperlink" Target="https://s3.amazonaws.com/academia.edu.documents/44716684/3.5.pdf?AWSAccessKeyId=AKIAIWOWYYGZ2Y53UL3A&amp;Expires=1526961165&amp;Signature=L8aCaxFcqu/o%2BFyqJabZy/4hkME%3D&amp;response-content-disposition=inline;%20filename%3Dcollaboration_with_parents.pdf"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1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hyperlink" Target="http://files.sthildas.qld.edu.au/wp-content/uploads/2014/10/THRASS-Bookmark.pdf"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hyperlink" Target="https://3a.education.unimelb.edu.au/assets/3a-public/downloads/3A-Conversational-Reading-Booklet.pdf"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3a.education.unimelb.edu.au/assets/3a-public/downloads/3A-Conversational-Reading-Booklet.pdf"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31.jpeg"/><Relationship Id="rId4" Type="http://schemas.openxmlformats.org/officeDocument/2006/relationships/image" Target="../media/image30.emf"/></Relationships>
</file>

<file path=ppt/slides/_rels/slide2.xml.rels><?xml version="1.0" encoding="UTF-8" standalone="yes"?>
<Relationships xmlns="http://schemas.openxmlformats.org/package/2006/relationships"><Relationship Id="rId3" Type="http://schemas.openxmlformats.org/officeDocument/2006/relationships/hyperlink" Target="https://www.spelfabet.com.au/research/national-inquiries/" TargetMode="External"/><Relationship Id="rId2" Type="http://schemas.openxmlformats.org/officeDocument/2006/relationships/hyperlink" Target="https://3a.education.unimelb.edu.au/assets/3a-public/downloads/3A-Conversational-Reading-Booklet.pdf" TargetMode="External"/><Relationship Id="rId1" Type="http://schemas.openxmlformats.org/officeDocument/2006/relationships/slideLayout" Target="../slideLayouts/slideLayout1.xml"/><Relationship Id="rId4" Type="http://schemas.openxmlformats.org/officeDocument/2006/relationships/hyperlink" Target="http://www.earlylearningcontinuum.com.a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hyperlink" Target="http://www.nancymusic.com/SOM/2007/when-I-hear-the-music.htm"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33.jpe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hyperlink" Target="https://giml.org/mlt/audiation/"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3a.education.unimelb.edu.au/assets/3a-public/downloads/3A-Conversational-Reading-Booklet.pdf"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6.jpeg"/><Relationship Id="rId4" Type="http://schemas.openxmlformats.org/officeDocument/2006/relationships/image" Target="../media/image30.emf"/></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www.nancymusic.com/SOM/2007/There_was_a_tree.htm" TargetMode="External"/><Relationship Id="rId7" Type="http://schemas.openxmlformats.org/officeDocument/2006/relationships/image" Target="../media/image5.png"/><Relationship Id="rId2" Type="http://schemas.openxmlformats.org/officeDocument/2006/relationships/hyperlink" Target="http://www.nancymusic.com/Crowplay.htm"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www.nancymusic.com/Flybirdplay.htm" TargetMode="External"/><Relationship Id="rId4" Type="http://schemas.openxmlformats.org/officeDocument/2006/relationships/hyperlink" Target="http://www.nancymusic.com/SOM/2009/bluebird-through-my-window.ht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3a.education.unimelb.edu.au/assets/3a-public/downloads/3A-Conversational-Reading-Booklet.pdf"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37.jpeg"/><Relationship Id="rId4" Type="http://schemas.openxmlformats.org/officeDocument/2006/relationships/image" Target="../media/image30.emf"/></Relationships>
</file>

<file path=ppt/slides/_rels/slide33.xml.rels><?xml version="1.0" encoding="UTF-8" standalone="yes"?>
<Relationships xmlns="http://schemas.openxmlformats.org/package/2006/relationships"><Relationship Id="rId3" Type="http://schemas.openxmlformats.org/officeDocument/2006/relationships/hyperlink" Target="http://singwithourkids.com/family%20literacy/hickory-dickory-wordless-book.pdf" TargetMode="External"/><Relationship Id="rId2" Type="http://schemas.openxmlformats.org/officeDocument/2006/relationships/hyperlink" Target="http://www.nancymusic.com/SOM/2015/hickory-dickory-dock.htm" TargetMode="Externa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hyperlink" Target="http://jollylearning.co.uk/gallery/jolly-phonics-actions/" TargetMode="External"/><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8" Type="http://schemas.openxmlformats.org/officeDocument/2006/relationships/hyperlink" Target="https://3a.education.unimelb.edu.au/about-the-abecedarian-approach" TargetMode="External"/><Relationship Id="rId3" Type="http://schemas.openxmlformats.org/officeDocument/2006/relationships/hyperlink" Target="http://krokotak.com/" TargetMode="External"/><Relationship Id="rId7" Type="http://schemas.openxmlformats.org/officeDocument/2006/relationships/hyperlink" Target="https://3a.education.unimelb.edu.au/assets/3a-public/downloads/3A-Enriched-Care-Booklet.pdf" TargetMode="External"/><Relationship Id="rId2" Type="http://schemas.openxmlformats.org/officeDocument/2006/relationships/hyperlink" Target="https://dominie.com.au/products/JL-073" TargetMode="External"/><Relationship Id="rId1" Type="http://schemas.openxmlformats.org/officeDocument/2006/relationships/slideLayout" Target="../slideLayouts/slideLayout1.xml"/><Relationship Id="rId6" Type="http://schemas.openxmlformats.org/officeDocument/2006/relationships/hyperlink" Target="https://3a.education.unimelb.edu.au/assets/3a-public/downloads/3A-LearningGames-Booklet.pdf" TargetMode="External"/><Relationship Id="rId5" Type="http://schemas.openxmlformats.org/officeDocument/2006/relationships/hyperlink" Target="https://3a.education.unimelb.edu.au/assets/3a-public/downloads/3A-Language-Priority-Booklet.pdf" TargetMode="External"/><Relationship Id="rId4" Type="http://schemas.openxmlformats.org/officeDocument/2006/relationships/hyperlink" Target="https://www.firstpalette.com/"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hyperlink" Target="https://itunes.apple.com/us/developer/jolly-learning/id897894555?mt=8" TargetMode="External"/><Relationship Id="rId13" Type="http://schemas.openxmlformats.org/officeDocument/2006/relationships/hyperlink" Target="http://www.earlylearningcontinuum.com.au/" TargetMode="External"/><Relationship Id="rId18" Type="http://schemas.openxmlformats.org/officeDocument/2006/relationships/image" Target="../media/image7.png"/><Relationship Id="rId3" Type="http://schemas.openxmlformats.org/officeDocument/2006/relationships/hyperlink" Target="http://jollylearning.co.uk/gallery/jolly-phonics-actions/" TargetMode="External"/><Relationship Id="rId7" Type="http://schemas.openxmlformats.org/officeDocument/2006/relationships/hyperlink" Target="https://youtu.be/ByPW0xDpsnE" TargetMode="External"/><Relationship Id="rId12" Type="http://schemas.openxmlformats.org/officeDocument/2006/relationships/hyperlink" Target="http://www.speld-sa.org.au/services/phonic-books.html" TargetMode="External"/><Relationship Id="rId17" Type="http://schemas.openxmlformats.org/officeDocument/2006/relationships/hyperlink" Target="https://www.speechsoundpics.com/speech-sound-detectives" TargetMode="External"/><Relationship Id="rId2" Type="http://schemas.openxmlformats.org/officeDocument/2006/relationships/hyperlink" Target="http://jollylearning.co.uk/parent-teacher-guide/" TargetMode="External"/><Relationship Id="rId16"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hyperlink" Target="https://play.google.com/store/apps/details?id=com.jollylearning.jollysongs" TargetMode="External"/><Relationship Id="rId11" Type="http://schemas.openxmlformats.org/officeDocument/2006/relationships/hyperlink" Target="http://www.singwithourkids.com/" TargetMode="External"/><Relationship Id="rId5" Type="http://schemas.openxmlformats.org/officeDocument/2006/relationships/hyperlink" Target="https://itunes.apple.com/us/album/jolly-songs-in-british-english/935294825" TargetMode="External"/><Relationship Id="rId15" Type="http://schemas.openxmlformats.org/officeDocument/2006/relationships/hyperlink" Target="https://www.youtube.com/playlist?list=PL7CWH34MqRng86RWj7Fpsp0Y1ZH9RKmJP" TargetMode="External"/><Relationship Id="rId10" Type="http://schemas.openxmlformats.org/officeDocument/2006/relationships/hyperlink" Target="http://www.nancymusic.com/" TargetMode="External"/><Relationship Id="rId4" Type="http://schemas.openxmlformats.org/officeDocument/2006/relationships/hyperlink" Target="https://dominie.com.au/products/JL-695" TargetMode="External"/><Relationship Id="rId9" Type="http://schemas.openxmlformats.org/officeDocument/2006/relationships/hyperlink" Target="https://play.google.com/store/apps/dev?id=8325657000152317866" TargetMode="External"/><Relationship Id="rId14" Type="http://schemas.openxmlformats.org/officeDocument/2006/relationships/hyperlink" Target="https://www.youtube.com/channel/UCbsjRiM-Z-Bjk20wzF-MOUw" TargetMode="External"/></Relationships>
</file>

<file path=ppt/slides/_rels/slide40.xml.rels><?xml version="1.0" encoding="UTF-8" standalone="yes"?>
<Relationships xmlns="http://schemas.openxmlformats.org/package/2006/relationships"><Relationship Id="rId2" Type="http://schemas.openxmlformats.org/officeDocument/2006/relationships/hyperlink" Target="https://www.firstpalette.com/Craft_themes/Wearables/papervisor/papervisor.html"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3a.education.unimelb.edu.au/3a-training" TargetMode="External"/><Relationship Id="rId7" Type="http://schemas.openxmlformats.org/officeDocument/2006/relationships/image" Target="../media/image44.png"/><Relationship Id="rId2" Type="http://schemas.openxmlformats.org/officeDocument/2006/relationships/hyperlink" Target="http://www.earlychildhoodaustralia.org.au/shop/product/learning-games-5-books-set/" TargetMode="External"/><Relationship Id="rId1" Type="http://schemas.openxmlformats.org/officeDocument/2006/relationships/slideLayout" Target="../slideLayouts/slideLayout1.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image" Target="../media/image41.gif"/></Relationships>
</file>

<file path=ppt/slides/_rels/slide44.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image" Target="../media/image56.emf"/><Relationship Id="rId3" Type="http://schemas.openxmlformats.org/officeDocument/2006/relationships/image" Target="../media/image46.emf"/><Relationship Id="rId7" Type="http://schemas.openxmlformats.org/officeDocument/2006/relationships/image" Target="../media/image50.emf"/><Relationship Id="rId12" Type="http://schemas.openxmlformats.org/officeDocument/2006/relationships/image" Target="../media/image55.emf"/><Relationship Id="rId2" Type="http://schemas.openxmlformats.org/officeDocument/2006/relationships/hyperlink" Target="https://3a.education.unimelb.edu.au/" TargetMode="External"/><Relationship Id="rId1" Type="http://schemas.openxmlformats.org/officeDocument/2006/relationships/slideLayout" Target="../slideLayouts/slideLayout15.xml"/><Relationship Id="rId6" Type="http://schemas.openxmlformats.org/officeDocument/2006/relationships/image" Target="../media/image49.emf"/><Relationship Id="rId11" Type="http://schemas.openxmlformats.org/officeDocument/2006/relationships/image" Target="../media/image54.emf"/><Relationship Id="rId5" Type="http://schemas.openxmlformats.org/officeDocument/2006/relationships/image" Target="../media/image48.emf"/><Relationship Id="rId10" Type="http://schemas.openxmlformats.org/officeDocument/2006/relationships/image" Target="../media/image53.emf"/><Relationship Id="rId4" Type="http://schemas.openxmlformats.org/officeDocument/2006/relationships/image" Target="../media/image47.emf"/><Relationship Id="rId9" Type="http://schemas.openxmlformats.org/officeDocument/2006/relationships/image" Target="../media/image52.emf"/><Relationship Id="rId14"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earlylearningcontinuum.com.au/songs/hello-goodbye-songs-and-lullabies/" TargetMode="Externa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audio" Target="../media/media9.mp3"/><Relationship Id="rId3" Type="http://schemas.microsoft.com/office/2007/relationships/media" Target="../media/media2.mp3"/><Relationship Id="rId21" Type="http://schemas.openxmlformats.org/officeDocument/2006/relationships/slideLayout" Target="../slideLayouts/slideLayout15.xml"/><Relationship Id="rId7" Type="http://schemas.microsoft.com/office/2007/relationships/media" Target="../media/media4.mp3"/><Relationship Id="rId12" Type="http://schemas.openxmlformats.org/officeDocument/2006/relationships/audio" Target="../media/media6.mp3"/><Relationship Id="rId17" Type="http://schemas.microsoft.com/office/2007/relationships/media" Target="../media/media9.mp3"/><Relationship Id="rId2" Type="http://schemas.openxmlformats.org/officeDocument/2006/relationships/audio" Target="../media/media1.mp3"/><Relationship Id="rId16" Type="http://schemas.openxmlformats.org/officeDocument/2006/relationships/audio" Target="../media/media8.mp3"/><Relationship Id="rId20" Type="http://schemas.openxmlformats.org/officeDocument/2006/relationships/audio" Target="../media/media10.mp3"/><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openxmlformats.org/officeDocument/2006/relationships/image" Target="../media/image14.png"/><Relationship Id="rId5" Type="http://schemas.microsoft.com/office/2007/relationships/media" Target="../media/media3.mp3"/><Relationship Id="rId15" Type="http://schemas.microsoft.com/office/2007/relationships/media" Target="../media/media8.mp3"/><Relationship Id="rId23" Type="http://schemas.openxmlformats.org/officeDocument/2006/relationships/image" Target="../media/image13.png"/><Relationship Id="rId10" Type="http://schemas.openxmlformats.org/officeDocument/2006/relationships/audio" Target="../media/media5.mp3"/><Relationship Id="rId19" Type="http://schemas.microsoft.com/office/2007/relationships/media" Target="../media/media10.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 Id="rId22"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s://itunes.apple.com/us/album/jolly-songs-in-british-english/935294825" TargetMode="External"/><Relationship Id="rId2" Type="http://schemas.openxmlformats.org/officeDocument/2006/relationships/hyperlink" Target="https://play.google.com/store/apps/details?id=com.jollylearning.jollysongs" TargetMode="Externa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hyperlink" Target="http://jollylearning.co.uk/gallery/jolly-phonics-actions/" TargetMode="External"/><Relationship Id="rId2" Type="http://schemas.openxmlformats.org/officeDocument/2006/relationships/image" Target="../media/image3.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78" y="5664101"/>
            <a:ext cx="8932244" cy="855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ctrTitle"/>
          </p:nvPr>
        </p:nvSpPr>
        <p:spPr/>
        <p:txBody>
          <a:bodyPr/>
          <a:lstStyle/>
          <a:p>
            <a:r>
              <a:rPr lang="en-AU" dirty="0" smtClean="0"/>
              <a:t>A Year of </a:t>
            </a:r>
            <a:r>
              <a:rPr lang="en-AU" dirty="0" err="1" smtClean="0"/>
              <a:t>Storytime</a:t>
            </a:r>
            <a:r>
              <a:rPr lang="en-AU" dirty="0" err="1"/>
              <a:t>s</a:t>
            </a:r>
            <a:endParaRPr lang="en-AU" dirty="0"/>
          </a:p>
        </p:txBody>
      </p:sp>
      <p:sp>
        <p:nvSpPr>
          <p:cNvPr id="5" name="Subtitle 4"/>
          <p:cNvSpPr>
            <a:spLocks noGrp="1"/>
          </p:cNvSpPr>
          <p:nvPr>
            <p:ph type="subTitle" idx="1"/>
          </p:nvPr>
        </p:nvSpPr>
        <p:spPr/>
        <p:txBody>
          <a:bodyPr>
            <a:noAutofit/>
          </a:bodyPr>
          <a:lstStyle/>
          <a:p>
            <a:pPr algn="ctr">
              <a:lnSpc>
                <a:spcPct val="80000"/>
              </a:lnSpc>
            </a:pPr>
            <a:endParaRPr lang="en-AU" sz="1200" dirty="0" smtClean="0"/>
          </a:p>
          <a:p>
            <a:pPr algn="ctr">
              <a:lnSpc>
                <a:spcPct val="80000"/>
              </a:lnSpc>
            </a:pPr>
            <a:r>
              <a:rPr lang="en-AU" sz="10000" dirty="0" smtClean="0">
                <a:solidFill>
                  <a:srgbClr val="990000"/>
                </a:solidFill>
              </a:rPr>
              <a:t>Week </a:t>
            </a:r>
            <a:r>
              <a:rPr lang="en-AU" sz="10000" dirty="0" smtClean="0">
                <a:solidFill>
                  <a:srgbClr val="990000"/>
                </a:solidFill>
              </a:rPr>
              <a:t>3</a:t>
            </a:r>
            <a:endParaRPr lang="en-AU" sz="10000" dirty="0" smtClean="0">
              <a:solidFill>
                <a:srgbClr val="990000"/>
              </a:solidFill>
            </a:endParaRPr>
          </a:p>
          <a:p>
            <a:pPr algn="ctr">
              <a:lnSpc>
                <a:spcPct val="80000"/>
              </a:lnSpc>
            </a:pPr>
            <a:r>
              <a:rPr lang="en-AU" sz="7000" dirty="0" smtClean="0">
                <a:solidFill>
                  <a:srgbClr val="FFCC99"/>
                </a:solidFill>
              </a:rPr>
              <a:t>Sound of the Week:</a:t>
            </a:r>
          </a:p>
          <a:p>
            <a:pPr algn="ctr">
              <a:lnSpc>
                <a:spcPct val="80000"/>
              </a:lnSpc>
            </a:pPr>
            <a:r>
              <a:rPr lang="en-AU" sz="10000" dirty="0" smtClean="0">
                <a:solidFill>
                  <a:srgbClr val="990000"/>
                </a:solidFill>
              </a:rPr>
              <a:t>t for tennis</a:t>
            </a:r>
          </a:p>
          <a:p>
            <a:pPr algn="ctr">
              <a:lnSpc>
                <a:spcPct val="80000"/>
              </a:lnSpc>
            </a:pPr>
            <a:endParaRPr lang="en-AU" sz="1600" dirty="0" smtClean="0"/>
          </a:p>
          <a:p>
            <a:pPr algn="ctr">
              <a:lnSpc>
                <a:spcPct val="80000"/>
              </a:lnSpc>
            </a:pPr>
            <a:endParaRPr lang="en-AU" sz="1600" dirty="0"/>
          </a:p>
          <a:p>
            <a:pPr algn="ctr">
              <a:lnSpc>
                <a:spcPct val="80000"/>
              </a:lnSpc>
            </a:pPr>
            <a:endParaRPr lang="en-AU" sz="1600" dirty="0" smtClean="0"/>
          </a:p>
          <a:p>
            <a:pPr algn="ctr">
              <a:lnSpc>
                <a:spcPct val="80000"/>
              </a:lnSpc>
            </a:pPr>
            <a:r>
              <a:rPr lang="en-AU" sz="1600" dirty="0" smtClean="0"/>
              <a:t>Download </a:t>
            </a:r>
            <a:r>
              <a:rPr lang="en-AU" sz="1600" dirty="0"/>
              <a:t>the actions: </a:t>
            </a:r>
            <a:r>
              <a:rPr lang="en-AU" sz="1600" dirty="0">
                <a:hlinkClick r:id="rId3"/>
              </a:rPr>
              <a:t>http://jollylearning.co.uk/gallery/jolly-phonics-actions/</a:t>
            </a:r>
            <a:r>
              <a:rPr lang="en-AU" sz="1600" dirty="0"/>
              <a:t> </a:t>
            </a:r>
          </a:p>
        </p:txBody>
      </p:sp>
    </p:spTree>
    <p:extLst>
      <p:ext uri="{BB962C8B-B14F-4D97-AF65-F5344CB8AC3E}">
        <p14:creationId xmlns:p14="http://schemas.microsoft.com/office/powerpoint/2010/main" val="3524451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Sound of the Day: </a:t>
            </a:r>
            <a:r>
              <a:rPr lang="en-AU" dirty="0" smtClean="0"/>
              <a:t>/t/</a:t>
            </a:r>
            <a:endParaRPr lang="en-AU" dirty="0"/>
          </a:p>
        </p:txBody>
      </p:sp>
      <p:sp>
        <p:nvSpPr>
          <p:cNvPr id="3" name="Content Placeholder 2"/>
          <p:cNvSpPr>
            <a:spLocks noGrp="1"/>
          </p:cNvSpPr>
          <p:nvPr>
            <p:ph idx="1"/>
          </p:nvPr>
        </p:nvSpPr>
        <p:spPr>
          <a:xfrm>
            <a:off x="179512" y="1061203"/>
            <a:ext cx="8856984" cy="5688632"/>
          </a:xfrm>
        </p:spPr>
        <p:txBody>
          <a:bodyPr>
            <a:noAutofit/>
          </a:bodyPr>
          <a:lstStyle/>
          <a:p>
            <a:pPr>
              <a:spcBef>
                <a:spcPts val="0"/>
              </a:spcBef>
            </a:pPr>
            <a:r>
              <a:rPr lang="en-AU" sz="2600" dirty="0" smtClean="0"/>
              <a:t>Slide is animated: Text and camera will appear first. Clicking “next” will make the first </a:t>
            </a:r>
            <a:r>
              <a:rPr lang="en-AU" sz="2600" dirty="0" smtClean="0"/>
              <a:t>t </a:t>
            </a:r>
            <a:r>
              <a:rPr lang="en-AU" sz="2600" dirty="0" smtClean="0"/>
              <a:t>appear, and clicking “next” again will reveal the </a:t>
            </a:r>
            <a:r>
              <a:rPr lang="en-AU" sz="2600" dirty="0" smtClean="0"/>
              <a:t>t with the tennis-themed prompts.</a:t>
            </a:r>
            <a:endParaRPr lang="en-AU" sz="2600" dirty="0" smtClean="0"/>
          </a:p>
          <a:p>
            <a:pPr>
              <a:spcBef>
                <a:spcPts val="0"/>
              </a:spcBef>
            </a:pPr>
            <a:r>
              <a:rPr lang="en-AU" sz="2600" dirty="0" smtClean="0"/>
              <a:t>With just the camera on screen: “If we were to take a picture of the </a:t>
            </a:r>
            <a:r>
              <a:rPr lang="en-AU" sz="2600" dirty="0" smtClean="0"/>
              <a:t>t-t-t-tennis </a:t>
            </a:r>
            <a:r>
              <a:rPr lang="en-AU" sz="2600" dirty="0" smtClean="0"/>
              <a:t>sound, what would it look like?”</a:t>
            </a:r>
          </a:p>
          <a:p>
            <a:pPr>
              <a:spcBef>
                <a:spcPts val="0"/>
              </a:spcBef>
            </a:pPr>
            <a:r>
              <a:rPr lang="en-AU" sz="2600" dirty="0" smtClean="0"/>
              <a:t>Get out camera prop—they LOVE this. Let them hear the clicking sound. Get them to pretend to hold up an imaginary camera and say, “click!”</a:t>
            </a:r>
          </a:p>
          <a:p>
            <a:pPr>
              <a:spcBef>
                <a:spcPts val="0"/>
              </a:spcBef>
            </a:pPr>
            <a:r>
              <a:rPr lang="en-AU" sz="2600" dirty="0" smtClean="0"/>
              <a:t>Press NEXT, after playing with cameras, to reveal picture of the </a:t>
            </a:r>
            <a:r>
              <a:rPr lang="en-AU" sz="2600" dirty="0" smtClean="0"/>
              <a:t>/t/ sound</a:t>
            </a:r>
            <a:r>
              <a:rPr lang="en-AU" sz="2600" dirty="0" smtClean="0"/>
              <a:t>.</a:t>
            </a:r>
          </a:p>
          <a:p>
            <a:pPr>
              <a:spcBef>
                <a:spcPts val="0"/>
              </a:spcBef>
            </a:pPr>
            <a:r>
              <a:rPr lang="en-AU" sz="2600" dirty="0" smtClean="0"/>
              <a:t>Next again will reveal the picture with memory prompts.</a:t>
            </a:r>
          </a:p>
          <a:p>
            <a:pPr>
              <a:spcBef>
                <a:spcPts val="0"/>
              </a:spcBef>
            </a:pPr>
            <a:r>
              <a:rPr lang="en-AU" sz="2600" dirty="0" smtClean="0"/>
              <a:t>“</a:t>
            </a:r>
            <a:r>
              <a:rPr lang="en-AU" sz="2600" dirty="0" smtClean="0"/>
              <a:t>When you want to write down the </a:t>
            </a:r>
            <a:r>
              <a:rPr lang="en-AU" sz="2600" dirty="0" smtClean="0"/>
              <a:t>/t/ sound</a:t>
            </a:r>
            <a:r>
              <a:rPr lang="en-AU" sz="2600" dirty="0" smtClean="0"/>
              <a:t>, that’s how you can draw a picture of it.”</a:t>
            </a:r>
            <a:endParaRPr lang="en-AU" sz="2600" dirty="0"/>
          </a:p>
        </p:txBody>
      </p:sp>
    </p:spTree>
    <p:extLst>
      <p:ext uri="{BB962C8B-B14F-4D97-AF65-F5344CB8AC3E}">
        <p14:creationId xmlns:p14="http://schemas.microsoft.com/office/powerpoint/2010/main" val="366952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nSpc>
                <a:spcPct val="80000"/>
              </a:lnSpc>
            </a:pPr>
            <a:r>
              <a:rPr lang="en-AU" sz="3000" dirty="0"/>
              <a:t>Sound of the Day: </a:t>
            </a:r>
            <a:r>
              <a:rPr lang="en-AU" sz="3000" dirty="0" smtClean="0"/>
              <a:t>t</a:t>
            </a:r>
            <a:r>
              <a:rPr lang="en-AU" sz="3000" dirty="0"/>
              <a:t/>
            </a:r>
            <a:br>
              <a:rPr lang="en-AU" sz="3000" dirty="0"/>
            </a:br>
            <a:r>
              <a:rPr lang="en-AU" sz="2400" dirty="0"/>
              <a:t>What would a picture of the </a:t>
            </a:r>
            <a:r>
              <a:rPr lang="en-AU" sz="2400" dirty="0" smtClean="0"/>
              <a:t>t </a:t>
            </a:r>
            <a:r>
              <a:rPr lang="en-AU" sz="2400" dirty="0"/>
              <a:t>sound look like?</a:t>
            </a:r>
          </a:p>
        </p:txBody>
      </p:sp>
      <p:pic>
        <p:nvPicPr>
          <p:cNvPr id="3074" name="Picture 2" descr="https://www.better-digital-photo-tips.com/images/ambi-toy-camera.jpg"/>
          <p:cNvPicPr>
            <a:picLocks noChangeAspect="1" noChangeArrowheads="1"/>
          </p:cNvPicPr>
          <p:nvPr/>
        </p:nvPicPr>
        <p:blipFill rotWithShape="1">
          <a:blip r:embed="rId2">
            <a:extLst>
              <a:ext uri="{28A0092B-C50C-407E-A947-70E740481C1C}">
                <a14:useLocalDpi xmlns:a14="http://schemas.microsoft.com/office/drawing/2010/main" val="0"/>
              </a:ext>
            </a:extLst>
          </a:blip>
          <a:srcRect l="12840" t="6713" r="5432"/>
          <a:stretch/>
        </p:blipFill>
        <p:spPr bwMode="auto">
          <a:xfrm flipH="1">
            <a:off x="271895" y="2474119"/>
            <a:ext cx="2101850" cy="18859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grayscl/>
          </a:blip>
          <a:stretch>
            <a:fillRect/>
          </a:stretch>
        </p:blipFill>
        <p:spPr>
          <a:xfrm>
            <a:off x="2993327" y="2786269"/>
            <a:ext cx="2489199" cy="3371771"/>
          </a:xfrm>
          <a:prstGeom prst="rect">
            <a:avLst/>
          </a:prstGeom>
        </p:spPr>
      </p:pic>
      <p:grpSp>
        <p:nvGrpSpPr>
          <p:cNvPr id="8" name="Group 7"/>
          <p:cNvGrpSpPr/>
          <p:nvPr/>
        </p:nvGrpSpPr>
        <p:grpSpPr>
          <a:xfrm>
            <a:off x="5767233" y="2767220"/>
            <a:ext cx="2642143" cy="3371771"/>
            <a:chOff x="7240477" y="1738127"/>
            <a:chExt cx="3522857" cy="4495694"/>
          </a:xfrm>
        </p:grpSpPr>
        <p:pic>
          <p:nvPicPr>
            <p:cNvPr id="9" name="Picture 8"/>
            <p:cNvPicPr>
              <a:picLocks noChangeAspect="1"/>
            </p:cNvPicPr>
            <p:nvPr/>
          </p:nvPicPr>
          <p:blipFill>
            <a:blip r:embed="rId3"/>
            <a:stretch>
              <a:fillRect/>
            </a:stretch>
          </p:blipFill>
          <p:spPr>
            <a:xfrm>
              <a:off x="7444402" y="1738127"/>
              <a:ext cx="3318932" cy="449569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759064" flipH="1">
              <a:off x="6895471" y="2496714"/>
              <a:ext cx="3715846" cy="3025834"/>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269428" y="5235066"/>
              <a:ext cx="719625" cy="7200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71178" y="2210953"/>
              <a:ext cx="2880000" cy="1440000"/>
            </a:xfrm>
            <a:prstGeom prst="rect">
              <a:avLst/>
            </a:prstGeom>
          </p:spPr>
        </p:pic>
      </p:grpSp>
    </p:spTree>
    <p:extLst>
      <p:ext uri="{BB962C8B-B14F-4D97-AF65-F5344CB8AC3E}">
        <p14:creationId xmlns:p14="http://schemas.microsoft.com/office/powerpoint/2010/main" val="3497973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Pencil Grip Song: Let’s Do Some Writing!</a:t>
            </a:r>
            <a:endParaRPr lang="en-AU" dirty="0"/>
          </a:p>
        </p:txBody>
      </p:sp>
      <p:sp>
        <p:nvSpPr>
          <p:cNvPr id="5" name="Content Placeholder 4"/>
          <p:cNvSpPr>
            <a:spLocks noGrp="1"/>
          </p:cNvSpPr>
          <p:nvPr>
            <p:ph idx="1"/>
          </p:nvPr>
        </p:nvSpPr>
        <p:spPr/>
        <p:txBody>
          <a:bodyPr>
            <a:normAutofit/>
          </a:bodyPr>
          <a:lstStyle/>
          <a:p>
            <a:r>
              <a:rPr lang="en-AU" sz="2600" dirty="0" smtClean="0"/>
              <a:t>“Let’s make sure we’re holding our pencils just right so we can draw a beautiful picture of the t-t-t-t sound in the air.”</a:t>
            </a:r>
          </a:p>
          <a:p>
            <a:r>
              <a:rPr lang="en-AU" sz="2600" dirty="0" smtClean="0"/>
              <a:t>With smaller groups, you could hand out a pencil or crayon for the kids to hold. It’s not necessary, though; they can imagine. The important thing is that they’re practicing </a:t>
            </a:r>
            <a:r>
              <a:rPr lang="en-AU" sz="2600" dirty="0" smtClean="0">
                <a:hlinkClick r:id="rId2"/>
              </a:rPr>
              <a:t>pencil grasp</a:t>
            </a:r>
            <a:r>
              <a:rPr lang="en-AU" sz="2600" dirty="0" smtClean="0"/>
              <a:t>—the pinch or tripod grip.</a:t>
            </a:r>
          </a:p>
          <a:p>
            <a:r>
              <a:rPr lang="en-AU" sz="2600" dirty="0" smtClean="0"/>
              <a:t>Use a pencil yourself, however, so you’re demonstrating fully how the carers and kids can use the song at home to get their grip just right.</a:t>
            </a:r>
          </a:p>
          <a:p>
            <a:r>
              <a:rPr lang="en-AU" sz="2600" dirty="0" smtClean="0"/>
              <a:t>MAKE SURE YOU </a:t>
            </a:r>
            <a:r>
              <a:rPr lang="en-AU" sz="2600" b="1" dirty="0" smtClean="0">
                <a:solidFill>
                  <a:srgbClr val="FF0000"/>
                </a:solidFill>
              </a:rPr>
              <a:t>DRAW THE LETTER BACKWARDS </a:t>
            </a:r>
            <a:r>
              <a:rPr lang="en-AU" sz="2600" dirty="0" smtClean="0"/>
              <a:t>IN THE AIR!!! They will mirror whatever you do. You might remember your ballet teacher doing this when you were little: when you face them, use your left for their right/your right for their left.</a:t>
            </a:r>
            <a:endParaRPr lang="en-AU" sz="2600" dirty="0"/>
          </a:p>
        </p:txBody>
      </p:sp>
    </p:spTree>
    <p:extLst>
      <p:ext uri="{BB962C8B-B14F-4D97-AF65-F5344CB8AC3E}">
        <p14:creationId xmlns:p14="http://schemas.microsoft.com/office/powerpoint/2010/main" val="2726102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AU" sz="3200" b="1" dirty="0"/>
              <a:t>Let’s Do Some Writing</a:t>
            </a:r>
            <a:r>
              <a:rPr lang="en-AU" sz="3200" b="1" dirty="0" smtClean="0"/>
              <a:t>!</a:t>
            </a:r>
            <a:r>
              <a:rPr lang="en-AU" sz="2000" b="1" dirty="0" smtClean="0"/>
              <a:t>	(Tune: </a:t>
            </a:r>
            <a:r>
              <a:rPr lang="en-AU" sz="2000" b="1" i="1" dirty="0" smtClean="0"/>
              <a:t>The </a:t>
            </a:r>
            <a:r>
              <a:rPr lang="en-AU" sz="2000" b="1" i="1" dirty="0" err="1" smtClean="0"/>
              <a:t>Hokey</a:t>
            </a:r>
            <a:r>
              <a:rPr lang="en-AU" sz="2000" b="1" i="1" dirty="0" smtClean="0"/>
              <a:t> Pokey</a:t>
            </a:r>
            <a:r>
              <a:rPr lang="en-AU" sz="2000" b="1" dirty="0" smtClean="0"/>
              <a:t>)</a:t>
            </a:r>
            <a:endParaRPr lang="en-AU" sz="2000" i="1" dirty="0"/>
          </a:p>
        </p:txBody>
      </p:sp>
      <p:sp>
        <p:nvSpPr>
          <p:cNvPr id="3" name="Text Placeholder 2"/>
          <p:cNvSpPr>
            <a:spLocks noGrp="1"/>
          </p:cNvSpPr>
          <p:nvPr>
            <p:ph type="subTitle" idx="1"/>
          </p:nvPr>
        </p:nvSpPr>
        <p:spPr/>
        <p:txBody>
          <a:bodyPr numCol="2" spcCol="180000">
            <a:noAutofit/>
          </a:bodyPr>
          <a:lstStyle/>
          <a:p>
            <a:pPr marL="0" indent="0">
              <a:spcBef>
                <a:spcPts val="0"/>
              </a:spcBef>
              <a:spcAft>
                <a:spcPts val="450"/>
              </a:spcAft>
              <a:buNone/>
            </a:pPr>
            <a:r>
              <a:rPr lang="en-AU" sz="1800" dirty="0"/>
              <a:t>You put your thumb in:</a:t>
            </a:r>
          </a:p>
          <a:p>
            <a:pPr marL="0" indent="0">
              <a:spcBef>
                <a:spcPts val="0"/>
              </a:spcBef>
              <a:spcAft>
                <a:spcPts val="450"/>
              </a:spcAft>
              <a:buNone/>
            </a:pPr>
            <a:endParaRPr lang="en-AU" sz="1800" dirty="0"/>
          </a:p>
          <a:p>
            <a:pPr marL="0" indent="0">
              <a:spcBef>
                <a:spcPts val="0"/>
              </a:spcBef>
              <a:spcAft>
                <a:spcPts val="450"/>
              </a:spcAft>
              <a:buNone/>
            </a:pPr>
            <a:endParaRPr lang="en-AU" sz="1800" dirty="0"/>
          </a:p>
          <a:p>
            <a:pPr marL="0" indent="0">
              <a:spcBef>
                <a:spcPts val="0"/>
              </a:spcBef>
              <a:spcAft>
                <a:spcPts val="450"/>
              </a:spcAft>
              <a:buNone/>
            </a:pPr>
            <a:endParaRPr lang="en-AU" sz="1800" dirty="0"/>
          </a:p>
          <a:p>
            <a:pPr marL="0" indent="0">
              <a:spcBef>
                <a:spcPts val="0"/>
              </a:spcBef>
              <a:spcAft>
                <a:spcPts val="450"/>
              </a:spcAft>
              <a:buNone/>
            </a:pPr>
            <a:r>
              <a:rPr lang="en-AU" sz="1800" dirty="0"/>
              <a:t>You put your pointer in:</a:t>
            </a:r>
          </a:p>
          <a:p>
            <a:pPr marL="0" indent="0">
              <a:spcBef>
                <a:spcPts val="0"/>
              </a:spcBef>
              <a:spcAft>
                <a:spcPts val="450"/>
              </a:spcAft>
              <a:buNone/>
            </a:pPr>
            <a:endParaRPr lang="en-AU" sz="1800" dirty="0"/>
          </a:p>
          <a:p>
            <a:pPr marL="0" indent="0">
              <a:spcBef>
                <a:spcPts val="0"/>
              </a:spcBef>
              <a:spcAft>
                <a:spcPts val="450"/>
              </a:spcAft>
              <a:buNone/>
            </a:pPr>
            <a:endParaRPr lang="en-AU" sz="1800" dirty="0"/>
          </a:p>
          <a:p>
            <a:pPr marL="0" indent="0">
              <a:spcBef>
                <a:spcPts val="0"/>
              </a:spcBef>
              <a:spcAft>
                <a:spcPts val="450"/>
              </a:spcAft>
              <a:buNone/>
            </a:pPr>
            <a:endParaRPr lang="en-AU" sz="1800" dirty="0"/>
          </a:p>
          <a:p>
            <a:pPr marL="0" indent="0">
              <a:spcBef>
                <a:spcPts val="0"/>
              </a:spcBef>
              <a:spcAft>
                <a:spcPts val="450"/>
              </a:spcAft>
              <a:buNone/>
            </a:pPr>
            <a:r>
              <a:rPr lang="en-AU" sz="1800" dirty="0"/>
              <a:t>You put your middle finger in:</a:t>
            </a:r>
          </a:p>
          <a:p>
            <a:pPr marL="0" indent="0">
              <a:spcBef>
                <a:spcPts val="0"/>
              </a:spcBef>
              <a:spcAft>
                <a:spcPts val="450"/>
              </a:spcAft>
              <a:buNone/>
            </a:pPr>
            <a:endParaRPr lang="en-AU" sz="1800" dirty="0"/>
          </a:p>
          <a:p>
            <a:pPr marL="0" indent="0">
              <a:spcBef>
                <a:spcPts val="0"/>
              </a:spcBef>
              <a:spcAft>
                <a:spcPts val="450"/>
              </a:spcAft>
              <a:buNone/>
            </a:pPr>
            <a:endParaRPr lang="en-AU" sz="1800" dirty="0"/>
          </a:p>
          <a:p>
            <a:pPr marL="0" indent="0">
              <a:spcBef>
                <a:spcPts val="0"/>
              </a:spcBef>
              <a:spcAft>
                <a:spcPts val="450"/>
              </a:spcAft>
              <a:buNone/>
            </a:pPr>
            <a:endParaRPr lang="en-AU" sz="1800" dirty="0" smtClean="0"/>
          </a:p>
          <a:p>
            <a:pPr marL="0" indent="0">
              <a:spcBef>
                <a:spcPts val="0"/>
              </a:spcBef>
              <a:spcAft>
                <a:spcPts val="450"/>
              </a:spcAft>
              <a:buNone/>
            </a:pPr>
            <a:endParaRPr lang="en-AU" sz="1800" dirty="0"/>
          </a:p>
          <a:p>
            <a:pPr marL="0" indent="0">
              <a:spcBef>
                <a:spcPts val="0"/>
              </a:spcBef>
              <a:spcAft>
                <a:spcPts val="450"/>
              </a:spcAft>
              <a:buNone/>
            </a:pPr>
            <a:endParaRPr lang="en-AU" sz="1800" dirty="0" smtClean="0"/>
          </a:p>
          <a:p>
            <a:pPr>
              <a:spcAft>
                <a:spcPts val="450"/>
              </a:spcAft>
            </a:pPr>
            <a:r>
              <a:rPr lang="en-AU" sz="1800" dirty="0" smtClean="0"/>
              <a:t>And </a:t>
            </a:r>
            <a:r>
              <a:rPr lang="en-AU" sz="1800" dirty="0"/>
              <a:t>you give them all a pinch:</a:t>
            </a:r>
          </a:p>
          <a:p>
            <a:pPr>
              <a:spcAft>
                <a:spcPts val="450"/>
              </a:spcAft>
            </a:pPr>
            <a:endParaRPr lang="en-AU" sz="1800" dirty="0"/>
          </a:p>
          <a:p>
            <a:pPr>
              <a:spcAft>
                <a:spcPts val="450"/>
              </a:spcAft>
            </a:pPr>
            <a:endParaRPr lang="en-AU" sz="1800" dirty="0"/>
          </a:p>
          <a:p>
            <a:pPr>
              <a:spcAft>
                <a:spcPts val="450"/>
              </a:spcAft>
            </a:pPr>
            <a:endParaRPr lang="en-AU" sz="1800" dirty="0"/>
          </a:p>
          <a:p>
            <a:pPr>
              <a:spcAft>
                <a:spcPts val="450"/>
              </a:spcAft>
            </a:pPr>
            <a:r>
              <a:rPr lang="en-AU" sz="1800" dirty="0"/>
              <a:t>You pinch them on the pencil:</a:t>
            </a:r>
          </a:p>
          <a:p>
            <a:pPr>
              <a:spcAft>
                <a:spcPts val="450"/>
              </a:spcAft>
            </a:pPr>
            <a:endParaRPr lang="en-AU" sz="1800" dirty="0"/>
          </a:p>
          <a:p>
            <a:pPr>
              <a:spcAft>
                <a:spcPts val="450"/>
              </a:spcAft>
            </a:pPr>
            <a:endParaRPr lang="en-AU" sz="1800" dirty="0"/>
          </a:p>
          <a:p>
            <a:pPr>
              <a:spcAft>
                <a:spcPts val="450"/>
              </a:spcAft>
            </a:pPr>
            <a:r>
              <a:rPr lang="en-AU" sz="1800" dirty="0"/>
              <a:t>And you turn the pencil ‘round:</a:t>
            </a:r>
          </a:p>
          <a:p>
            <a:pPr>
              <a:spcAft>
                <a:spcPts val="450"/>
              </a:spcAft>
            </a:pPr>
            <a:endParaRPr lang="en-AU" sz="1800" dirty="0"/>
          </a:p>
          <a:p>
            <a:pPr>
              <a:spcAft>
                <a:spcPts val="450"/>
              </a:spcAft>
            </a:pPr>
            <a:endParaRPr lang="en-AU" sz="1800" dirty="0"/>
          </a:p>
          <a:p>
            <a:pPr>
              <a:spcAft>
                <a:spcPts val="450"/>
              </a:spcAft>
            </a:pPr>
            <a:r>
              <a:rPr lang="en-AU" sz="1800" dirty="0"/>
              <a:t>And that’s how you write words down!</a:t>
            </a:r>
          </a:p>
          <a:p>
            <a:pPr>
              <a:spcAft>
                <a:spcPts val="450"/>
              </a:spcAft>
            </a:pPr>
            <a:r>
              <a:rPr lang="en-AU" sz="1800" dirty="0"/>
              <a:t>Oh, let’s do some writing! (x3)</a:t>
            </a:r>
          </a:p>
          <a:p>
            <a:pPr>
              <a:spcAft>
                <a:spcPts val="450"/>
              </a:spcAft>
            </a:pPr>
            <a:r>
              <a:rPr lang="en-AU" sz="1800" dirty="0"/>
              <a:t>And that’s how you write words down</a:t>
            </a:r>
            <a:r>
              <a:rPr lang="en-AU" sz="1800" dirty="0" smtClean="0"/>
              <a:t>!</a:t>
            </a:r>
            <a:endParaRPr lang="en-AU" sz="1800" dirty="0"/>
          </a:p>
        </p:txBody>
      </p:sp>
      <p:grpSp>
        <p:nvGrpSpPr>
          <p:cNvPr id="4" name="Group 3"/>
          <p:cNvGrpSpPr/>
          <p:nvPr/>
        </p:nvGrpSpPr>
        <p:grpSpPr>
          <a:xfrm>
            <a:off x="1036301" y="2542777"/>
            <a:ext cx="6096694" cy="3816461"/>
            <a:chOff x="1036301" y="2542777"/>
            <a:chExt cx="6096694" cy="3816461"/>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2201" b="15351"/>
            <a:stretch/>
          </p:blipFill>
          <p:spPr>
            <a:xfrm>
              <a:off x="1036301" y="2542777"/>
              <a:ext cx="1083262" cy="1046416"/>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6602" t="8000" r="1001" b="12200"/>
            <a:stretch/>
          </p:blipFill>
          <p:spPr>
            <a:xfrm>
              <a:off x="1137138" y="3890888"/>
              <a:ext cx="909872" cy="104772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9052" r="6610" b="11150"/>
            <a:stretch/>
          </p:blipFill>
          <p:spPr>
            <a:xfrm>
              <a:off x="1122116" y="5262506"/>
              <a:ext cx="962846" cy="1096732"/>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9208" t="23734" r="3809" b="22752"/>
            <a:stretch/>
          </p:blipFill>
          <p:spPr>
            <a:xfrm>
              <a:off x="6259465" y="2595230"/>
              <a:ext cx="873530" cy="810000"/>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9208" t="23750" r="3809" b="24801"/>
            <a:stretch/>
          </p:blipFill>
          <p:spPr>
            <a:xfrm>
              <a:off x="5185064" y="3938161"/>
              <a:ext cx="675316" cy="601644"/>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16401" t="22700" b="25851"/>
            <a:stretch/>
          </p:blipFill>
          <p:spPr>
            <a:xfrm>
              <a:off x="5068131" y="2595230"/>
              <a:ext cx="987122" cy="810000"/>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26206" t="17451" r="2411" b="40550"/>
            <a:stretch/>
          </p:blipFill>
          <p:spPr>
            <a:xfrm>
              <a:off x="6289986" y="3938070"/>
              <a:ext cx="767098" cy="601646"/>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l="3810" t="20601" r="2411" b="35300"/>
            <a:stretch/>
          </p:blipFill>
          <p:spPr>
            <a:xfrm>
              <a:off x="5582475" y="4904768"/>
              <a:ext cx="1094876" cy="686340"/>
            </a:xfrm>
            <a:prstGeom prst="rect">
              <a:avLst/>
            </a:prstGeom>
          </p:spPr>
        </p:pic>
      </p:grpSp>
    </p:spTree>
    <p:extLst>
      <p:ext uri="{BB962C8B-B14F-4D97-AF65-F5344CB8AC3E}">
        <p14:creationId xmlns:p14="http://schemas.microsoft.com/office/powerpoint/2010/main" val="838688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Letter Formation for Sound of the Day</a:t>
            </a:r>
            <a:endParaRPr lang="en-AU" dirty="0"/>
          </a:p>
        </p:txBody>
      </p:sp>
      <p:sp>
        <p:nvSpPr>
          <p:cNvPr id="5" name="Content Placeholder 4"/>
          <p:cNvSpPr>
            <a:spLocks noGrp="1"/>
          </p:cNvSpPr>
          <p:nvPr>
            <p:ph idx="1"/>
          </p:nvPr>
        </p:nvSpPr>
        <p:spPr/>
        <p:txBody>
          <a:bodyPr>
            <a:normAutofit/>
          </a:bodyPr>
          <a:lstStyle/>
          <a:p>
            <a:r>
              <a:rPr lang="en-AU" sz="3000" dirty="0" smtClean="0"/>
              <a:t>“Let’s practice writing the t-t-t-t sound with our </a:t>
            </a:r>
            <a:r>
              <a:rPr lang="en-AU" sz="3000" dirty="0" err="1" smtClean="0"/>
              <a:t>pinchy</a:t>
            </a:r>
            <a:r>
              <a:rPr lang="en-AU" sz="3000" dirty="0" smtClean="0"/>
              <a:t> pencil fingers.”</a:t>
            </a:r>
          </a:p>
          <a:p>
            <a:r>
              <a:rPr lang="en-AU" sz="3000" dirty="0"/>
              <a:t>“Down the racquet, hit the ball, across the net.”</a:t>
            </a:r>
            <a:endParaRPr lang="en-AU" sz="3000" dirty="0" smtClean="0"/>
          </a:p>
          <a:p>
            <a:r>
              <a:rPr lang="en-AU" sz="3000" dirty="0" smtClean="0"/>
              <a:t>Practice multiple times. Make a big fuss about how beautiful their /t/ pictures look in the air, and what wonderful writers they’re becoming.</a:t>
            </a:r>
            <a:endParaRPr lang="en-AU" sz="3000" dirty="0"/>
          </a:p>
        </p:txBody>
      </p:sp>
    </p:spTree>
    <p:extLst>
      <p:ext uri="{BB962C8B-B14F-4D97-AF65-F5344CB8AC3E}">
        <p14:creationId xmlns:p14="http://schemas.microsoft.com/office/powerpoint/2010/main" val="1108500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b="1" dirty="0" smtClean="0"/>
              <a:t>Letter Formation</a:t>
            </a:r>
            <a:endParaRPr lang="en-AU" b="1" dirty="0"/>
          </a:p>
        </p:txBody>
      </p:sp>
      <p:pic>
        <p:nvPicPr>
          <p:cNvPr id="9" name="Picture 8"/>
          <p:cNvPicPr>
            <a:picLocks noChangeAspect="1"/>
          </p:cNvPicPr>
          <p:nvPr/>
        </p:nvPicPr>
        <p:blipFill>
          <a:blip r:embed="rId2">
            <a:grayscl/>
          </a:blip>
          <a:stretch>
            <a:fillRect/>
          </a:stretch>
        </p:blipFill>
        <p:spPr>
          <a:xfrm>
            <a:off x="1455971" y="2765713"/>
            <a:ext cx="2489199" cy="3371771"/>
          </a:xfrm>
          <a:prstGeom prst="rect">
            <a:avLst/>
          </a:prstGeom>
        </p:spPr>
      </p:pic>
      <p:grpSp>
        <p:nvGrpSpPr>
          <p:cNvPr id="10" name="Group 9"/>
          <p:cNvGrpSpPr/>
          <p:nvPr/>
        </p:nvGrpSpPr>
        <p:grpSpPr>
          <a:xfrm>
            <a:off x="4865208" y="2765713"/>
            <a:ext cx="2642143" cy="3371771"/>
            <a:chOff x="7240477" y="1738127"/>
            <a:chExt cx="3522857" cy="4495694"/>
          </a:xfrm>
        </p:grpSpPr>
        <p:pic>
          <p:nvPicPr>
            <p:cNvPr id="11" name="Picture 10"/>
            <p:cNvPicPr>
              <a:picLocks noChangeAspect="1"/>
            </p:cNvPicPr>
            <p:nvPr/>
          </p:nvPicPr>
          <p:blipFill>
            <a:blip r:embed="rId2"/>
            <a:stretch>
              <a:fillRect/>
            </a:stretch>
          </p:blipFill>
          <p:spPr>
            <a:xfrm>
              <a:off x="7444402" y="1738127"/>
              <a:ext cx="3318932" cy="4495694"/>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759064" flipH="1">
              <a:off x="6895471" y="2496714"/>
              <a:ext cx="3715846" cy="3025834"/>
            </a:xfrm>
            <a:prstGeom prst="rect">
              <a:avLst/>
            </a:prstGeom>
          </p:spPr>
        </p:pic>
        <p:pic>
          <p:nvPicPr>
            <p:cNvPr id="13" name="Picture 1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269428" y="5235066"/>
              <a:ext cx="719625" cy="72000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1178" y="2210953"/>
              <a:ext cx="2880000" cy="1440000"/>
            </a:xfrm>
            <a:prstGeom prst="rect">
              <a:avLst/>
            </a:prstGeom>
          </p:spPr>
        </p:pic>
      </p:grpSp>
    </p:spTree>
    <p:extLst>
      <p:ext uri="{BB962C8B-B14F-4D97-AF65-F5344CB8AC3E}">
        <p14:creationId xmlns:p14="http://schemas.microsoft.com/office/powerpoint/2010/main" val="36095593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Info for Parents: Setting Up Future Spelling Choices*</a:t>
            </a:r>
            <a:endParaRPr lang="en-AU" dirty="0"/>
          </a:p>
        </p:txBody>
      </p:sp>
      <p:sp>
        <p:nvSpPr>
          <p:cNvPr id="3" name="Content Placeholder 2"/>
          <p:cNvSpPr>
            <a:spLocks noGrp="1"/>
          </p:cNvSpPr>
          <p:nvPr>
            <p:ph idx="1"/>
          </p:nvPr>
        </p:nvSpPr>
        <p:spPr/>
        <p:txBody>
          <a:bodyPr>
            <a:normAutofit/>
          </a:bodyPr>
          <a:lstStyle/>
          <a:p>
            <a:r>
              <a:rPr lang="en-AU" sz="3000" dirty="0" smtClean="0"/>
              <a:t>“There are actually some other ways to picture the t-t-t-t sound. When you’re older and at school, and you’re super-duper readers, you will be able to read and write AAAALLLLLLL THEEEESE [point around the </a:t>
            </a:r>
            <a:r>
              <a:rPr lang="en-AU" sz="3000" dirty="0" smtClean="0"/>
              <a:t>bubble] </a:t>
            </a:r>
            <a:r>
              <a:rPr lang="en-AU" sz="3000" dirty="0" smtClean="0"/>
              <a:t>pictures of the t-t-t-t sound. Isn’t that amazing? But today, we’re just looking at the main picture of t, the one in red just there…”</a:t>
            </a:r>
          </a:p>
          <a:p>
            <a:pPr marL="0" indent="0">
              <a:buNone/>
            </a:pPr>
            <a:endParaRPr lang="en-AU" dirty="0" smtClean="0"/>
          </a:p>
          <a:p>
            <a:pPr marL="0" indent="0">
              <a:buNone/>
            </a:pPr>
            <a:r>
              <a:rPr lang="en-AU" sz="2200" dirty="0" smtClean="0"/>
              <a:t>*</a:t>
            </a:r>
            <a:r>
              <a:rPr lang="en-AU" sz="2200" dirty="0"/>
              <a:t>Spelling choice = the THRASS term for a speech sound picture. For example, </a:t>
            </a:r>
            <a:r>
              <a:rPr lang="en-AU" sz="2200" dirty="0" smtClean="0"/>
              <a:t>“t” </a:t>
            </a:r>
            <a:r>
              <a:rPr lang="en-AU" sz="2200" dirty="0"/>
              <a:t>in </a:t>
            </a:r>
            <a:r>
              <a:rPr lang="en-AU" sz="2200" dirty="0" smtClean="0"/>
              <a:t>tennis </a:t>
            </a:r>
            <a:r>
              <a:rPr lang="en-AU" sz="2200" dirty="0"/>
              <a:t>is a one letter spelling choice; </a:t>
            </a:r>
            <a:r>
              <a:rPr lang="en-AU" sz="2200" dirty="0" smtClean="0"/>
              <a:t>“</a:t>
            </a:r>
            <a:r>
              <a:rPr lang="en-AU" sz="2200" dirty="0" err="1" smtClean="0"/>
              <a:t>bt</a:t>
            </a:r>
            <a:r>
              <a:rPr lang="en-AU" sz="2200" dirty="0" smtClean="0"/>
              <a:t>” </a:t>
            </a:r>
            <a:r>
              <a:rPr lang="en-AU" sz="2200" dirty="0"/>
              <a:t>in </a:t>
            </a:r>
            <a:r>
              <a:rPr lang="en-AU" sz="2200" dirty="0" smtClean="0"/>
              <a:t>doubt </a:t>
            </a:r>
            <a:r>
              <a:rPr lang="en-AU" sz="2200" dirty="0"/>
              <a:t>is a two letter spelling choice; “</a:t>
            </a:r>
            <a:r>
              <a:rPr lang="en-AU" sz="2200" dirty="0" err="1"/>
              <a:t>ough</a:t>
            </a:r>
            <a:r>
              <a:rPr lang="en-AU" sz="2200" dirty="0"/>
              <a:t>” in through is a four letter spelling choice. </a:t>
            </a:r>
            <a:r>
              <a:rPr lang="en-AU" sz="2200" dirty="0">
                <a:hlinkClick r:id="rId2"/>
              </a:rPr>
              <a:t>http://files.sthildas.qld.edu.au/wp-content/uploads/2014/10/THRASS-Bookmark.pdf</a:t>
            </a:r>
            <a:r>
              <a:rPr lang="en-AU" sz="2200" dirty="0"/>
              <a:t> </a:t>
            </a:r>
          </a:p>
        </p:txBody>
      </p:sp>
    </p:spTree>
    <p:extLst>
      <p:ext uri="{BB962C8B-B14F-4D97-AF65-F5344CB8AC3E}">
        <p14:creationId xmlns:p14="http://schemas.microsoft.com/office/powerpoint/2010/main" val="1356577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AU" b="1" dirty="0" smtClean="0"/>
              <a:t>Speech Bubble for t</a:t>
            </a:r>
            <a:endParaRPr lang="en-AU" b="1" dirty="0"/>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613065" y="2443310"/>
            <a:ext cx="5729620" cy="4050587"/>
          </a:xfrm>
          <a:prstGeom prst="rect">
            <a:avLst/>
          </a:prstGeom>
          <a:ln>
            <a:noFill/>
          </a:ln>
          <a:effectLst>
            <a:outerShdw blurRad="292100" dist="139700" dir="2700000" algn="tl" rotWithShape="0">
              <a:srgbClr val="333333">
                <a:alpha val="65000"/>
              </a:srgbClr>
            </a:outerShdw>
          </a:effectLst>
        </p:spPr>
      </p:pic>
      <p:sp>
        <p:nvSpPr>
          <p:cNvPr id="5" name="Subtitle 4"/>
          <p:cNvSpPr>
            <a:spLocks noGrp="1"/>
          </p:cNvSpPr>
          <p:nvPr>
            <p:ph type="subTitle" idx="1"/>
          </p:nvPr>
        </p:nvSpPr>
        <p:spPr>
          <a:xfrm>
            <a:off x="6858000" y="2503831"/>
            <a:ext cx="1890464" cy="4536504"/>
          </a:xfrm>
        </p:spPr>
        <p:txBody>
          <a:bodyPr/>
          <a:lstStyle/>
          <a:p>
            <a:pPr algn="r"/>
            <a:r>
              <a:rPr lang="en-AU" i="1" dirty="0" smtClean="0">
                <a:solidFill>
                  <a:srgbClr val="00B050"/>
                </a:solidFill>
              </a:rPr>
              <a:t>Be speech sound picture (SSP) detectives!</a:t>
            </a:r>
            <a:endParaRPr lang="en-AU" i="1" dirty="0">
              <a:solidFill>
                <a:srgbClr val="00B05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5694" y="4204144"/>
            <a:ext cx="1828800" cy="1847078"/>
          </a:xfrm>
          <a:prstGeom prst="rect">
            <a:avLst/>
          </a:prstGeom>
        </p:spPr>
      </p:pic>
    </p:spTree>
    <p:extLst>
      <p:ext uri="{BB962C8B-B14F-4D97-AF65-F5344CB8AC3E}">
        <p14:creationId xmlns:p14="http://schemas.microsoft.com/office/powerpoint/2010/main" val="3311962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Our Granny—Storytelling Tips</a:t>
            </a:r>
            <a:endParaRPr lang="en-AU" dirty="0"/>
          </a:p>
        </p:txBody>
      </p:sp>
      <p:sp>
        <p:nvSpPr>
          <p:cNvPr id="5" name="Content Placeholder 4"/>
          <p:cNvSpPr>
            <a:spLocks noGrp="1"/>
          </p:cNvSpPr>
          <p:nvPr>
            <p:ph idx="1"/>
          </p:nvPr>
        </p:nvSpPr>
        <p:spPr/>
        <p:txBody>
          <a:bodyPr/>
          <a:lstStyle/>
          <a:p>
            <a:pPr marL="0" indent="0">
              <a:buNone/>
            </a:pPr>
            <a:r>
              <a:rPr lang="en-AU" dirty="0" smtClean="0"/>
              <a:t>When creating these sessions, make sure each activity, book, song, makes connections with others in the session, but don’t </a:t>
            </a:r>
            <a:r>
              <a:rPr lang="en-AU" dirty="0"/>
              <a:t>get stuck on </a:t>
            </a:r>
            <a:r>
              <a:rPr lang="en-AU" i="1" dirty="0" smtClean="0"/>
              <a:t>theme</a:t>
            </a:r>
            <a:r>
              <a:rPr lang="en-AU" dirty="0" smtClean="0"/>
              <a:t>. Preference meaningful segues over strict adherence to a theme—just like a child plays; through curiosity tangents. This session is a great example of creative flexibility around the notion of a theme, as there </a:t>
            </a:r>
            <a:r>
              <a:rPr lang="en-AU" dirty="0"/>
              <a:t>are not many tennis-themed preschool picture books. </a:t>
            </a:r>
            <a:r>
              <a:rPr lang="en-AU" dirty="0" smtClean="0"/>
              <a:t>This first book,</a:t>
            </a:r>
            <a:r>
              <a:rPr lang="en-AU" dirty="0"/>
              <a:t> </a:t>
            </a:r>
            <a:r>
              <a:rPr lang="en-AU" i="1" dirty="0"/>
              <a:t>Our Granny</a:t>
            </a:r>
            <a:r>
              <a:rPr lang="en-AU" dirty="0"/>
              <a:t> by Margaret </a:t>
            </a:r>
            <a:r>
              <a:rPr lang="en-AU" dirty="0" smtClean="0"/>
              <a:t>Wild, lists </a:t>
            </a:r>
            <a:r>
              <a:rPr lang="en-AU" dirty="0"/>
              <a:t>and pictures different things grannies do to stay fit (like play tennis), the different things they wear, the different kinds of places they live, the different things they do with their grandkids, etc. I physically embodied (and encouraged them to join in where appropriate) actions, sports, etc. I engaged them </a:t>
            </a:r>
            <a:r>
              <a:rPr lang="en-AU" dirty="0">
                <a:hlinkClick r:id="rId2"/>
              </a:rPr>
              <a:t>conversationally</a:t>
            </a:r>
            <a:r>
              <a:rPr lang="en-AU" dirty="0"/>
              <a:t> to name the types of grannies from the pictures. I asked them about their own grannies, and told them about mine. I </a:t>
            </a:r>
            <a:r>
              <a:rPr lang="en-AU" dirty="0" err="1"/>
              <a:t>paperclipped</a:t>
            </a:r>
            <a:r>
              <a:rPr lang="en-AU" dirty="0"/>
              <a:t> a couple of pages together that were hard to bring alive, and which made the book run a little long for the age of my cohort. (Don’t be afraid to skip, paraphrase, discuss, or in any other ways, leverage the text for your engagement goals.)</a:t>
            </a:r>
          </a:p>
        </p:txBody>
      </p:sp>
    </p:spTree>
    <p:extLst>
      <p:ext uri="{BB962C8B-B14F-4D97-AF65-F5344CB8AC3E}">
        <p14:creationId xmlns:p14="http://schemas.microsoft.com/office/powerpoint/2010/main" val="4146934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ctrTitle"/>
          </p:nvPr>
        </p:nvSpPr>
        <p:spPr/>
        <p:txBody>
          <a:bodyPr/>
          <a:lstStyle/>
          <a:p>
            <a:r>
              <a:rPr lang="en-AU" dirty="0" smtClean="0"/>
              <a:t>Our Granny</a:t>
            </a:r>
            <a:endParaRPr lang="en-AU" dirty="0"/>
          </a:p>
        </p:txBody>
      </p:sp>
      <p:sp>
        <p:nvSpPr>
          <p:cNvPr id="7" name="Subtitle 6"/>
          <p:cNvSpPr>
            <a:spLocks noGrp="1"/>
          </p:cNvSpPr>
          <p:nvPr>
            <p:ph type="subTitle" idx="1"/>
          </p:nvPr>
        </p:nvSpPr>
        <p:spPr>
          <a:xfrm>
            <a:off x="3293918" y="4386164"/>
            <a:ext cx="5454546" cy="2438892"/>
          </a:xfrm>
        </p:spPr>
        <p:txBody>
          <a:bodyPr>
            <a:normAutofit fontScale="62500" lnSpcReduction="20000"/>
          </a:bodyPr>
          <a:lstStyle/>
          <a:p>
            <a:r>
              <a:rPr lang="en-AU" sz="3200" b="1" i="1" dirty="0">
                <a:solidFill>
                  <a:srgbClr val="990000"/>
                </a:solidFill>
              </a:rPr>
              <a:t>SEE:</a:t>
            </a:r>
            <a:r>
              <a:rPr lang="en-AU" dirty="0">
                <a:solidFill>
                  <a:prstClr val="black"/>
                </a:solidFill>
              </a:rPr>
              <a:t> “Banana. You’re looking at the yellow banana.”</a:t>
            </a:r>
          </a:p>
          <a:p>
            <a:endParaRPr lang="en-AU" dirty="0">
              <a:solidFill>
                <a:prstClr val="black"/>
              </a:solidFill>
            </a:endParaRPr>
          </a:p>
          <a:p>
            <a:r>
              <a:rPr lang="en-AU" sz="3200" b="1" i="1" dirty="0">
                <a:solidFill>
                  <a:srgbClr val="990000"/>
                </a:solidFill>
              </a:rPr>
              <a:t>SHOW:</a:t>
            </a:r>
            <a:r>
              <a:rPr lang="en-AU" dirty="0">
                <a:solidFill>
                  <a:prstClr val="black"/>
                </a:solidFill>
              </a:rPr>
              <a:t> “Can you point to the dog? Tickle the monkey’s toes? Cover the man’s hat? How does the kangaroo move? Show me how you clap your hands.”</a:t>
            </a:r>
          </a:p>
          <a:p>
            <a:endParaRPr lang="en-AU" dirty="0">
              <a:solidFill>
                <a:prstClr val="black"/>
              </a:solidFill>
            </a:endParaRPr>
          </a:p>
          <a:p>
            <a:r>
              <a:rPr lang="en-AU" sz="3200" b="1" i="1" dirty="0">
                <a:solidFill>
                  <a:srgbClr val="990000"/>
                </a:solidFill>
              </a:rPr>
              <a:t>SAY:</a:t>
            </a:r>
            <a:r>
              <a:rPr lang="en-AU" dirty="0">
                <a:solidFill>
                  <a:prstClr val="black"/>
                </a:solidFill>
              </a:rPr>
              <a:t> How? Who? When? Where? Why? What? Parent: “What is the cow doing?” Child: “Eating grass</a:t>
            </a:r>
            <a:r>
              <a:rPr lang="en-AU" dirty="0" smtClean="0">
                <a:solidFill>
                  <a:prstClr val="black"/>
                </a:solidFill>
              </a:rPr>
              <a:t>!”</a:t>
            </a:r>
          </a:p>
          <a:p>
            <a:endParaRPr lang="en-AU" dirty="0">
              <a:solidFill>
                <a:prstClr val="black"/>
              </a:solidFill>
            </a:endParaRPr>
          </a:p>
          <a:p>
            <a:r>
              <a:rPr lang="en-AU" dirty="0">
                <a:hlinkClick r:id="rId3"/>
              </a:rPr>
              <a:t>https://3a.education.unimelb.edu.au/assets/3a-public/downloads/3A-Conversational-Reading-Booklet.pdf</a:t>
            </a:r>
            <a:r>
              <a:rPr lang="en-AU" dirty="0"/>
              <a:t> </a:t>
            </a:r>
          </a:p>
        </p:txBody>
      </p:sp>
      <p:pic>
        <p:nvPicPr>
          <p:cNvPr id="2" name="Picture 1"/>
          <p:cNvPicPr>
            <a:picLocks noChangeAspect="1"/>
          </p:cNvPicPr>
          <p:nvPr/>
        </p:nvPicPr>
        <p:blipFill>
          <a:blip r:embed="rId4"/>
          <a:stretch>
            <a:fillRect/>
          </a:stretch>
        </p:blipFill>
        <p:spPr>
          <a:xfrm>
            <a:off x="512828" y="3810994"/>
            <a:ext cx="2170679" cy="2826467"/>
          </a:xfrm>
          <a:prstGeom prst="rect">
            <a:avLst/>
          </a:prstGeom>
          <a:ln>
            <a:noFill/>
          </a:ln>
          <a:effectLst>
            <a:outerShdw blurRad="190500" algn="tl" rotWithShape="0">
              <a:srgbClr val="000000">
                <a:alpha val="70000"/>
              </a:srgbClr>
            </a:outerShdw>
          </a:effectLst>
        </p:spPr>
      </p:pic>
      <p:sp>
        <p:nvSpPr>
          <p:cNvPr id="5" name="Rectangular Callout 4"/>
          <p:cNvSpPr/>
          <p:nvPr/>
        </p:nvSpPr>
        <p:spPr>
          <a:xfrm>
            <a:off x="1134208" y="2367030"/>
            <a:ext cx="1797594" cy="1221007"/>
          </a:xfrm>
          <a:prstGeom prst="wedgeRectCallout">
            <a:avLst/>
          </a:prstGeom>
          <a:solidFill>
            <a:srgbClr val="FFCC99"/>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rgbClr val="990000"/>
                </a:solidFill>
              </a:rPr>
              <a:t>Conversational Reading</a:t>
            </a:r>
          </a:p>
          <a:p>
            <a:pPr algn="ctr"/>
            <a:r>
              <a:rPr lang="en-AU" sz="1200" dirty="0">
                <a:solidFill>
                  <a:srgbClr val="990000"/>
                </a:solidFill>
              </a:rPr>
              <a:t>Think of the 3S</a:t>
            </a:r>
            <a:r>
              <a:rPr lang="en-AU" sz="900" dirty="0">
                <a:solidFill>
                  <a:srgbClr val="990000"/>
                </a:solidFill>
              </a:rPr>
              <a:t>s</a:t>
            </a:r>
            <a:r>
              <a:rPr lang="en-AU" sz="1200" dirty="0">
                <a:solidFill>
                  <a:srgbClr val="990000"/>
                </a:solidFill>
              </a:rPr>
              <a:t> as steps upwards in literacy:</a:t>
            </a:r>
          </a:p>
        </p:txBody>
      </p:sp>
      <p:pic>
        <p:nvPicPr>
          <p:cNvPr id="8"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0518" y="1675226"/>
            <a:ext cx="2520000"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189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dirty="0" smtClean="0"/>
              <a:t>Sample Library Preschool Storytime: t for tennis!</a:t>
            </a:r>
            <a:endParaRPr lang="en-AU" dirty="0"/>
          </a:p>
        </p:txBody>
      </p:sp>
      <p:sp>
        <p:nvSpPr>
          <p:cNvPr id="5" name="Content Placeholder 4"/>
          <p:cNvSpPr>
            <a:spLocks noGrp="1"/>
          </p:cNvSpPr>
          <p:nvPr>
            <p:ph idx="1"/>
          </p:nvPr>
        </p:nvSpPr>
        <p:spPr/>
        <p:txBody>
          <a:bodyPr>
            <a:noAutofit/>
          </a:bodyPr>
          <a:lstStyle/>
          <a:p>
            <a:pPr>
              <a:spcBef>
                <a:spcPts val="0"/>
              </a:spcBef>
            </a:pPr>
            <a:r>
              <a:rPr lang="en-AU" sz="2200" dirty="0" smtClean="0"/>
              <a:t>This is a sample </a:t>
            </a:r>
            <a:r>
              <a:rPr lang="en-AU" sz="2200" dirty="0" err="1" smtClean="0"/>
              <a:t>storytime</a:t>
            </a:r>
            <a:r>
              <a:rPr lang="en-AU" sz="2200" dirty="0" smtClean="0"/>
              <a:t> for librarian learning and planning purposes. It is not a script; it is a case study. It is not meant to be prescriptive, nor to be memorised word-for-word. By all means, replicate some or all of the session plan’s bones (books, songs, games, props), but put your own spin on it!</a:t>
            </a:r>
          </a:p>
          <a:p>
            <a:pPr>
              <a:spcBef>
                <a:spcPts val="0"/>
              </a:spcBef>
            </a:pPr>
            <a:r>
              <a:rPr lang="en-AU" sz="2200" dirty="0" smtClean="0"/>
              <a:t>This session incorporates evidence-based literacy techniques, and is designed to empower both children, and parents in particular, with practically-modelled strategies to use at home, both now, and also well into the school years, when the children start bringing readers home.</a:t>
            </a:r>
          </a:p>
          <a:p>
            <a:pPr>
              <a:spcBef>
                <a:spcPts val="0"/>
              </a:spcBef>
            </a:pPr>
            <a:r>
              <a:rPr lang="en-AU" sz="2200" dirty="0" smtClean="0"/>
              <a:t>It has been developed with the best of </a:t>
            </a:r>
            <a:r>
              <a:rPr lang="en-AU" sz="2200" dirty="0" smtClean="0">
                <a:hlinkClick r:id="rId2"/>
              </a:rPr>
              <a:t>whole-language</a:t>
            </a:r>
            <a:r>
              <a:rPr lang="en-AU" sz="2200" dirty="0" smtClean="0"/>
              <a:t> and </a:t>
            </a:r>
            <a:r>
              <a:rPr lang="en-AU" sz="2200" dirty="0" smtClean="0">
                <a:hlinkClick r:id="rId3"/>
              </a:rPr>
              <a:t>phonics</a:t>
            </a:r>
            <a:r>
              <a:rPr lang="en-AU" sz="2200" dirty="0" smtClean="0"/>
              <a:t> approaches in mind, and balances explicit phonemic awareness </a:t>
            </a:r>
            <a:r>
              <a:rPr lang="en-AU" sz="2200" smtClean="0"/>
              <a:t>and reading games </a:t>
            </a:r>
            <a:r>
              <a:rPr lang="en-AU" sz="2200" dirty="0" smtClean="0"/>
              <a:t>with high-quality, rich dialogic and immersive literature engagement.</a:t>
            </a:r>
          </a:p>
          <a:p>
            <a:pPr>
              <a:spcBef>
                <a:spcPts val="0"/>
              </a:spcBef>
            </a:pPr>
            <a:r>
              <a:rPr lang="en-AU" sz="2200" dirty="0" smtClean="0"/>
              <a:t>See elsewhere on the website for the foundational research base behind this session, and for a video modelling and explaining the choices in action: </a:t>
            </a:r>
            <a:r>
              <a:rPr lang="en-AU" sz="2200" dirty="0" smtClean="0">
                <a:hlinkClick r:id="rId4"/>
              </a:rPr>
              <a:t>www.earlylearningcontinuum.com.au</a:t>
            </a:r>
            <a:r>
              <a:rPr lang="en-AU" sz="2200" dirty="0" smtClean="0"/>
              <a:t>. </a:t>
            </a:r>
          </a:p>
        </p:txBody>
      </p:sp>
    </p:spTree>
    <p:extLst>
      <p:ext uri="{BB962C8B-B14F-4D97-AF65-F5344CB8AC3E}">
        <p14:creationId xmlns:p14="http://schemas.microsoft.com/office/powerpoint/2010/main" val="2023945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dirty="0" smtClean="0"/>
              <a:t>When I Hear the Music</a:t>
            </a:r>
            <a:br>
              <a:rPr lang="en-AU" dirty="0" smtClean="0"/>
            </a:br>
            <a:r>
              <a:rPr lang="en-AU" sz="1500" dirty="0">
                <a:hlinkClick r:id="rId2"/>
              </a:rPr>
              <a:t>http://www.nancymusic.com/SOM/2007/when-I-hear-the-music.htm</a:t>
            </a:r>
            <a:r>
              <a:rPr lang="en-AU" sz="1500" dirty="0"/>
              <a:t> </a:t>
            </a:r>
          </a:p>
        </p:txBody>
      </p:sp>
      <p:sp>
        <p:nvSpPr>
          <p:cNvPr id="5" name="Content Placeholder 4"/>
          <p:cNvSpPr>
            <a:spLocks noGrp="1"/>
          </p:cNvSpPr>
          <p:nvPr>
            <p:ph idx="1"/>
          </p:nvPr>
        </p:nvSpPr>
        <p:spPr>
          <a:xfrm>
            <a:off x="179512" y="1219200"/>
            <a:ext cx="3366374" cy="5435600"/>
          </a:xfrm>
        </p:spPr>
        <p:txBody>
          <a:bodyPr>
            <a:normAutofit/>
          </a:bodyPr>
          <a:lstStyle/>
          <a:p>
            <a:pPr marL="0" indent="0">
              <a:buNone/>
            </a:pPr>
            <a:r>
              <a:rPr lang="en-AU" sz="2000" b="1" dirty="0"/>
              <a:t>“With 2-4 year-olds:</a:t>
            </a:r>
            <a:r>
              <a:rPr lang="en-AU" sz="2000" dirty="0"/>
              <a:t> </a:t>
            </a:r>
            <a:br>
              <a:rPr lang="en-AU" sz="2000" dirty="0"/>
            </a:br>
            <a:r>
              <a:rPr lang="en-AU" sz="2000" dirty="0"/>
              <a:t>Practice each movement before you play the song. Do only one movement each verse.</a:t>
            </a:r>
            <a:br>
              <a:rPr lang="en-AU" sz="2000" dirty="0"/>
            </a:br>
            <a:r>
              <a:rPr lang="en-AU" sz="2000" dirty="0"/>
              <a:t/>
            </a:r>
            <a:br>
              <a:rPr lang="en-AU" sz="2000" dirty="0"/>
            </a:br>
            <a:r>
              <a:rPr lang="en-AU" sz="2000" b="1" dirty="0"/>
              <a:t>With 5-year-olds and up:</a:t>
            </a:r>
            <a:r>
              <a:rPr lang="en-AU" sz="2000" dirty="0"/>
              <a:t> </a:t>
            </a:r>
            <a:br>
              <a:rPr lang="en-AU" sz="2000" dirty="0"/>
            </a:br>
            <a:r>
              <a:rPr lang="en-AU" sz="2000" dirty="0"/>
              <a:t>Add each new movement, so by the last verse you are doing all movements. Drop off movements as lyrics indicate so you are only clapping hands by the end. </a:t>
            </a:r>
            <a:br>
              <a:rPr lang="en-AU" sz="2000" dirty="0"/>
            </a:br>
            <a:r>
              <a:rPr lang="en-AU" sz="2000" dirty="0"/>
              <a:t>This may take some practice, and lots of concentration!”</a:t>
            </a:r>
          </a:p>
          <a:p>
            <a:pPr marL="0" indent="0">
              <a:buNone/>
            </a:pPr>
            <a:endParaRPr lang="en-AU" sz="2000" dirty="0"/>
          </a:p>
          <a:p>
            <a:pPr marL="0" indent="0">
              <a:buNone/>
            </a:pPr>
            <a:r>
              <a:rPr lang="en-AU" sz="2000" dirty="0"/>
              <a:t>- Nancy Stewart</a:t>
            </a:r>
          </a:p>
        </p:txBody>
      </p:sp>
      <p:pic>
        <p:nvPicPr>
          <p:cNvPr id="6" name="Picture 5"/>
          <p:cNvPicPr>
            <a:picLocks noChangeAspect="1"/>
          </p:cNvPicPr>
          <p:nvPr/>
        </p:nvPicPr>
        <p:blipFill>
          <a:blip r:embed="rId3"/>
          <a:stretch>
            <a:fillRect/>
          </a:stretch>
        </p:blipFill>
        <p:spPr>
          <a:xfrm>
            <a:off x="3812586" y="2897014"/>
            <a:ext cx="5027470" cy="3543261"/>
          </a:xfrm>
          <a:prstGeom prst="rect">
            <a:avLst/>
          </a:prstGeom>
        </p:spPr>
      </p:pic>
      <p:sp>
        <p:nvSpPr>
          <p:cNvPr id="2" name="TextBox 1"/>
          <p:cNvSpPr txBox="1"/>
          <p:nvPr/>
        </p:nvSpPr>
        <p:spPr>
          <a:xfrm>
            <a:off x="3812586" y="1212783"/>
            <a:ext cx="5027470" cy="892552"/>
          </a:xfrm>
          <a:prstGeom prst="rect">
            <a:avLst/>
          </a:prstGeom>
          <a:noFill/>
        </p:spPr>
        <p:txBody>
          <a:bodyPr wrap="square" rtlCol="0">
            <a:spAutoFit/>
          </a:bodyPr>
          <a:lstStyle/>
          <a:p>
            <a:r>
              <a:rPr lang="en-AU" sz="2600" b="1" u="sng" dirty="0" smtClean="0"/>
              <a:t>Segue</a:t>
            </a:r>
            <a:r>
              <a:rPr lang="en-AU" sz="2600" b="1" dirty="0" smtClean="0"/>
              <a:t>:</a:t>
            </a:r>
            <a:r>
              <a:rPr lang="en-AU" sz="2600" dirty="0" smtClean="0"/>
              <a:t> Some grannies like to dance… Some KIDS like to dance!!!</a:t>
            </a:r>
            <a:endParaRPr lang="en-AU" sz="2600" dirty="0"/>
          </a:p>
        </p:txBody>
      </p:sp>
    </p:spTree>
    <p:extLst>
      <p:ext uri="{BB962C8B-B14F-4D97-AF65-F5344CB8AC3E}">
        <p14:creationId xmlns:p14="http://schemas.microsoft.com/office/powerpoint/2010/main" val="2876678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pPr>
              <a:lnSpc>
                <a:spcPct val="80000"/>
              </a:lnSpc>
            </a:pPr>
            <a:r>
              <a:rPr lang="en-AU" dirty="0" smtClean="0"/>
              <a:t>When I Hear the Music</a:t>
            </a:r>
            <a:br>
              <a:rPr lang="en-AU" dirty="0" smtClean="0"/>
            </a:br>
            <a:r>
              <a:rPr lang="en-AU" sz="1350" dirty="0"/>
              <a:t>By Nancy Stewart</a:t>
            </a:r>
            <a:endParaRPr lang="en-AU" dirty="0"/>
          </a:p>
        </p:txBody>
      </p:sp>
      <p:sp>
        <p:nvSpPr>
          <p:cNvPr id="5" name="Subtitle 4"/>
          <p:cNvSpPr>
            <a:spLocks noGrp="1"/>
          </p:cNvSpPr>
          <p:nvPr>
            <p:ph type="subTitle" idx="1"/>
          </p:nvPr>
        </p:nvSpPr>
        <p:spPr/>
        <p:txBody>
          <a:bodyPr>
            <a:normAutofit/>
          </a:bodyPr>
          <a:lstStyle/>
          <a:p>
            <a:r>
              <a:rPr lang="en-AU" dirty="0"/>
              <a:t>1. My hands like to clap, my hands like to clap</a:t>
            </a:r>
          </a:p>
          <a:p>
            <a:r>
              <a:rPr lang="en-AU" dirty="0"/>
              <a:t>    When I hear the music, my hands like to clap</a:t>
            </a:r>
          </a:p>
          <a:p>
            <a:endParaRPr lang="en-AU" dirty="0"/>
          </a:p>
          <a:p>
            <a:r>
              <a:rPr lang="en-AU" dirty="0"/>
              <a:t>2. My toes like to tap …</a:t>
            </a:r>
          </a:p>
          <a:p>
            <a:r>
              <a:rPr lang="en-AU" dirty="0"/>
              <a:t>3. My head likes to nod …</a:t>
            </a:r>
          </a:p>
          <a:p>
            <a:r>
              <a:rPr lang="en-AU" dirty="0"/>
              <a:t>4. My shoulders like to move …</a:t>
            </a:r>
          </a:p>
          <a:p>
            <a:r>
              <a:rPr lang="en-AU" dirty="0"/>
              <a:t>5. My body likes to sway …</a:t>
            </a:r>
          </a:p>
          <a:p>
            <a:endParaRPr lang="en-AU" dirty="0"/>
          </a:p>
          <a:p>
            <a:r>
              <a:rPr lang="en-AU" dirty="0"/>
              <a:t>6. My shoulders like to move</a:t>
            </a:r>
          </a:p>
          <a:p>
            <a:r>
              <a:rPr lang="en-AU" dirty="0"/>
              <a:t>    My head likes to nod</a:t>
            </a:r>
          </a:p>
          <a:p>
            <a:r>
              <a:rPr lang="en-AU" dirty="0"/>
              <a:t>    My toes like to tap</a:t>
            </a:r>
          </a:p>
          <a:p>
            <a:r>
              <a:rPr lang="en-AU" dirty="0"/>
              <a:t>    My hands like to clap</a:t>
            </a:r>
          </a:p>
        </p:txBody>
      </p:sp>
      <p:pic>
        <p:nvPicPr>
          <p:cNvPr id="8" name="Picture 2" descr="C:\Users\Sarah\AppData\Local\Microsoft\Windows\Temporary Internet Files\Content.IE5\3VX8ILJE\hintsentips[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906" r="6417" b="14363"/>
          <a:stretch/>
        </p:blipFill>
        <p:spPr bwMode="auto">
          <a:xfrm>
            <a:off x="5076056" y="5694330"/>
            <a:ext cx="925550" cy="9030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644008" y="551723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rgbClr val="FF6600"/>
                </a:solidFill>
                <a:latin typeface="Calibri" panose="020F0502020204030204" pitchFamily="34" charset="0"/>
              </a:rPr>
              <a:t>Visit </a:t>
            </a:r>
            <a:r>
              <a:rPr lang="en-AU" sz="2200" b="1" i="1" dirty="0" smtClean="0">
                <a:solidFill>
                  <a:srgbClr val="FF6600"/>
                </a:solidFill>
                <a:latin typeface="Calibri" panose="020F0502020204030204" pitchFamily="34" charset="0"/>
              </a:rPr>
              <a:t>www.nancymusic.com</a:t>
            </a:r>
            <a:endParaRPr lang="en-AU" sz="2200" b="1" i="1" dirty="0">
              <a:solidFill>
                <a:srgbClr val="FF6600"/>
              </a:solidFill>
              <a:latin typeface="Calibri" panose="020F0502020204030204" pitchFamily="34" charset="0"/>
            </a:endParaRPr>
          </a:p>
          <a:p>
            <a:pPr algn="r"/>
            <a:r>
              <a:rPr lang="en-AU" sz="2200" i="1" dirty="0" smtClean="0">
                <a:solidFill>
                  <a:srgbClr val="FF6600"/>
                </a:solidFill>
                <a:latin typeface="Calibri" panose="020F0502020204030204" pitchFamily="34" charset="0"/>
              </a:rPr>
              <a:t>to download this FREE</a:t>
            </a:r>
            <a:endParaRPr lang="en-AU" sz="2200" i="1" dirty="0">
              <a:solidFill>
                <a:srgbClr val="FF6600"/>
              </a:solidFill>
              <a:latin typeface="Calibri" panose="020F0502020204030204" pitchFamily="34" charset="0"/>
            </a:endParaRPr>
          </a:p>
          <a:p>
            <a:pPr algn="r"/>
            <a:r>
              <a:rPr lang="en-AU" sz="2200" i="1" dirty="0" smtClean="0">
                <a:solidFill>
                  <a:srgbClr val="FF6600"/>
                </a:solidFill>
                <a:latin typeface="Calibri" panose="020F0502020204030204" pitchFamily="34" charset="0"/>
              </a:rPr>
              <a:t>children’s song at home!</a:t>
            </a:r>
            <a:endParaRPr lang="en-AU" sz="2200" i="1" dirty="0">
              <a:solidFill>
                <a:srgbClr val="FF6600"/>
              </a:solidFill>
              <a:latin typeface="Calibri" panose="020F0502020204030204" pitchFamily="34" charset="0"/>
            </a:endParaRPr>
          </a:p>
        </p:txBody>
      </p:sp>
    </p:spTree>
    <p:extLst>
      <p:ext uri="{BB962C8B-B14F-4D97-AF65-F5344CB8AC3E}">
        <p14:creationId xmlns:p14="http://schemas.microsoft.com/office/powerpoint/2010/main" val="9356268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pPr>
              <a:lnSpc>
                <a:spcPct val="80000"/>
              </a:lnSpc>
            </a:pPr>
            <a:r>
              <a:rPr lang="en-AU" dirty="0" smtClean="0"/>
              <a:t>When I Hear the Music</a:t>
            </a:r>
            <a:br>
              <a:rPr lang="en-AU" dirty="0" smtClean="0"/>
            </a:br>
            <a:r>
              <a:rPr lang="en-AU" sz="1350" dirty="0"/>
              <a:t>By Nancy Stewart</a:t>
            </a:r>
            <a:endParaRPr lang="en-AU" dirty="0"/>
          </a:p>
        </p:txBody>
      </p:sp>
      <p:sp>
        <p:nvSpPr>
          <p:cNvPr id="5" name="Subtitle 4"/>
          <p:cNvSpPr>
            <a:spLocks noGrp="1"/>
          </p:cNvSpPr>
          <p:nvPr>
            <p:ph type="subTitle" idx="1"/>
          </p:nvPr>
        </p:nvSpPr>
        <p:spPr/>
        <p:txBody>
          <a:bodyPr>
            <a:normAutofit/>
          </a:bodyPr>
          <a:lstStyle/>
          <a:p>
            <a:r>
              <a:rPr lang="en-AU" dirty="0"/>
              <a:t>1. My hands like to clap, my hands like to clap</a:t>
            </a:r>
          </a:p>
          <a:p>
            <a:r>
              <a:rPr lang="en-AU" dirty="0"/>
              <a:t>    When I hear the music, my hands like to clap</a:t>
            </a:r>
          </a:p>
          <a:p>
            <a:endParaRPr lang="en-AU" dirty="0"/>
          </a:p>
          <a:p>
            <a:r>
              <a:rPr lang="en-AU" dirty="0"/>
              <a:t>2. My toes like to tap …</a:t>
            </a:r>
          </a:p>
          <a:p>
            <a:r>
              <a:rPr lang="en-AU" dirty="0"/>
              <a:t>3. My head likes to nod …</a:t>
            </a:r>
          </a:p>
          <a:p>
            <a:r>
              <a:rPr lang="en-AU" dirty="0"/>
              <a:t>4. My shoulders like to move …</a:t>
            </a:r>
          </a:p>
          <a:p>
            <a:r>
              <a:rPr lang="en-AU" dirty="0"/>
              <a:t>5. My body likes to sway …</a:t>
            </a:r>
          </a:p>
          <a:p>
            <a:endParaRPr lang="en-AU" dirty="0"/>
          </a:p>
          <a:p>
            <a:r>
              <a:rPr lang="en-AU" dirty="0"/>
              <a:t>6. My shoulders like to move</a:t>
            </a:r>
          </a:p>
          <a:p>
            <a:r>
              <a:rPr lang="en-AU" dirty="0"/>
              <a:t>    My head likes to nod</a:t>
            </a:r>
          </a:p>
          <a:p>
            <a:r>
              <a:rPr lang="en-AU" dirty="0"/>
              <a:t>    My toes like to tap</a:t>
            </a:r>
          </a:p>
          <a:p>
            <a:r>
              <a:rPr lang="en-AU" dirty="0"/>
              <a:t>    My hands like to clap</a:t>
            </a:r>
          </a:p>
        </p:txBody>
      </p:sp>
      <p:pic>
        <p:nvPicPr>
          <p:cNvPr id="7" name="When I Hear the Mus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8480" y="740488"/>
            <a:ext cx="487905" cy="487905"/>
          </a:xfrm>
          <a:prstGeom prst="rect">
            <a:avLst/>
          </a:prstGeom>
        </p:spPr>
      </p:pic>
      <p:pic>
        <p:nvPicPr>
          <p:cNvPr id="8" name="Picture 2" descr="C:\Users\Sarah\AppData\Local\Microsoft\Windows\Temporary Internet Files\Content.IE5\3VX8ILJE\hintsentips[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06" r="6417" b="14363"/>
          <a:stretch/>
        </p:blipFill>
        <p:spPr bwMode="auto">
          <a:xfrm>
            <a:off x="5076056" y="5694330"/>
            <a:ext cx="925550" cy="9030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644008" y="5517232"/>
            <a:ext cx="4248472" cy="1107996"/>
          </a:xfrm>
          <a:prstGeom prst="rect">
            <a:avLst/>
          </a:prstGeom>
          <a:noFill/>
        </p:spPr>
        <p:style>
          <a:lnRef idx="0">
            <a:scrgbClr r="0" g="0" b="0"/>
          </a:lnRef>
          <a:fillRef idx="1001">
            <a:schemeClr val="lt1"/>
          </a:fillRef>
          <a:effectRef idx="0">
            <a:scrgbClr r="0" g="0" b="0"/>
          </a:effectRef>
          <a:fontRef idx="major"/>
        </p:style>
        <p:txBody>
          <a:bodyPr wrap="square" rtlCol="0">
            <a:spAutoFit/>
          </a:bodyPr>
          <a:lstStyle/>
          <a:p>
            <a:pPr algn="r"/>
            <a:r>
              <a:rPr lang="en-AU" sz="2200" i="1" dirty="0" smtClean="0">
                <a:solidFill>
                  <a:srgbClr val="FF6600"/>
                </a:solidFill>
                <a:latin typeface="Calibri" panose="020F0502020204030204" pitchFamily="34" charset="0"/>
              </a:rPr>
              <a:t>Visit </a:t>
            </a:r>
            <a:r>
              <a:rPr lang="en-AU" sz="2200" b="1" i="1" dirty="0" smtClean="0">
                <a:solidFill>
                  <a:srgbClr val="FF6600"/>
                </a:solidFill>
                <a:latin typeface="Calibri" panose="020F0502020204030204" pitchFamily="34" charset="0"/>
              </a:rPr>
              <a:t>www.nancymusic.com</a:t>
            </a:r>
            <a:endParaRPr lang="en-AU" sz="2200" b="1" i="1" dirty="0">
              <a:solidFill>
                <a:srgbClr val="FF6600"/>
              </a:solidFill>
              <a:latin typeface="Calibri" panose="020F0502020204030204" pitchFamily="34" charset="0"/>
            </a:endParaRPr>
          </a:p>
          <a:p>
            <a:pPr algn="r"/>
            <a:r>
              <a:rPr lang="en-AU" sz="2200" i="1" dirty="0" smtClean="0">
                <a:solidFill>
                  <a:srgbClr val="FF6600"/>
                </a:solidFill>
                <a:latin typeface="Calibri" panose="020F0502020204030204" pitchFamily="34" charset="0"/>
              </a:rPr>
              <a:t>to download this FREE</a:t>
            </a:r>
            <a:endParaRPr lang="en-AU" sz="2200" i="1" dirty="0">
              <a:solidFill>
                <a:srgbClr val="FF6600"/>
              </a:solidFill>
              <a:latin typeface="Calibri" panose="020F0502020204030204" pitchFamily="34" charset="0"/>
            </a:endParaRPr>
          </a:p>
          <a:p>
            <a:pPr algn="r"/>
            <a:r>
              <a:rPr lang="en-AU" sz="2200" i="1" dirty="0" smtClean="0">
                <a:solidFill>
                  <a:srgbClr val="FF6600"/>
                </a:solidFill>
                <a:latin typeface="Calibri" panose="020F0502020204030204" pitchFamily="34" charset="0"/>
              </a:rPr>
              <a:t>children’s song at home!</a:t>
            </a:r>
            <a:endParaRPr lang="en-AU" sz="2200" i="1" dirty="0">
              <a:solidFill>
                <a:srgbClr val="FF6600"/>
              </a:solidFill>
              <a:latin typeface="Calibri" panose="020F0502020204030204" pitchFamily="34" charset="0"/>
            </a:endParaRPr>
          </a:p>
        </p:txBody>
      </p:sp>
    </p:spTree>
    <p:extLst>
      <p:ext uri="{BB962C8B-B14F-4D97-AF65-F5344CB8AC3E}">
        <p14:creationId xmlns:p14="http://schemas.microsoft.com/office/powerpoint/2010/main" val="389469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lvl="0"/>
            <a:r>
              <a:rPr lang="en-AU" dirty="0" smtClean="0"/>
              <a:t>Reading Game: I’m Thinking of a Bird Starting With…</a:t>
            </a:r>
            <a:br>
              <a:rPr lang="en-AU" dirty="0" smtClean="0"/>
            </a:br>
            <a:r>
              <a:rPr lang="en-AU" sz="2000" dirty="0">
                <a:solidFill>
                  <a:srgbClr val="FF0000"/>
                </a:solidFill>
              </a:rPr>
              <a:t>Play like “I Spy”, but with letter SOUNDS, not letter names</a:t>
            </a:r>
            <a:r>
              <a:rPr lang="en-AU" sz="2000" dirty="0" smtClean="0">
                <a:solidFill>
                  <a:srgbClr val="FF0000"/>
                </a:solidFill>
              </a:rPr>
              <a:t>.</a:t>
            </a:r>
            <a:endParaRPr lang="en-AU" sz="2000" dirty="0"/>
          </a:p>
        </p:txBody>
      </p:sp>
      <p:sp>
        <p:nvSpPr>
          <p:cNvPr id="5" name="Content Placeholder 4"/>
          <p:cNvSpPr>
            <a:spLocks noGrp="1"/>
          </p:cNvSpPr>
          <p:nvPr>
            <p:ph idx="1"/>
          </p:nvPr>
        </p:nvSpPr>
        <p:spPr/>
        <p:txBody>
          <a:bodyPr numCol="4">
            <a:normAutofit fontScale="92500" lnSpcReduction="10000"/>
          </a:bodyPr>
          <a:lstStyle/>
          <a:p>
            <a:pPr marL="0" lvl="0" indent="0">
              <a:buNone/>
            </a:pPr>
            <a:r>
              <a:rPr lang="en-AU" b="1" dirty="0" smtClean="0">
                <a:solidFill>
                  <a:srgbClr val="FF0000"/>
                </a:solidFill>
              </a:rPr>
              <a:t>Start with /t/ (turkey) to segue from t-t-tennis, then to next (bird) book.</a:t>
            </a:r>
            <a:endParaRPr lang="en-AU" dirty="0"/>
          </a:p>
          <a:p>
            <a:pPr lvl="0"/>
            <a:r>
              <a:rPr lang="en-AU" dirty="0" smtClean="0"/>
              <a:t>Albatross</a:t>
            </a:r>
            <a:endParaRPr lang="en-AU" dirty="0"/>
          </a:p>
          <a:p>
            <a:pPr lvl="0"/>
            <a:r>
              <a:rPr lang="en-AU" dirty="0" smtClean="0"/>
              <a:t>Bluebird</a:t>
            </a:r>
          </a:p>
          <a:p>
            <a:pPr lvl="0"/>
            <a:r>
              <a:rPr lang="en-AU" dirty="0" smtClean="0"/>
              <a:t>Brolga</a:t>
            </a:r>
          </a:p>
          <a:p>
            <a:pPr lvl="0"/>
            <a:r>
              <a:rPr lang="en-AU" dirty="0" smtClean="0"/>
              <a:t>Budgerigar</a:t>
            </a:r>
            <a:endParaRPr lang="en-AU" dirty="0" smtClean="0"/>
          </a:p>
          <a:p>
            <a:pPr lvl="0"/>
            <a:r>
              <a:rPr lang="en-AU" dirty="0" smtClean="0"/>
              <a:t>Chicken/rooster</a:t>
            </a:r>
            <a:endParaRPr lang="en-AU" dirty="0"/>
          </a:p>
          <a:p>
            <a:pPr lvl="0"/>
            <a:r>
              <a:rPr lang="en-AU" dirty="0"/>
              <a:t>Cockatoo</a:t>
            </a:r>
          </a:p>
          <a:p>
            <a:pPr lvl="0"/>
            <a:r>
              <a:rPr lang="en-AU" dirty="0"/>
              <a:t>Crane</a:t>
            </a:r>
          </a:p>
          <a:p>
            <a:pPr lvl="0"/>
            <a:r>
              <a:rPr lang="en-AU" dirty="0"/>
              <a:t>Crow</a:t>
            </a:r>
          </a:p>
          <a:p>
            <a:pPr lvl="0"/>
            <a:r>
              <a:rPr lang="en-AU" dirty="0"/>
              <a:t>Cuckoo</a:t>
            </a:r>
          </a:p>
          <a:p>
            <a:pPr lvl="0"/>
            <a:r>
              <a:rPr lang="en-AU" dirty="0"/>
              <a:t>Dove</a:t>
            </a:r>
          </a:p>
          <a:p>
            <a:pPr lvl="0"/>
            <a:r>
              <a:rPr lang="en-AU" dirty="0"/>
              <a:t>Duck</a:t>
            </a:r>
          </a:p>
          <a:p>
            <a:pPr lvl="0"/>
            <a:r>
              <a:rPr lang="en-AU" dirty="0"/>
              <a:t>Eagle</a:t>
            </a:r>
          </a:p>
          <a:p>
            <a:pPr lvl="0"/>
            <a:r>
              <a:rPr lang="en-AU" dirty="0"/>
              <a:t>Emu</a:t>
            </a:r>
          </a:p>
          <a:p>
            <a:pPr lvl="0"/>
            <a:r>
              <a:rPr lang="en-AU" dirty="0"/>
              <a:t>Falcon</a:t>
            </a:r>
          </a:p>
          <a:p>
            <a:pPr lvl="0"/>
            <a:r>
              <a:rPr lang="en-AU" dirty="0"/>
              <a:t>Finch</a:t>
            </a:r>
          </a:p>
          <a:p>
            <a:pPr lvl="0"/>
            <a:r>
              <a:rPr lang="en-AU" dirty="0"/>
              <a:t>Flamingo</a:t>
            </a:r>
          </a:p>
          <a:p>
            <a:pPr lvl="0"/>
            <a:r>
              <a:rPr lang="en-AU" dirty="0"/>
              <a:t>Goose</a:t>
            </a:r>
          </a:p>
          <a:p>
            <a:pPr lvl="0"/>
            <a:r>
              <a:rPr lang="en-AU" dirty="0"/>
              <a:t>Hawk</a:t>
            </a:r>
          </a:p>
          <a:p>
            <a:pPr lvl="0"/>
            <a:r>
              <a:rPr lang="en-AU" dirty="0"/>
              <a:t>Hummingbird</a:t>
            </a:r>
          </a:p>
          <a:p>
            <a:pPr lvl="0"/>
            <a:r>
              <a:rPr lang="en-AU" dirty="0"/>
              <a:t>Ibis</a:t>
            </a:r>
          </a:p>
          <a:p>
            <a:pPr lvl="0"/>
            <a:r>
              <a:rPr lang="en-AU" dirty="0"/>
              <a:t>Jay</a:t>
            </a:r>
          </a:p>
          <a:p>
            <a:pPr lvl="0"/>
            <a:r>
              <a:rPr lang="en-AU" dirty="0"/>
              <a:t>Kingfisher</a:t>
            </a:r>
          </a:p>
          <a:p>
            <a:pPr lvl="0"/>
            <a:r>
              <a:rPr lang="en-AU" dirty="0"/>
              <a:t>Kookaburra</a:t>
            </a:r>
          </a:p>
          <a:p>
            <a:pPr lvl="0"/>
            <a:r>
              <a:rPr lang="en-AU" dirty="0"/>
              <a:t>Lark</a:t>
            </a:r>
          </a:p>
          <a:p>
            <a:pPr lvl="0"/>
            <a:r>
              <a:rPr lang="en-AU" dirty="0"/>
              <a:t>Lorikeet</a:t>
            </a:r>
          </a:p>
          <a:p>
            <a:pPr lvl="0"/>
            <a:r>
              <a:rPr lang="en-AU" dirty="0"/>
              <a:t>Lyrebird</a:t>
            </a:r>
          </a:p>
          <a:p>
            <a:pPr lvl="0"/>
            <a:r>
              <a:rPr lang="en-AU" dirty="0"/>
              <a:t>Magpie</a:t>
            </a:r>
          </a:p>
          <a:p>
            <a:pPr lvl="0"/>
            <a:r>
              <a:rPr lang="en-AU" dirty="0"/>
              <a:t>Mockingbird</a:t>
            </a:r>
          </a:p>
          <a:p>
            <a:pPr lvl="0"/>
            <a:r>
              <a:rPr lang="en-AU" dirty="0" smtClean="0"/>
              <a:t>Nightingale</a:t>
            </a:r>
          </a:p>
          <a:p>
            <a:pPr lvl="0"/>
            <a:r>
              <a:rPr lang="en-AU" dirty="0" smtClean="0"/>
              <a:t>Ostrich</a:t>
            </a:r>
            <a:endParaRPr lang="en-AU" dirty="0"/>
          </a:p>
          <a:p>
            <a:pPr lvl="0"/>
            <a:r>
              <a:rPr lang="en-AU" dirty="0"/>
              <a:t>Owl</a:t>
            </a:r>
          </a:p>
          <a:p>
            <a:pPr lvl="0"/>
            <a:r>
              <a:rPr lang="en-AU" dirty="0"/>
              <a:t>Parrot</a:t>
            </a:r>
          </a:p>
          <a:p>
            <a:pPr lvl="0"/>
            <a:r>
              <a:rPr lang="en-AU" dirty="0"/>
              <a:t>Partridge</a:t>
            </a:r>
          </a:p>
          <a:p>
            <a:pPr lvl="0"/>
            <a:r>
              <a:rPr lang="en-AU" dirty="0"/>
              <a:t>Pelican</a:t>
            </a:r>
          </a:p>
          <a:p>
            <a:pPr lvl="0"/>
            <a:r>
              <a:rPr lang="en-AU" dirty="0"/>
              <a:t>Penguin</a:t>
            </a:r>
          </a:p>
          <a:p>
            <a:pPr lvl="0"/>
            <a:r>
              <a:rPr lang="en-AU" dirty="0"/>
              <a:t>Pigeon</a:t>
            </a:r>
          </a:p>
          <a:p>
            <a:pPr lvl="0"/>
            <a:r>
              <a:rPr lang="en-AU" dirty="0"/>
              <a:t>Quail</a:t>
            </a:r>
          </a:p>
          <a:p>
            <a:pPr lvl="0"/>
            <a:r>
              <a:rPr lang="en-AU" dirty="0"/>
              <a:t>Raven</a:t>
            </a:r>
          </a:p>
          <a:p>
            <a:pPr lvl="0"/>
            <a:r>
              <a:rPr lang="en-AU" dirty="0"/>
              <a:t>Robin</a:t>
            </a:r>
          </a:p>
          <a:p>
            <a:pPr lvl="0"/>
            <a:r>
              <a:rPr lang="en-AU" dirty="0"/>
              <a:t>Seagull</a:t>
            </a:r>
          </a:p>
          <a:p>
            <a:pPr lvl="0"/>
            <a:r>
              <a:rPr lang="en-AU" dirty="0"/>
              <a:t>Sparrow</a:t>
            </a:r>
          </a:p>
          <a:p>
            <a:pPr lvl="0"/>
            <a:r>
              <a:rPr lang="en-AU" dirty="0"/>
              <a:t>Stork</a:t>
            </a:r>
          </a:p>
          <a:p>
            <a:pPr lvl="0"/>
            <a:r>
              <a:rPr lang="en-AU" dirty="0"/>
              <a:t>Swallow</a:t>
            </a:r>
          </a:p>
          <a:p>
            <a:pPr lvl="0"/>
            <a:r>
              <a:rPr lang="en-AU" dirty="0"/>
              <a:t>Thrush</a:t>
            </a:r>
          </a:p>
          <a:p>
            <a:pPr lvl="0"/>
            <a:r>
              <a:rPr lang="en-AU" dirty="0"/>
              <a:t>Turkey</a:t>
            </a:r>
          </a:p>
          <a:p>
            <a:pPr lvl="0"/>
            <a:r>
              <a:rPr lang="en-AU" dirty="0"/>
              <a:t>Vulture</a:t>
            </a:r>
          </a:p>
          <a:p>
            <a:pPr lvl="0"/>
            <a:r>
              <a:rPr lang="en-AU" dirty="0"/>
              <a:t>Woodpecker</a:t>
            </a:r>
          </a:p>
          <a:p>
            <a:pPr lvl="0"/>
            <a:r>
              <a:rPr lang="en-AU" dirty="0" smtClean="0"/>
              <a:t>Wren</a:t>
            </a:r>
          </a:p>
          <a:p>
            <a:r>
              <a:rPr lang="en-AU" dirty="0" smtClean="0"/>
              <a:t>Move </a:t>
            </a:r>
            <a:r>
              <a:rPr lang="en-AU" dirty="0" smtClean="0"/>
              <a:t>on to other </a:t>
            </a:r>
            <a:r>
              <a:rPr lang="en-AU" dirty="0" smtClean="0"/>
              <a:t>clues besides initial sound if kids </a:t>
            </a:r>
            <a:r>
              <a:rPr lang="en-AU" dirty="0" smtClean="0"/>
              <a:t>need—either descriptive clues, or phonemic clues (segment entire word for them).</a:t>
            </a:r>
            <a:endParaRPr lang="en-AU" dirty="0" smtClean="0"/>
          </a:p>
          <a:p>
            <a:r>
              <a:rPr lang="en-AU" dirty="0" smtClean="0"/>
              <a:t>Encourage parents not to give the child the answers. Let them “</a:t>
            </a:r>
            <a:r>
              <a:rPr lang="en-AU" dirty="0" smtClean="0">
                <a:hlinkClick r:id="rId2"/>
              </a:rPr>
              <a:t>audiate</a:t>
            </a:r>
            <a:r>
              <a:rPr lang="en-AU" dirty="0" smtClean="0"/>
              <a:t>” in their heads first. </a:t>
            </a:r>
          </a:p>
          <a:p>
            <a:r>
              <a:rPr lang="en-AU" dirty="0" smtClean="0"/>
              <a:t>Mistakes: “Good guess! A duck </a:t>
            </a:r>
            <a:r>
              <a:rPr lang="en-AU" i="1" dirty="0" smtClean="0"/>
              <a:t>is </a:t>
            </a:r>
            <a:r>
              <a:rPr lang="en-AU" dirty="0" smtClean="0"/>
              <a:t>a bird! But it starts with the /d/ sound. We’re looking for something that starts with the /p/ sound…”</a:t>
            </a:r>
            <a:endParaRPr lang="en-AU" dirty="0"/>
          </a:p>
        </p:txBody>
      </p:sp>
    </p:spTree>
    <p:extLst>
      <p:ext uri="{BB962C8B-B14F-4D97-AF65-F5344CB8AC3E}">
        <p14:creationId xmlns:p14="http://schemas.microsoft.com/office/powerpoint/2010/main" val="699058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nSpc>
                <a:spcPct val="80000"/>
              </a:lnSpc>
            </a:pPr>
            <a:r>
              <a:rPr lang="en-AU" sz="2250" b="1" dirty="0" smtClean="0"/>
              <a:t>Reading Game</a:t>
            </a:r>
            <a:r>
              <a:rPr lang="en-AU" sz="2250" b="1" dirty="0"/>
              <a:t>:</a:t>
            </a:r>
            <a:r>
              <a:rPr lang="en-AU" b="1" dirty="0" smtClean="0"/>
              <a:t/>
            </a:r>
            <a:br>
              <a:rPr lang="en-AU" b="1" dirty="0" smtClean="0"/>
            </a:br>
            <a:r>
              <a:rPr lang="en-AU" b="1" dirty="0" smtClean="0"/>
              <a:t>I’m thinking of a bird starting with…</a:t>
            </a:r>
            <a:endParaRPr lang="en-AU"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7923" y="2860553"/>
            <a:ext cx="5188154" cy="3015614"/>
          </a:xfrm>
          <a:prstGeom prst="rect">
            <a:avLst/>
          </a:prstGeom>
        </p:spPr>
      </p:pic>
    </p:spTree>
    <p:extLst>
      <p:ext uri="{BB962C8B-B14F-4D97-AF65-F5344CB8AC3E}">
        <p14:creationId xmlns:p14="http://schemas.microsoft.com/office/powerpoint/2010/main" val="3832389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Owl and the Woodpecker—Storytelling Tips</a:t>
            </a:r>
            <a:endParaRPr lang="en-AU" dirty="0"/>
          </a:p>
        </p:txBody>
      </p:sp>
      <p:sp>
        <p:nvSpPr>
          <p:cNvPr id="5" name="Content Placeholder 4"/>
          <p:cNvSpPr>
            <a:spLocks noGrp="1"/>
          </p:cNvSpPr>
          <p:nvPr>
            <p:ph idx="1"/>
          </p:nvPr>
        </p:nvSpPr>
        <p:spPr/>
        <p:txBody>
          <a:bodyPr>
            <a:normAutofit/>
          </a:bodyPr>
          <a:lstStyle/>
          <a:p>
            <a:r>
              <a:rPr lang="en-AU" sz="2400" dirty="0"/>
              <a:t>The second book </a:t>
            </a:r>
            <a:r>
              <a:rPr lang="en-AU" sz="2400" dirty="0" smtClean="0"/>
              <a:t>segues </a:t>
            </a:r>
            <a:r>
              <a:rPr lang="en-AU" sz="2400" dirty="0"/>
              <a:t>away from the notion of t-t-t-tennis to a book about a t-t-t-tapping woodpecker. </a:t>
            </a:r>
            <a:r>
              <a:rPr lang="en-AU" sz="2400" dirty="0" smtClean="0"/>
              <a:t>When I delivered this </a:t>
            </a:r>
            <a:r>
              <a:rPr lang="en-AU" sz="2400" dirty="0" err="1" smtClean="0"/>
              <a:t>storytime</a:t>
            </a:r>
            <a:r>
              <a:rPr lang="en-AU" sz="2400" dirty="0" smtClean="0"/>
              <a:t>, every </a:t>
            </a:r>
            <a:r>
              <a:rPr lang="en-AU" sz="2400" dirty="0"/>
              <a:t>time the woodpecker t-t-tapped on the tree, and irritated the sleepy owl, the kids all joined in with the t-t-t action and </a:t>
            </a:r>
            <a:r>
              <a:rPr lang="en-AU" sz="2400" dirty="0" smtClean="0"/>
              <a:t>sound.</a:t>
            </a:r>
          </a:p>
          <a:p>
            <a:r>
              <a:rPr lang="en-AU" sz="2400" dirty="0" smtClean="0"/>
              <a:t>This </a:t>
            </a:r>
            <a:r>
              <a:rPr lang="en-AU" sz="2400" dirty="0"/>
              <a:t>book explores a dramatic, exploitable emotional range through the characters’ conflict, so it’s a great story to indulge with a bit of </a:t>
            </a:r>
            <a:r>
              <a:rPr lang="en-AU" sz="2400" dirty="0" smtClean="0"/>
              <a:t>melodrama.</a:t>
            </a:r>
          </a:p>
          <a:p>
            <a:r>
              <a:rPr lang="en-AU" sz="2400" dirty="0" smtClean="0"/>
              <a:t>I </a:t>
            </a:r>
            <a:r>
              <a:rPr lang="en-AU" sz="2400" dirty="0"/>
              <a:t>chatted with the kids as we went about the plot, the characters, their feelings, what you think they’re going to do, and/or where the story might be </a:t>
            </a:r>
            <a:r>
              <a:rPr lang="en-AU" sz="2400" dirty="0" smtClean="0"/>
              <a:t>going.</a:t>
            </a:r>
          </a:p>
          <a:p>
            <a:r>
              <a:rPr lang="en-AU" sz="2400" dirty="0" smtClean="0"/>
              <a:t>I </a:t>
            </a:r>
            <a:r>
              <a:rPr lang="en-AU" sz="2400" dirty="0"/>
              <a:t>also </a:t>
            </a:r>
            <a:r>
              <a:rPr lang="en-AU" sz="2400" dirty="0" err="1"/>
              <a:t>paperclipped</a:t>
            </a:r>
            <a:r>
              <a:rPr lang="en-AU" sz="2400" dirty="0"/>
              <a:t> some of this second book’s pages together, to remove an extraneous subplot that I felt would lose their attention</a:t>
            </a:r>
            <a:r>
              <a:rPr lang="en-AU" sz="2400" dirty="0" smtClean="0"/>
              <a:t>.</a:t>
            </a:r>
          </a:p>
        </p:txBody>
      </p:sp>
    </p:spTree>
    <p:extLst>
      <p:ext uri="{BB962C8B-B14F-4D97-AF65-F5344CB8AC3E}">
        <p14:creationId xmlns:p14="http://schemas.microsoft.com/office/powerpoint/2010/main" val="2039547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ctrTitle"/>
          </p:nvPr>
        </p:nvSpPr>
        <p:spPr/>
        <p:txBody>
          <a:bodyPr/>
          <a:lstStyle/>
          <a:p>
            <a:r>
              <a:rPr lang="en-AU" dirty="0" smtClean="0"/>
              <a:t>The Owl and the Woodpecker</a:t>
            </a:r>
            <a:endParaRPr lang="en-AU" dirty="0"/>
          </a:p>
        </p:txBody>
      </p:sp>
      <p:sp>
        <p:nvSpPr>
          <p:cNvPr id="7" name="Subtitle 6"/>
          <p:cNvSpPr>
            <a:spLocks noGrp="1"/>
          </p:cNvSpPr>
          <p:nvPr>
            <p:ph type="subTitle" idx="1"/>
          </p:nvPr>
        </p:nvSpPr>
        <p:spPr>
          <a:xfrm>
            <a:off x="3293918" y="4386164"/>
            <a:ext cx="5454546" cy="2438892"/>
          </a:xfrm>
        </p:spPr>
        <p:txBody>
          <a:bodyPr>
            <a:normAutofit fontScale="62500" lnSpcReduction="20000"/>
          </a:bodyPr>
          <a:lstStyle/>
          <a:p>
            <a:r>
              <a:rPr lang="en-AU" sz="3200" b="1" i="1" dirty="0">
                <a:solidFill>
                  <a:srgbClr val="990000"/>
                </a:solidFill>
              </a:rPr>
              <a:t>SEE:</a:t>
            </a:r>
            <a:r>
              <a:rPr lang="en-AU" dirty="0">
                <a:solidFill>
                  <a:prstClr val="black"/>
                </a:solidFill>
              </a:rPr>
              <a:t> “Banana. You’re looking at the yellow banana.”</a:t>
            </a:r>
          </a:p>
          <a:p>
            <a:endParaRPr lang="en-AU" dirty="0">
              <a:solidFill>
                <a:prstClr val="black"/>
              </a:solidFill>
            </a:endParaRPr>
          </a:p>
          <a:p>
            <a:r>
              <a:rPr lang="en-AU" sz="3200" b="1" i="1" dirty="0">
                <a:solidFill>
                  <a:srgbClr val="990000"/>
                </a:solidFill>
              </a:rPr>
              <a:t>SHOW:</a:t>
            </a:r>
            <a:r>
              <a:rPr lang="en-AU" dirty="0">
                <a:solidFill>
                  <a:prstClr val="black"/>
                </a:solidFill>
              </a:rPr>
              <a:t> “Can you point to the dog? Tickle the monkey’s toes? Cover the man’s hat? How does the kangaroo move? Show me how you clap your hands.”</a:t>
            </a:r>
          </a:p>
          <a:p>
            <a:endParaRPr lang="en-AU" dirty="0">
              <a:solidFill>
                <a:prstClr val="black"/>
              </a:solidFill>
            </a:endParaRPr>
          </a:p>
          <a:p>
            <a:r>
              <a:rPr lang="en-AU" sz="3200" b="1" i="1" dirty="0">
                <a:solidFill>
                  <a:srgbClr val="990000"/>
                </a:solidFill>
              </a:rPr>
              <a:t>SAY:</a:t>
            </a:r>
            <a:r>
              <a:rPr lang="en-AU" dirty="0">
                <a:solidFill>
                  <a:prstClr val="black"/>
                </a:solidFill>
              </a:rPr>
              <a:t> How? Who? When? Where? Why? What? Parent: “What is the cow doing?” Child: “Eating grass</a:t>
            </a:r>
            <a:r>
              <a:rPr lang="en-AU" dirty="0" smtClean="0">
                <a:solidFill>
                  <a:prstClr val="black"/>
                </a:solidFill>
              </a:rPr>
              <a:t>!”</a:t>
            </a:r>
          </a:p>
          <a:p>
            <a:endParaRPr lang="en-AU" dirty="0">
              <a:solidFill>
                <a:prstClr val="black"/>
              </a:solidFill>
            </a:endParaRPr>
          </a:p>
          <a:p>
            <a:r>
              <a:rPr lang="en-AU" dirty="0">
                <a:hlinkClick r:id="rId3"/>
              </a:rPr>
              <a:t>https://3a.education.unimelb.edu.au/assets/3a-public/downloads/3A-Conversational-Reading-Booklet.pdf</a:t>
            </a:r>
            <a:r>
              <a:rPr lang="en-AU" dirty="0"/>
              <a:t> </a:t>
            </a:r>
          </a:p>
        </p:txBody>
      </p:sp>
      <p:pic>
        <p:nvPicPr>
          <p:cNvPr id="2" name="Picture 1"/>
          <p:cNvPicPr>
            <a:picLocks noChangeAspect="1"/>
          </p:cNvPicPr>
          <p:nvPr/>
        </p:nvPicPr>
        <p:blipFill>
          <a:blip r:embed="rId4"/>
          <a:stretch>
            <a:fillRect/>
          </a:stretch>
        </p:blipFill>
        <p:spPr>
          <a:xfrm>
            <a:off x="512828" y="3810994"/>
            <a:ext cx="2170679" cy="2826467"/>
          </a:xfrm>
          <a:prstGeom prst="rect">
            <a:avLst/>
          </a:prstGeom>
          <a:ln>
            <a:noFill/>
          </a:ln>
          <a:effectLst>
            <a:outerShdw blurRad="190500" algn="tl" rotWithShape="0">
              <a:srgbClr val="000000">
                <a:alpha val="70000"/>
              </a:srgbClr>
            </a:outerShdw>
          </a:effectLst>
        </p:spPr>
      </p:pic>
      <p:sp>
        <p:nvSpPr>
          <p:cNvPr id="5" name="Rectangular Callout 4"/>
          <p:cNvSpPr/>
          <p:nvPr/>
        </p:nvSpPr>
        <p:spPr>
          <a:xfrm>
            <a:off x="1134208" y="2367030"/>
            <a:ext cx="1797594" cy="1221007"/>
          </a:xfrm>
          <a:prstGeom prst="wedgeRectCallout">
            <a:avLst/>
          </a:prstGeom>
          <a:solidFill>
            <a:srgbClr val="FFCC99"/>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rgbClr val="990000"/>
                </a:solidFill>
              </a:rPr>
              <a:t>Conversational Reading</a:t>
            </a:r>
          </a:p>
          <a:p>
            <a:pPr algn="ctr"/>
            <a:r>
              <a:rPr lang="en-AU" sz="1200" dirty="0">
                <a:solidFill>
                  <a:srgbClr val="990000"/>
                </a:solidFill>
              </a:rPr>
              <a:t>Think of the 3S</a:t>
            </a:r>
            <a:r>
              <a:rPr lang="en-AU" sz="900" dirty="0">
                <a:solidFill>
                  <a:srgbClr val="990000"/>
                </a:solidFill>
              </a:rPr>
              <a:t>s</a:t>
            </a:r>
            <a:r>
              <a:rPr lang="en-AU" sz="1200" dirty="0">
                <a:solidFill>
                  <a:srgbClr val="990000"/>
                </a:solidFill>
              </a:rPr>
              <a:t> as steps upwards in literacy:</a:t>
            </a:r>
          </a:p>
        </p:txBody>
      </p:sp>
      <p:pic>
        <p:nvPicPr>
          <p:cNvPr id="9" name="Picture 2"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9705" y="1597053"/>
            <a:ext cx="1918258" cy="26109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190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dirty="0" smtClean="0"/>
              <a:t>Wedge-Tailed Eagle</a:t>
            </a:r>
            <a:br>
              <a:rPr lang="en-AU" dirty="0" smtClean="0"/>
            </a:br>
            <a:r>
              <a:rPr lang="en-AU" sz="1500" dirty="0"/>
              <a:t>Tune: </a:t>
            </a:r>
            <a:r>
              <a:rPr lang="en-AU" sz="1500" i="1" dirty="0"/>
              <a:t>Frere Jacques</a:t>
            </a:r>
          </a:p>
        </p:txBody>
      </p:sp>
      <p:sp>
        <p:nvSpPr>
          <p:cNvPr id="5" name="Content Placeholder 4"/>
          <p:cNvSpPr>
            <a:spLocks noGrp="1"/>
          </p:cNvSpPr>
          <p:nvPr>
            <p:ph idx="1"/>
          </p:nvPr>
        </p:nvSpPr>
        <p:spPr/>
        <p:txBody>
          <a:bodyPr>
            <a:normAutofit fontScale="92500"/>
          </a:bodyPr>
          <a:lstStyle/>
          <a:p>
            <a:pPr marL="0" indent="0">
              <a:spcBef>
                <a:spcPts val="0"/>
              </a:spcBef>
              <a:buNone/>
            </a:pPr>
            <a:r>
              <a:rPr lang="en-AU" sz="3000" b="1" dirty="0">
                <a:solidFill>
                  <a:srgbClr val="FF0000"/>
                </a:solidFill>
              </a:rPr>
              <a:t>[A]</a:t>
            </a:r>
            <a:r>
              <a:rPr lang="en-AU" sz="3000" b="1" dirty="0"/>
              <a:t> </a:t>
            </a:r>
            <a:r>
              <a:rPr lang="en-AU" sz="3000" dirty="0"/>
              <a:t>Wedge-tailed </a:t>
            </a:r>
            <a:r>
              <a:rPr lang="en-AU" sz="3000" dirty="0" smtClean="0"/>
              <a:t>eagle </a:t>
            </a:r>
            <a:r>
              <a:rPr lang="en-AU" sz="3000" i="1" dirty="0" smtClean="0">
                <a:solidFill>
                  <a:schemeClr val="bg1">
                    <a:lumMod val="50000"/>
                  </a:schemeClr>
                </a:solidFill>
              </a:rPr>
              <a:t>(flap wings)</a:t>
            </a:r>
            <a:endParaRPr lang="en-AU" sz="3000" i="1" dirty="0">
              <a:solidFill>
                <a:schemeClr val="bg1">
                  <a:lumMod val="50000"/>
                </a:schemeClr>
              </a:solidFill>
            </a:endParaRPr>
          </a:p>
          <a:p>
            <a:pPr marL="0" indent="0">
              <a:spcBef>
                <a:spcPts val="0"/>
              </a:spcBef>
              <a:buNone/>
            </a:pPr>
            <a:r>
              <a:rPr lang="en-AU" sz="3000" dirty="0"/>
              <a:t>Wedge-tailed eagle</a:t>
            </a:r>
          </a:p>
          <a:p>
            <a:pPr marL="0" indent="0">
              <a:spcBef>
                <a:spcPts val="0"/>
              </a:spcBef>
              <a:buNone/>
            </a:pPr>
            <a:r>
              <a:rPr lang="en-AU" sz="3000" dirty="0" smtClean="0"/>
              <a:t>Cockatoo </a:t>
            </a:r>
            <a:r>
              <a:rPr lang="en-AU" sz="3000" i="1" dirty="0" smtClean="0">
                <a:solidFill>
                  <a:schemeClr val="bg1">
                    <a:lumMod val="50000"/>
                  </a:schemeClr>
                </a:solidFill>
              </a:rPr>
              <a:t>(place hand/spread fingers on head like crest)</a:t>
            </a:r>
            <a:endParaRPr lang="en-AU" sz="3000" i="1" dirty="0">
              <a:solidFill>
                <a:schemeClr val="bg1">
                  <a:lumMod val="50000"/>
                </a:schemeClr>
              </a:solidFill>
            </a:endParaRPr>
          </a:p>
          <a:p>
            <a:pPr marL="0" indent="0">
              <a:spcBef>
                <a:spcPts val="0"/>
              </a:spcBef>
              <a:buNone/>
            </a:pPr>
            <a:r>
              <a:rPr lang="en-AU" sz="3000" dirty="0"/>
              <a:t>Cockatoo</a:t>
            </a:r>
          </a:p>
          <a:p>
            <a:pPr marL="0" indent="0">
              <a:spcBef>
                <a:spcPts val="0"/>
              </a:spcBef>
              <a:buNone/>
            </a:pPr>
            <a:r>
              <a:rPr lang="en-AU" sz="3000" dirty="0"/>
              <a:t>Kookaburra, </a:t>
            </a:r>
            <a:r>
              <a:rPr lang="en-AU" sz="3000" dirty="0" smtClean="0"/>
              <a:t>emu	</a:t>
            </a:r>
            <a:r>
              <a:rPr lang="en-AU" sz="3000" i="1" dirty="0" smtClean="0">
                <a:solidFill>
                  <a:schemeClr val="bg1">
                    <a:lumMod val="50000"/>
                  </a:schemeClr>
                </a:solidFill>
              </a:rPr>
              <a:t>(kookaburra = right hand make beak)</a:t>
            </a:r>
            <a:endParaRPr lang="en-AU" sz="3000" i="1" dirty="0">
              <a:solidFill>
                <a:schemeClr val="bg1">
                  <a:lumMod val="50000"/>
                </a:schemeClr>
              </a:solidFill>
            </a:endParaRPr>
          </a:p>
          <a:p>
            <a:pPr marL="0" indent="0">
              <a:spcBef>
                <a:spcPts val="0"/>
              </a:spcBef>
              <a:buNone/>
            </a:pPr>
            <a:r>
              <a:rPr lang="en-AU" sz="3000" dirty="0"/>
              <a:t>Kookaburra, </a:t>
            </a:r>
            <a:r>
              <a:rPr lang="en-AU" sz="3000" dirty="0" smtClean="0"/>
              <a:t>emu 	</a:t>
            </a:r>
            <a:r>
              <a:rPr lang="en-AU" sz="3000" i="1" dirty="0" smtClean="0">
                <a:solidFill>
                  <a:schemeClr val="bg1">
                    <a:lumMod val="50000"/>
                  </a:schemeClr>
                </a:solidFill>
              </a:rPr>
              <a:t>(emu = left make beak way above head)</a:t>
            </a:r>
            <a:endParaRPr lang="en-AU" sz="3000" i="1" dirty="0">
              <a:solidFill>
                <a:schemeClr val="bg1">
                  <a:lumMod val="50000"/>
                </a:schemeClr>
              </a:solidFill>
            </a:endParaRPr>
          </a:p>
          <a:p>
            <a:pPr marL="0" indent="0">
              <a:spcBef>
                <a:spcPts val="0"/>
              </a:spcBef>
              <a:buNone/>
            </a:pPr>
            <a:r>
              <a:rPr lang="en-AU" sz="3000" b="1" dirty="0">
                <a:solidFill>
                  <a:srgbClr val="FF0000"/>
                </a:solidFill>
              </a:rPr>
              <a:t>[A]</a:t>
            </a:r>
            <a:r>
              <a:rPr lang="en-AU" sz="3000" dirty="0"/>
              <a:t> Kang- </a:t>
            </a:r>
            <a:r>
              <a:rPr lang="en-AU" sz="3000" b="1" dirty="0">
                <a:solidFill>
                  <a:srgbClr val="FF0000"/>
                </a:solidFill>
              </a:rPr>
              <a:t>[E]</a:t>
            </a:r>
            <a:r>
              <a:rPr lang="en-AU" sz="3000" dirty="0"/>
              <a:t> a- </a:t>
            </a:r>
            <a:r>
              <a:rPr lang="en-AU" sz="3000" b="1" dirty="0">
                <a:solidFill>
                  <a:srgbClr val="FF0000"/>
                </a:solidFill>
              </a:rPr>
              <a:t>[A]</a:t>
            </a:r>
            <a:r>
              <a:rPr lang="en-AU" sz="3000" dirty="0"/>
              <a:t> </a:t>
            </a:r>
            <a:r>
              <a:rPr lang="en-AU" sz="3000" dirty="0" smtClean="0"/>
              <a:t>roo	</a:t>
            </a:r>
            <a:r>
              <a:rPr lang="en-AU" sz="3000" i="1" dirty="0" smtClean="0">
                <a:solidFill>
                  <a:schemeClr val="bg1">
                    <a:lumMod val="50000"/>
                  </a:schemeClr>
                </a:solidFill>
              </a:rPr>
              <a:t>(hop like kangaroo)</a:t>
            </a:r>
            <a:endParaRPr lang="en-AU" sz="3000" i="1" dirty="0">
              <a:solidFill>
                <a:schemeClr val="bg1">
                  <a:lumMod val="50000"/>
                </a:schemeClr>
              </a:solidFill>
            </a:endParaRPr>
          </a:p>
          <a:p>
            <a:pPr marL="0" indent="0">
              <a:spcBef>
                <a:spcPts val="0"/>
              </a:spcBef>
              <a:buNone/>
            </a:pPr>
            <a:r>
              <a:rPr lang="en-AU" sz="3000" b="1" dirty="0">
                <a:solidFill>
                  <a:srgbClr val="FF0000"/>
                </a:solidFill>
              </a:rPr>
              <a:t>[A]</a:t>
            </a:r>
            <a:r>
              <a:rPr lang="en-AU" sz="3000" dirty="0"/>
              <a:t> Kang- </a:t>
            </a:r>
            <a:r>
              <a:rPr lang="en-AU" sz="3000" b="1" dirty="0">
                <a:solidFill>
                  <a:srgbClr val="FF0000"/>
                </a:solidFill>
              </a:rPr>
              <a:t>[E]</a:t>
            </a:r>
            <a:r>
              <a:rPr lang="en-AU" sz="3000" dirty="0"/>
              <a:t> a- </a:t>
            </a:r>
            <a:r>
              <a:rPr lang="en-AU" sz="3000" b="1" dirty="0">
                <a:solidFill>
                  <a:srgbClr val="FF0000"/>
                </a:solidFill>
              </a:rPr>
              <a:t>[A]</a:t>
            </a:r>
            <a:r>
              <a:rPr lang="en-AU" sz="3000" dirty="0"/>
              <a:t> </a:t>
            </a:r>
            <a:r>
              <a:rPr lang="en-AU" sz="3000" dirty="0" smtClean="0"/>
              <a:t>roo</a:t>
            </a:r>
          </a:p>
          <a:p>
            <a:pPr marL="0" indent="0">
              <a:spcBef>
                <a:spcPts val="0"/>
              </a:spcBef>
              <a:buNone/>
            </a:pPr>
            <a:endParaRPr lang="en-AU" sz="3000" dirty="0"/>
          </a:p>
          <a:p>
            <a:pPr marL="0" indent="0">
              <a:spcBef>
                <a:spcPts val="0"/>
              </a:spcBef>
              <a:buNone/>
            </a:pPr>
            <a:r>
              <a:rPr lang="en-AU" sz="3000" dirty="0" smtClean="0"/>
              <a:t>A bird song to segue from </a:t>
            </a:r>
            <a:r>
              <a:rPr lang="en-AU" sz="3000" i="1" dirty="0" smtClean="0"/>
              <a:t>The Owl and the Woodpecker</a:t>
            </a:r>
            <a:r>
              <a:rPr lang="en-AU" sz="3000" dirty="0" smtClean="0"/>
              <a:t>. Talking about (and make) the sounds of these birds. Cockies, emus and kookaburras all make fantastic noises for child engagement.</a:t>
            </a:r>
            <a:endParaRPr lang="en-AU" sz="3000" dirty="0"/>
          </a:p>
        </p:txBody>
      </p:sp>
      <p:pic>
        <p:nvPicPr>
          <p:cNvPr id="6" name="Picture 6" descr="E Major Chord"/>
          <p:cNvPicPr>
            <a:picLocks noChangeAspect="1" noChangeArrowheads="1"/>
          </p:cNvPicPr>
          <p:nvPr/>
        </p:nvPicPr>
        <p:blipFill>
          <a:blip r:embed="rId2" cstate="print"/>
          <a:srcRect l="12850" t="5387" r="14335" b="8419"/>
          <a:stretch>
            <a:fillRect/>
          </a:stretch>
        </p:blipFill>
        <p:spPr bwMode="auto">
          <a:xfrm>
            <a:off x="7714881" y="90875"/>
            <a:ext cx="1290920" cy="1822478"/>
          </a:xfrm>
          <a:prstGeom prst="rect">
            <a:avLst/>
          </a:prstGeom>
          <a:noFill/>
        </p:spPr>
      </p:pic>
      <p:pic>
        <p:nvPicPr>
          <p:cNvPr id="7" name="Picture 8" descr="A Major Chord"/>
          <p:cNvPicPr>
            <a:picLocks noChangeAspect="1" noChangeArrowheads="1"/>
          </p:cNvPicPr>
          <p:nvPr/>
        </p:nvPicPr>
        <p:blipFill>
          <a:blip r:embed="rId3" cstate="print"/>
          <a:srcRect l="10831" t="6735" r="15520" b="12447"/>
          <a:stretch>
            <a:fillRect/>
          </a:stretch>
        </p:blipFill>
        <p:spPr bwMode="auto">
          <a:xfrm>
            <a:off x="6044682" y="104982"/>
            <a:ext cx="1270936" cy="1794264"/>
          </a:xfrm>
          <a:prstGeom prst="rect">
            <a:avLst/>
          </a:prstGeom>
          <a:noFill/>
        </p:spPr>
      </p:pic>
    </p:spTree>
    <p:extLst>
      <p:ext uri="{BB962C8B-B14F-4D97-AF65-F5344CB8AC3E}">
        <p14:creationId xmlns:p14="http://schemas.microsoft.com/office/powerpoint/2010/main" val="4119488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ctrTitle"/>
          </p:nvPr>
        </p:nvSpPr>
        <p:spPr/>
        <p:txBody>
          <a:bodyPr>
            <a:normAutofit fontScale="90000"/>
          </a:bodyPr>
          <a:lstStyle/>
          <a:p>
            <a:pPr>
              <a:lnSpc>
                <a:spcPct val="80000"/>
              </a:lnSpc>
            </a:pPr>
            <a:r>
              <a:rPr lang="en-AU" dirty="0" smtClean="0"/>
              <a:t>Wedge-Tailed Eagle</a:t>
            </a:r>
            <a:br>
              <a:rPr lang="en-AU" dirty="0" smtClean="0"/>
            </a:br>
            <a:r>
              <a:rPr lang="en-AU" sz="1800" dirty="0" smtClean="0"/>
              <a:t>(Tune: </a:t>
            </a:r>
            <a:r>
              <a:rPr lang="en-AU" sz="1800" i="1" dirty="0" smtClean="0"/>
              <a:t>Frere Jacques</a:t>
            </a:r>
            <a:r>
              <a:rPr lang="en-AU" sz="1800" dirty="0" smtClean="0"/>
              <a:t>)</a:t>
            </a:r>
            <a:endParaRPr lang="en-AU" sz="1800" dirty="0"/>
          </a:p>
        </p:txBody>
      </p:sp>
      <p:sp>
        <p:nvSpPr>
          <p:cNvPr id="8" name="Subtitle 7"/>
          <p:cNvSpPr>
            <a:spLocks noGrp="1"/>
          </p:cNvSpPr>
          <p:nvPr>
            <p:ph type="subTitle" idx="1"/>
          </p:nvPr>
        </p:nvSpPr>
        <p:spPr/>
        <p:txBody>
          <a:bodyPr>
            <a:normAutofit/>
          </a:bodyPr>
          <a:lstStyle/>
          <a:p>
            <a:r>
              <a:rPr lang="en-AU" sz="3000" dirty="0" smtClean="0"/>
              <a:t>Wedge-tailed eagle, wedge-tailed eagle 	</a:t>
            </a:r>
          </a:p>
          <a:p>
            <a:r>
              <a:rPr lang="en-AU" sz="3000" dirty="0" smtClean="0"/>
              <a:t>Cockatoo, cockatoo</a:t>
            </a:r>
          </a:p>
          <a:p>
            <a:r>
              <a:rPr lang="en-AU" sz="3000" dirty="0" smtClean="0"/>
              <a:t>Kookaburra, emu</a:t>
            </a:r>
          </a:p>
          <a:p>
            <a:r>
              <a:rPr lang="en-AU" sz="3000" dirty="0" smtClean="0"/>
              <a:t>Kookaburra, emu</a:t>
            </a:r>
          </a:p>
          <a:p>
            <a:r>
              <a:rPr lang="en-AU" sz="3000" dirty="0" smtClean="0"/>
              <a:t>Kangaroo, kangaroo</a:t>
            </a:r>
            <a:endParaRPr lang="en-AU" sz="3000" dirty="0"/>
          </a:p>
        </p:txBody>
      </p:sp>
    </p:spTree>
    <p:extLst>
      <p:ext uri="{BB962C8B-B14F-4D97-AF65-F5344CB8AC3E}">
        <p14:creationId xmlns:p14="http://schemas.microsoft.com/office/powerpoint/2010/main" val="8142068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sz="3200" dirty="0" smtClean="0"/>
              <a:t>Two Little Dickybirds</a:t>
            </a:r>
            <a:endParaRPr lang="en-AU" sz="3200" dirty="0"/>
          </a:p>
        </p:txBody>
      </p:sp>
      <p:sp>
        <p:nvSpPr>
          <p:cNvPr id="5" name="Content Placeholder 4"/>
          <p:cNvSpPr>
            <a:spLocks noGrp="1"/>
          </p:cNvSpPr>
          <p:nvPr>
            <p:ph idx="1"/>
          </p:nvPr>
        </p:nvSpPr>
        <p:spPr/>
        <p:txBody>
          <a:bodyPr>
            <a:normAutofit/>
          </a:bodyPr>
          <a:lstStyle/>
          <a:p>
            <a:pPr marL="0" indent="0">
              <a:buNone/>
            </a:pPr>
            <a:r>
              <a:rPr lang="en-AU" sz="2400" dirty="0" smtClean="0"/>
              <a:t>Two </a:t>
            </a:r>
            <a:r>
              <a:rPr lang="en-AU" sz="2400" dirty="0"/>
              <a:t>little dickybirds	  	</a:t>
            </a:r>
            <a:r>
              <a:rPr lang="en-AU" sz="2400" i="1" dirty="0" smtClean="0"/>
              <a:t>Hold </a:t>
            </a:r>
            <a:r>
              <a:rPr lang="en-AU" sz="2400" i="1" dirty="0"/>
              <a:t>up 2 forefingers</a:t>
            </a:r>
            <a:endParaRPr lang="en-AU" sz="2400" dirty="0"/>
          </a:p>
          <a:p>
            <a:pPr marL="0" indent="0">
              <a:buNone/>
            </a:pPr>
            <a:r>
              <a:rPr lang="en-AU" sz="2400" dirty="0"/>
              <a:t>Sitting on a wall  </a:t>
            </a:r>
          </a:p>
          <a:p>
            <a:pPr marL="0" indent="0">
              <a:buNone/>
            </a:pPr>
            <a:r>
              <a:rPr lang="en-AU" sz="2400" dirty="0"/>
              <a:t>One named Peter		</a:t>
            </a:r>
            <a:r>
              <a:rPr lang="en-AU" sz="2400" i="1" dirty="0" smtClean="0"/>
              <a:t>Bring </a:t>
            </a:r>
            <a:r>
              <a:rPr lang="en-AU" sz="2400" i="1" dirty="0"/>
              <a:t>one finger forward</a:t>
            </a:r>
            <a:endParaRPr lang="en-AU" sz="2400" dirty="0"/>
          </a:p>
          <a:p>
            <a:pPr marL="0" indent="0">
              <a:buNone/>
            </a:pPr>
            <a:r>
              <a:rPr lang="en-AU" sz="2400" dirty="0"/>
              <a:t>One named Paul			</a:t>
            </a:r>
            <a:r>
              <a:rPr lang="en-AU" sz="2400" i="1" dirty="0"/>
              <a:t>Bring other finger forward</a:t>
            </a:r>
            <a:endParaRPr lang="en-AU" sz="2400" dirty="0"/>
          </a:p>
          <a:p>
            <a:pPr marL="0" indent="0">
              <a:buNone/>
            </a:pPr>
            <a:r>
              <a:rPr lang="en-AU" sz="2400" dirty="0"/>
              <a:t>Fly away Paul			</a:t>
            </a:r>
            <a:r>
              <a:rPr lang="en-AU" sz="2400" dirty="0" smtClean="0"/>
              <a:t>‘</a:t>
            </a:r>
            <a:r>
              <a:rPr lang="en-AU" sz="2400" i="1" dirty="0"/>
              <a:t>Fly’ hands behind </a:t>
            </a:r>
            <a:r>
              <a:rPr lang="en-AU" sz="2400" i="1" dirty="0" smtClean="0"/>
              <a:t>back, one by one</a:t>
            </a:r>
            <a:endParaRPr lang="en-AU" sz="2400" i="1" dirty="0"/>
          </a:p>
          <a:p>
            <a:pPr marL="0" indent="0">
              <a:buNone/>
            </a:pPr>
            <a:r>
              <a:rPr lang="en-AU" sz="2400" dirty="0"/>
              <a:t>Fly away Peter</a:t>
            </a:r>
          </a:p>
          <a:p>
            <a:pPr marL="0" indent="0">
              <a:buNone/>
            </a:pPr>
            <a:r>
              <a:rPr lang="en-AU" sz="2400" dirty="0"/>
              <a:t>Come back Paul</a:t>
            </a:r>
            <a:r>
              <a:rPr lang="en-AU" sz="2400" i="1" dirty="0"/>
              <a:t> 			‘Fly’ each hand </a:t>
            </a:r>
            <a:r>
              <a:rPr lang="en-AU" sz="2400" i="1" dirty="0" smtClean="0"/>
              <a:t>back, one by one</a:t>
            </a:r>
            <a:endParaRPr lang="en-AU" sz="2400" i="1" dirty="0"/>
          </a:p>
          <a:p>
            <a:pPr marL="0" indent="0">
              <a:buNone/>
            </a:pPr>
            <a:r>
              <a:rPr lang="en-AU" sz="2400" dirty="0"/>
              <a:t>Come back Peter</a:t>
            </a:r>
            <a:endParaRPr lang="en-AU" sz="2400" i="1" dirty="0"/>
          </a:p>
          <a:p>
            <a:pPr marL="0" indent="0">
              <a:buNone/>
            </a:pPr>
            <a:endParaRPr lang="en-AU" sz="2400" dirty="0"/>
          </a:p>
        </p:txBody>
      </p:sp>
    </p:spTree>
    <p:extLst>
      <p:ext uri="{BB962C8B-B14F-4D97-AF65-F5344CB8AC3E}">
        <p14:creationId xmlns:p14="http://schemas.microsoft.com/office/powerpoint/2010/main" val="3486962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Parent Handout</a:t>
            </a:r>
            <a:endParaRPr lang="en-AU" dirty="0"/>
          </a:p>
        </p:txBody>
      </p:sp>
      <p:sp>
        <p:nvSpPr>
          <p:cNvPr id="5" name="Content Placeholder 4"/>
          <p:cNvSpPr>
            <a:spLocks noGrp="1"/>
          </p:cNvSpPr>
          <p:nvPr>
            <p:ph idx="1"/>
          </p:nvPr>
        </p:nvSpPr>
        <p:spPr>
          <a:xfrm>
            <a:off x="179512" y="1052736"/>
            <a:ext cx="6833920" cy="5688632"/>
          </a:xfrm>
        </p:spPr>
        <p:txBody>
          <a:bodyPr>
            <a:noAutofit/>
          </a:bodyPr>
          <a:lstStyle/>
          <a:p>
            <a:pPr>
              <a:lnSpc>
                <a:spcPct val="90000"/>
              </a:lnSpc>
              <a:spcBef>
                <a:spcPts val="0"/>
              </a:spcBef>
            </a:pPr>
            <a:r>
              <a:rPr lang="en-AU" sz="2600" dirty="0" smtClean="0"/>
              <a:t>Slides 4 &amp; 5 are hidden and will not play in the presentation. (Same goes for these info slides.)</a:t>
            </a:r>
          </a:p>
          <a:p>
            <a:pPr>
              <a:lnSpc>
                <a:spcPct val="90000"/>
              </a:lnSpc>
              <a:spcBef>
                <a:spcPts val="0"/>
              </a:spcBef>
            </a:pPr>
            <a:r>
              <a:rPr lang="en-AU" sz="2600" dirty="0" smtClean="0"/>
              <a:t>Print slides 4 &amp; 5 back-to-back for a one-sheet (double-sided) parent handout.</a:t>
            </a:r>
          </a:p>
          <a:p>
            <a:pPr>
              <a:lnSpc>
                <a:spcPct val="90000"/>
              </a:lnSpc>
              <a:spcBef>
                <a:spcPts val="0"/>
              </a:spcBef>
            </a:pPr>
            <a:r>
              <a:rPr lang="en-AU" sz="2600" dirty="0" smtClean="0"/>
              <a:t>Encourage the families to stick the speech sound cloud on the wall at home, or stick it in a special scrapbook for when their children are learning to read.</a:t>
            </a:r>
          </a:p>
          <a:p>
            <a:pPr>
              <a:lnSpc>
                <a:spcPct val="90000"/>
              </a:lnSpc>
              <a:spcBef>
                <a:spcPts val="0"/>
              </a:spcBef>
            </a:pPr>
            <a:r>
              <a:rPr lang="en-AU" sz="2600" dirty="0" smtClean="0"/>
              <a:t>Some other bird-related songs by Nancy Stewart that you may want to add, depending on the age of your cohort, to link to book 2:</a:t>
            </a:r>
          </a:p>
          <a:p>
            <a:pPr lvl="1">
              <a:lnSpc>
                <a:spcPct val="90000"/>
              </a:lnSpc>
              <a:spcBef>
                <a:spcPts val="0"/>
              </a:spcBef>
            </a:pPr>
            <a:r>
              <a:rPr lang="en-AU" sz="1600" dirty="0">
                <a:hlinkClick r:id="rId2"/>
              </a:rPr>
              <a:t>http://www.nancymusic.com/Elbowplay.htm</a:t>
            </a:r>
          </a:p>
          <a:p>
            <a:pPr lvl="1">
              <a:lnSpc>
                <a:spcPct val="90000"/>
              </a:lnSpc>
              <a:spcBef>
                <a:spcPts val="0"/>
              </a:spcBef>
            </a:pPr>
            <a:r>
              <a:rPr lang="en-AU" sz="1600" dirty="0" smtClean="0">
                <a:hlinkClick r:id="rId2"/>
              </a:rPr>
              <a:t>http</a:t>
            </a:r>
            <a:r>
              <a:rPr lang="en-AU" sz="1600" dirty="0">
                <a:hlinkClick r:id="rId2"/>
              </a:rPr>
              <a:t>://</a:t>
            </a:r>
            <a:r>
              <a:rPr lang="en-AU" sz="1600" dirty="0" smtClean="0">
                <a:hlinkClick r:id="rId2"/>
              </a:rPr>
              <a:t>www.nancymusic.com/Crowplay.htm</a:t>
            </a:r>
            <a:r>
              <a:rPr lang="en-AU" sz="1600" dirty="0" smtClean="0"/>
              <a:t> </a:t>
            </a:r>
          </a:p>
          <a:p>
            <a:pPr lvl="1">
              <a:lnSpc>
                <a:spcPct val="90000"/>
              </a:lnSpc>
              <a:spcBef>
                <a:spcPts val="0"/>
              </a:spcBef>
            </a:pPr>
            <a:r>
              <a:rPr lang="en-AU" sz="1600" dirty="0">
                <a:hlinkClick r:id="rId3"/>
              </a:rPr>
              <a:t>http://</a:t>
            </a:r>
            <a:r>
              <a:rPr lang="en-AU" sz="1600" dirty="0" smtClean="0">
                <a:hlinkClick r:id="rId3"/>
              </a:rPr>
              <a:t>www.nancymusic.com/SOM/2007/There_was_a_tree.htm</a:t>
            </a:r>
            <a:r>
              <a:rPr lang="en-AU" sz="1600" dirty="0" smtClean="0"/>
              <a:t> </a:t>
            </a:r>
          </a:p>
          <a:p>
            <a:pPr lvl="1">
              <a:lnSpc>
                <a:spcPct val="90000"/>
              </a:lnSpc>
              <a:spcBef>
                <a:spcPts val="0"/>
              </a:spcBef>
            </a:pPr>
            <a:r>
              <a:rPr lang="en-AU" sz="1600" dirty="0">
                <a:hlinkClick r:id="rId4"/>
              </a:rPr>
              <a:t>http://</a:t>
            </a:r>
            <a:r>
              <a:rPr lang="en-AU" sz="1600" dirty="0" smtClean="0">
                <a:hlinkClick r:id="rId4"/>
              </a:rPr>
              <a:t>www.nancymusic.com/SOM/2009/bluebird-through-my-window.htm</a:t>
            </a:r>
            <a:endParaRPr lang="en-AU" sz="1600" dirty="0" smtClean="0"/>
          </a:p>
          <a:p>
            <a:pPr lvl="1">
              <a:lnSpc>
                <a:spcPct val="90000"/>
              </a:lnSpc>
              <a:spcBef>
                <a:spcPts val="0"/>
              </a:spcBef>
            </a:pPr>
            <a:r>
              <a:rPr lang="en-AU" sz="1600" dirty="0">
                <a:hlinkClick r:id="rId5"/>
              </a:rPr>
              <a:t>http://</a:t>
            </a:r>
            <a:r>
              <a:rPr lang="en-AU" sz="1600" dirty="0" smtClean="0">
                <a:hlinkClick r:id="rId5"/>
              </a:rPr>
              <a:t>www.nancymusic.com/Flybirdplay.htm</a:t>
            </a:r>
            <a:r>
              <a:rPr lang="en-AU" sz="1600" dirty="0" smtClean="0"/>
              <a:t> </a:t>
            </a: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3432" y="221673"/>
            <a:ext cx="1933575"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138555" y="3075707"/>
            <a:ext cx="1808452" cy="1477328"/>
          </a:xfrm>
          <a:prstGeom prst="rect">
            <a:avLst/>
          </a:prstGeom>
          <a:noFill/>
        </p:spPr>
        <p:txBody>
          <a:bodyPr wrap="square" rtlCol="0">
            <a:spAutoFit/>
          </a:bodyPr>
          <a:lstStyle/>
          <a:p>
            <a:pPr algn="ctr"/>
            <a:r>
              <a:rPr lang="en-AU" dirty="0" smtClean="0"/>
              <a:t>↑ Hidden slides look pale, and have a strike through their number.</a:t>
            </a:r>
            <a:endParaRPr lang="en-AU" dirty="0"/>
          </a:p>
        </p:txBody>
      </p:sp>
      <p:grpSp>
        <p:nvGrpSpPr>
          <p:cNvPr id="6" name="Group 5"/>
          <p:cNvGrpSpPr/>
          <p:nvPr/>
        </p:nvGrpSpPr>
        <p:grpSpPr>
          <a:xfrm>
            <a:off x="6875647" y="4680086"/>
            <a:ext cx="2109151" cy="1887565"/>
            <a:chOff x="6711322" y="4725144"/>
            <a:chExt cx="2109151" cy="1887565"/>
          </a:xfrm>
        </p:grpSpPr>
        <p:pic>
          <p:nvPicPr>
            <p:cNvPr id="7" name="Picture 6"/>
            <p:cNvPicPr>
              <a:picLocks noChangeAspect="1"/>
            </p:cNvPicPr>
            <p:nvPr/>
          </p:nvPicPr>
          <p:blipFill rotWithShape="1">
            <a:blip r:embed="rId7" cstate="print"/>
            <a:srcRect l="8446" t="34703" r="81990" b="30293"/>
            <a:stretch/>
          </p:blipFill>
          <p:spPr>
            <a:xfrm>
              <a:off x="7903656" y="4725144"/>
              <a:ext cx="916817" cy="1887565"/>
            </a:xfrm>
            <a:prstGeom prst="rect">
              <a:avLst/>
            </a:prstGeom>
          </p:spPr>
        </p:pic>
        <p:sp>
          <p:nvSpPr>
            <p:cNvPr id="8" name="Oval 7"/>
            <p:cNvSpPr/>
            <p:nvPr/>
          </p:nvSpPr>
          <p:spPr>
            <a:xfrm>
              <a:off x="7873324" y="6438992"/>
              <a:ext cx="701096" cy="1617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5242" tIns="27622" rIns="55242" bIns="27622" rtlCol="0" anchor="ctr"/>
            <a:lstStyle/>
            <a:p>
              <a:pPr algn="ctr" defTabSz="552406" fontAlgn="auto">
                <a:spcBef>
                  <a:spcPts val="0"/>
                </a:spcBef>
                <a:spcAft>
                  <a:spcPts val="0"/>
                </a:spcAft>
              </a:pPr>
              <a:endParaRPr lang="en-AU" sz="1330">
                <a:solidFill>
                  <a:prstClr val="white"/>
                </a:solidFill>
              </a:endParaRPr>
            </a:p>
          </p:txBody>
        </p:sp>
        <p:sp>
          <p:nvSpPr>
            <p:cNvPr id="9" name="Oval 8"/>
            <p:cNvSpPr/>
            <p:nvPr/>
          </p:nvSpPr>
          <p:spPr>
            <a:xfrm>
              <a:off x="7873324" y="5948322"/>
              <a:ext cx="701096" cy="1617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5242" tIns="27622" rIns="55242" bIns="27622" rtlCol="0" anchor="ctr"/>
            <a:lstStyle/>
            <a:p>
              <a:pPr algn="ctr" defTabSz="552406" fontAlgn="auto">
                <a:spcBef>
                  <a:spcPts val="0"/>
                </a:spcBef>
                <a:spcAft>
                  <a:spcPts val="0"/>
                </a:spcAft>
              </a:pPr>
              <a:endParaRPr lang="en-AU" sz="1330">
                <a:solidFill>
                  <a:prstClr val="white"/>
                </a:solidFill>
              </a:endParaRPr>
            </a:p>
          </p:txBody>
        </p:sp>
        <p:sp>
          <p:nvSpPr>
            <p:cNvPr id="10" name="TextBox 9"/>
            <p:cNvSpPr txBox="1"/>
            <p:nvPr/>
          </p:nvSpPr>
          <p:spPr>
            <a:xfrm>
              <a:off x="6711322" y="5288121"/>
              <a:ext cx="1215934" cy="614141"/>
            </a:xfrm>
            <a:prstGeom prst="rect">
              <a:avLst/>
            </a:prstGeom>
            <a:noFill/>
          </p:spPr>
          <p:txBody>
            <a:bodyPr wrap="square" lIns="55242" tIns="27622" rIns="55242" bIns="27622" rtlCol="0">
              <a:spAutoFit/>
            </a:bodyPr>
            <a:lstStyle/>
            <a:p>
              <a:pPr algn="r" defTabSz="552406" fontAlgn="auto">
                <a:spcBef>
                  <a:spcPts val="0"/>
                </a:spcBef>
                <a:spcAft>
                  <a:spcPts val="0"/>
                </a:spcAft>
              </a:pPr>
              <a:r>
                <a:rPr lang="en-AU" sz="907" i="1" dirty="0">
                  <a:solidFill>
                    <a:srgbClr val="FF0000"/>
                  </a:solidFill>
                  <a:latin typeface="Calibri"/>
                </a:rPr>
                <a:t>Right click to select either public or hidden page layouts for new slides.</a:t>
              </a:r>
            </a:p>
          </p:txBody>
        </p:sp>
        <p:cxnSp>
          <p:nvCxnSpPr>
            <p:cNvPr id="11" name="Straight Arrow Connector 10"/>
            <p:cNvCxnSpPr/>
            <p:nvPr/>
          </p:nvCxnSpPr>
          <p:spPr>
            <a:xfrm>
              <a:off x="7711533" y="5859935"/>
              <a:ext cx="215723" cy="8838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226159" y="6528519"/>
              <a:ext cx="567214" cy="7226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87033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p:txBody>
          <a:bodyPr/>
          <a:lstStyle/>
          <a:p>
            <a:pPr eaLnBrk="1" hangingPunct="1"/>
            <a:r>
              <a:rPr lang="en-AU" dirty="0" smtClean="0"/>
              <a:t>Two Little Dickybirds</a:t>
            </a:r>
          </a:p>
        </p:txBody>
      </p:sp>
      <p:sp>
        <p:nvSpPr>
          <p:cNvPr id="73731" name="Rectangle 3"/>
          <p:cNvSpPr>
            <a:spLocks noGrp="1" noChangeArrowheads="1"/>
          </p:cNvSpPr>
          <p:nvPr>
            <p:ph type="subTitle" idx="1"/>
          </p:nvPr>
        </p:nvSpPr>
        <p:spPr/>
        <p:txBody>
          <a:bodyPr>
            <a:normAutofit/>
          </a:bodyPr>
          <a:lstStyle/>
          <a:p>
            <a:r>
              <a:rPr lang="en-AU" sz="3000" dirty="0" smtClean="0"/>
              <a:t>Two little dickybirds	</a:t>
            </a:r>
          </a:p>
          <a:p>
            <a:r>
              <a:rPr lang="en-AU" sz="3000" dirty="0" smtClean="0"/>
              <a:t>Sitting on a wall  </a:t>
            </a:r>
          </a:p>
          <a:p>
            <a:r>
              <a:rPr lang="en-AU" sz="3000" dirty="0" smtClean="0"/>
              <a:t>One named Peter</a:t>
            </a:r>
          </a:p>
          <a:p>
            <a:r>
              <a:rPr lang="en-AU" sz="3000" dirty="0" smtClean="0"/>
              <a:t>One named Paul</a:t>
            </a:r>
          </a:p>
          <a:p>
            <a:r>
              <a:rPr lang="en-AU" sz="3000" dirty="0" smtClean="0"/>
              <a:t>Fly away Paul</a:t>
            </a:r>
          </a:p>
          <a:p>
            <a:r>
              <a:rPr lang="en-AU" sz="3000" dirty="0" smtClean="0"/>
              <a:t>Fly </a:t>
            </a:r>
            <a:r>
              <a:rPr lang="en-AU" sz="3000" dirty="0"/>
              <a:t>away Peter</a:t>
            </a:r>
          </a:p>
          <a:p>
            <a:r>
              <a:rPr lang="en-AU" sz="3000" dirty="0" smtClean="0"/>
              <a:t>Come back Paul</a:t>
            </a:r>
            <a:endParaRPr lang="en-AU" sz="3000" i="1" dirty="0" smtClean="0"/>
          </a:p>
          <a:p>
            <a:r>
              <a:rPr lang="en-AU" sz="3000" dirty="0"/>
              <a:t>Come back Peter</a:t>
            </a:r>
            <a:endParaRPr lang="en-AU" sz="3000" i="1" dirty="0" smtClean="0"/>
          </a:p>
        </p:txBody>
      </p:sp>
    </p:spTree>
    <p:extLst>
      <p:ext uri="{BB962C8B-B14F-4D97-AF65-F5344CB8AC3E}">
        <p14:creationId xmlns:p14="http://schemas.microsoft.com/office/powerpoint/2010/main" val="26046758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sz="3200" dirty="0" smtClean="0"/>
              <a:t>Time—Storytelling Tips</a:t>
            </a:r>
            <a:endParaRPr lang="en-AU" sz="3200" dirty="0"/>
          </a:p>
        </p:txBody>
      </p:sp>
      <p:sp>
        <p:nvSpPr>
          <p:cNvPr id="5" name="Content Placeholder 4"/>
          <p:cNvSpPr>
            <a:spLocks noGrp="1"/>
          </p:cNvSpPr>
          <p:nvPr>
            <p:ph idx="1"/>
          </p:nvPr>
        </p:nvSpPr>
        <p:spPr/>
        <p:txBody>
          <a:bodyPr>
            <a:normAutofit/>
          </a:bodyPr>
          <a:lstStyle/>
          <a:p>
            <a:r>
              <a:rPr lang="en-AU" dirty="0" smtClean="0"/>
              <a:t>This book might </a:t>
            </a:r>
            <a:r>
              <a:rPr lang="en-AU" dirty="0"/>
              <a:t>seem, at first sight, like a bad choice for a </a:t>
            </a:r>
            <a:r>
              <a:rPr lang="en-AU" i="1" dirty="0"/>
              <a:t>group</a:t>
            </a:r>
            <a:r>
              <a:rPr lang="en-AU" dirty="0"/>
              <a:t> read aloud book, but </a:t>
            </a:r>
            <a:r>
              <a:rPr lang="en-AU" dirty="0" smtClean="0"/>
              <a:t>which, </a:t>
            </a:r>
            <a:r>
              <a:rPr lang="en-AU" dirty="0"/>
              <a:t>in </a:t>
            </a:r>
            <a:r>
              <a:rPr lang="en-AU" dirty="0" smtClean="0"/>
              <a:t>fact, </a:t>
            </a:r>
            <a:r>
              <a:rPr lang="en-AU" dirty="0"/>
              <a:t>is a perfect example of how a simple book can be creatively brought </a:t>
            </a:r>
            <a:r>
              <a:rPr lang="en-AU" dirty="0" smtClean="0"/>
              <a:t>alive: </a:t>
            </a:r>
            <a:r>
              <a:rPr lang="en-AU" i="1" dirty="0" smtClean="0"/>
              <a:t>Time</a:t>
            </a:r>
            <a:r>
              <a:rPr lang="en-AU" dirty="0" smtClean="0"/>
              <a:t> by Jan </a:t>
            </a:r>
            <a:r>
              <a:rPr lang="en-AU" dirty="0" err="1" smtClean="0"/>
              <a:t>Pieñkowski</a:t>
            </a:r>
            <a:r>
              <a:rPr lang="en-AU" dirty="0" smtClean="0"/>
              <a:t>.</a:t>
            </a:r>
            <a:r>
              <a:rPr lang="en-AU" dirty="0"/>
              <a:t> (Because, of course, clocks go t-t-t-t, too. Tick, </a:t>
            </a:r>
            <a:r>
              <a:rPr lang="en-AU" dirty="0" err="1"/>
              <a:t>tock</a:t>
            </a:r>
            <a:r>
              <a:rPr lang="en-AU" dirty="0"/>
              <a:t>, tick, </a:t>
            </a:r>
            <a:r>
              <a:rPr lang="en-AU" dirty="0" err="1"/>
              <a:t>tock</a:t>
            </a:r>
            <a:r>
              <a:rPr lang="en-AU" dirty="0" smtClean="0"/>
              <a:t>.)</a:t>
            </a:r>
          </a:p>
          <a:p>
            <a:r>
              <a:rPr lang="en-AU" dirty="0" smtClean="0"/>
              <a:t>In</a:t>
            </a:r>
            <a:r>
              <a:rPr lang="en-AU" dirty="0"/>
              <a:t> </a:t>
            </a:r>
            <a:r>
              <a:rPr lang="en-AU" i="1" dirty="0"/>
              <a:t>Time</a:t>
            </a:r>
            <a:r>
              <a:rPr lang="en-AU" dirty="0"/>
              <a:t>, there is a clock face with a different time on each page, along with an illustration of what people are likely to be doing at that time, like getting out of bed. Each page, the kids and I stood with our hands together, straight above our heads, at twelve o’clock. Then we physically counted with our minute-hands (their right hands, my left for mirrored modelling), ticking around like giant windmill-clocks, to arrive at the time of day currently featured in the book, </a:t>
            </a:r>
            <a:r>
              <a:rPr lang="en-AU" dirty="0" err="1"/>
              <a:t>eg</a:t>
            </a:r>
            <a:r>
              <a:rPr lang="en-AU" dirty="0"/>
              <a:t> </a:t>
            </a:r>
            <a:r>
              <a:rPr lang="en-AU" dirty="0" smtClean="0"/>
              <a:t>6am.</a:t>
            </a:r>
          </a:p>
          <a:p>
            <a:r>
              <a:rPr lang="en-AU" dirty="0" smtClean="0"/>
              <a:t>Then </a:t>
            </a:r>
            <a:r>
              <a:rPr lang="en-AU" dirty="0"/>
              <a:t>we, in some way, embodied the pictures. So, for example, we yawned and stretched for getting out of bed. (A lovely bonus is to watch the empathy contagiously spread around the room as everyone starts subconsciously yawning together!) We sang, on that page of the book, ‘I Jump Out Of Bed in the Morning’. (Don’t be afraid to interject </a:t>
            </a:r>
            <a:r>
              <a:rPr lang="en-AU" dirty="0" smtClean="0"/>
              <a:t>songs—planned or unplanned—into book </a:t>
            </a:r>
            <a:r>
              <a:rPr lang="en-AU" dirty="0"/>
              <a:t>readings</a:t>
            </a:r>
            <a:r>
              <a:rPr lang="en-AU" dirty="0" smtClean="0"/>
              <a:t>!)</a:t>
            </a:r>
            <a:endParaRPr lang="en-AU" dirty="0"/>
          </a:p>
        </p:txBody>
      </p:sp>
    </p:spTree>
    <p:extLst>
      <p:ext uri="{BB962C8B-B14F-4D97-AF65-F5344CB8AC3E}">
        <p14:creationId xmlns:p14="http://schemas.microsoft.com/office/powerpoint/2010/main" val="3145967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ctrTitle"/>
          </p:nvPr>
        </p:nvSpPr>
        <p:spPr/>
        <p:txBody>
          <a:bodyPr/>
          <a:lstStyle/>
          <a:p>
            <a:r>
              <a:rPr lang="en-AU" dirty="0" smtClean="0"/>
              <a:t>Time</a:t>
            </a:r>
            <a:endParaRPr lang="en-AU" dirty="0"/>
          </a:p>
        </p:txBody>
      </p:sp>
      <p:sp>
        <p:nvSpPr>
          <p:cNvPr id="7" name="Subtitle 6"/>
          <p:cNvSpPr>
            <a:spLocks noGrp="1"/>
          </p:cNvSpPr>
          <p:nvPr>
            <p:ph type="subTitle" idx="1"/>
          </p:nvPr>
        </p:nvSpPr>
        <p:spPr>
          <a:xfrm>
            <a:off x="3293918" y="4386164"/>
            <a:ext cx="5454546" cy="2438892"/>
          </a:xfrm>
        </p:spPr>
        <p:txBody>
          <a:bodyPr>
            <a:normAutofit fontScale="62500" lnSpcReduction="20000"/>
          </a:bodyPr>
          <a:lstStyle/>
          <a:p>
            <a:r>
              <a:rPr lang="en-AU" sz="3200" b="1" i="1" dirty="0">
                <a:solidFill>
                  <a:srgbClr val="990000"/>
                </a:solidFill>
              </a:rPr>
              <a:t>SEE:</a:t>
            </a:r>
            <a:r>
              <a:rPr lang="en-AU" dirty="0">
                <a:solidFill>
                  <a:prstClr val="black"/>
                </a:solidFill>
              </a:rPr>
              <a:t> “Banana. You’re looking at the yellow banana.”</a:t>
            </a:r>
          </a:p>
          <a:p>
            <a:endParaRPr lang="en-AU" dirty="0">
              <a:solidFill>
                <a:prstClr val="black"/>
              </a:solidFill>
            </a:endParaRPr>
          </a:p>
          <a:p>
            <a:r>
              <a:rPr lang="en-AU" sz="3200" b="1" i="1" dirty="0">
                <a:solidFill>
                  <a:srgbClr val="990000"/>
                </a:solidFill>
              </a:rPr>
              <a:t>SHOW:</a:t>
            </a:r>
            <a:r>
              <a:rPr lang="en-AU" dirty="0">
                <a:solidFill>
                  <a:prstClr val="black"/>
                </a:solidFill>
              </a:rPr>
              <a:t> “Can you point to the dog? Tickle the monkey’s toes? Cover the man’s hat? How does the kangaroo move? Show me how you clap your hands.”</a:t>
            </a:r>
          </a:p>
          <a:p>
            <a:endParaRPr lang="en-AU" dirty="0">
              <a:solidFill>
                <a:prstClr val="black"/>
              </a:solidFill>
            </a:endParaRPr>
          </a:p>
          <a:p>
            <a:r>
              <a:rPr lang="en-AU" sz="3200" b="1" i="1" dirty="0">
                <a:solidFill>
                  <a:srgbClr val="990000"/>
                </a:solidFill>
              </a:rPr>
              <a:t>SAY:</a:t>
            </a:r>
            <a:r>
              <a:rPr lang="en-AU" dirty="0">
                <a:solidFill>
                  <a:prstClr val="black"/>
                </a:solidFill>
              </a:rPr>
              <a:t> How? Who? When? Where? Why? What? Parent: “What is the cow doing?” Child: “Eating grass</a:t>
            </a:r>
            <a:r>
              <a:rPr lang="en-AU" dirty="0" smtClean="0">
                <a:solidFill>
                  <a:prstClr val="black"/>
                </a:solidFill>
              </a:rPr>
              <a:t>!”</a:t>
            </a:r>
          </a:p>
          <a:p>
            <a:endParaRPr lang="en-AU" dirty="0">
              <a:solidFill>
                <a:prstClr val="black"/>
              </a:solidFill>
            </a:endParaRPr>
          </a:p>
          <a:p>
            <a:r>
              <a:rPr lang="en-AU" dirty="0">
                <a:hlinkClick r:id="rId3"/>
              </a:rPr>
              <a:t>https://3a.education.unimelb.edu.au/assets/3a-public/downloads/3A-Conversational-Reading-Booklet.pdf</a:t>
            </a:r>
            <a:r>
              <a:rPr lang="en-AU" dirty="0"/>
              <a:t> </a:t>
            </a:r>
          </a:p>
        </p:txBody>
      </p:sp>
      <p:pic>
        <p:nvPicPr>
          <p:cNvPr id="2" name="Picture 1"/>
          <p:cNvPicPr>
            <a:picLocks noChangeAspect="1"/>
          </p:cNvPicPr>
          <p:nvPr/>
        </p:nvPicPr>
        <p:blipFill>
          <a:blip r:embed="rId4"/>
          <a:stretch>
            <a:fillRect/>
          </a:stretch>
        </p:blipFill>
        <p:spPr>
          <a:xfrm>
            <a:off x="512828" y="3810994"/>
            <a:ext cx="2170679" cy="2826467"/>
          </a:xfrm>
          <a:prstGeom prst="rect">
            <a:avLst/>
          </a:prstGeom>
          <a:ln>
            <a:noFill/>
          </a:ln>
          <a:effectLst>
            <a:outerShdw blurRad="190500" algn="tl" rotWithShape="0">
              <a:srgbClr val="000000">
                <a:alpha val="70000"/>
              </a:srgbClr>
            </a:outerShdw>
          </a:effectLst>
        </p:spPr>
      </p:pic>
      <p:sp>
        <p:nvSpPr>
          <p:cNvPr id="5" name="Rectangular Callout 4"/>
          <p:cNvSpPr/>
          <p:nvPr/>
        </p:nvSpPr>
        <p:spPr>
          <a:xfrm>
            <a:off x="1134208" y="2367030"/>
            <a:ext cx="1797594" cy="1221007"/>
          </a:xfrm>
          <a:prstGeom prst="wedgeRectCallout">
            <a:avLst/>
          </a:prstGeom>
          <a:solidFill>
            <a:srgbClr val="FFCC99"/>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rgbClr val="990000"/>
                </a:solidFill>
              </a:rPr>
              <a:t>Conversational Reading</a:t>
            </a:r>
          </a:p>
          <a:p>
            <a:pPr algn="ctr"/>
            <a:r>
              <a:rPr lang="en-AU" sz="1200" dirty="0">
                <a:solidFill>
                  <a:srgbClr val="990000"/>
                </a:solidFill>
              </a:rPr>
              <a:t>Think of the 3S</a:t>
            </a:r>
            <a:r>
              <a:rPr lang="en-AU" sz="900" dirty="0">
                <a:solidFill>
                  <a:srgbClr val="990000"/>
                </a:solidFill>
              </a:rPr>
              <a:t>s</a:t>
            </a:r>
            <a:r>
              <a:rPr lang="en-AU" sz="1200" dirty="0">
                <a:solidFill>
                  <a:srgbClr val="990000"/>
                </a:solidFill>
              </a:rPr>
              <a:t> as steps upwards in literacy:</a:t>
            </a:r>
          </a:p>
        </p:txBody>
      </p:sp>
      <p:pic>
        <p:nvPicPr>
          <p:cNvPr id="8" name="Picture 2" descr="Image result for time pienkowsk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0630" y="1738424"/>
            <a:ext cx="2476338" cy="24572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302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AU" dirty="0" smtClean="0"/>
              <a:t>Hickory </a:t>
            </a:r>
            <a:r>
              <a:rPr lang="en-AU" dirty="0" err="1" smtClean="0"/>
              <a:t>Dickory</a:t>
            </a:r>
            <a:r>
              <a:rPr lang="en-AU" dirty="0" smtClean="0"/>
              <a:t> Dock With Little </a:t>
            </a:r>
            <a:r>
              <a:rPr lang="en-AU" dirty="0"/>
              <a:t>Wordless Book</a:t>
            </a:r>
            <a:br>
              <a:rPr lang="en-AU" dirty="0"/>
            </a:br>
            <a:r>
              <a:rPr lang="en-AU" sz="2000" dirty="0">
                <a:hlinkClick r:id="rId2"/>
              </a:rPr>
              <a:t>http://</a:t>
            </a:r>
            <a:r>
              <a:rPr lang="en-AU" sz="2000" dirty="0" smtClean="0">
                <a:hlinkClick r:id="rId2"/>
              </a:rPr>
              <a:t>www.nancymusic.com/SOM/2015/hickory-dickory-dock.htm</a:t>
            </a:r>
            <a:r>
              <a:rPr lang="en-AU" sz="2000" dirty="0" smtClean="0"/>
              <a:t> </a:t>
            </a:r>
            <a:endParaRPr lang="en-AU" sz="2000" dirty="0"/>
          </a:p>
        </p:txBody>
      </p:sp>
      <p:sp>
        <p:nvSpPr>
          <p:cNvPr id="5" name="Content Placeholder 4"/>
          <p:cNvSpPr>
            <a:spLocks noGrp="1"/>
          </p:cNvSpPr>
          <p:nvPr>
            <p:ph idx="1"/>
          </p:nvPr>
        </p:nvSpPr>
        <p:spPr/>
        <p:txBody>
          <a:bodyPr/>
          <a:lstStyle/>
          <a:p>
            <a:r>
              <a:rPr lang="en-AU" dirty="0" smtClean="0"/>
              <a:t>Print and download Nancy Stewart’s </a:t>
            </a:r>
            <a:r>
              <a:rPr lang="en-AU" dirty="0" smtClean="0">
                <a:hlinkClick r:id="rId3"/>
              </a:rPr>
              <a:t>Little Wordless Book </a:t>
            </a:r>
            <a:r>
              <a:rPr lang="en-AU" dirty="0" smtClean="0"/>
              <a:t>to go with this song. Alternatively, you could print a copy for every child to take home. (It’s a single page printout, that folds cleverly into an eight page book.)</a:t>
            </a:r>
          </a:p>
          <a:p>
            <a:r>
              <a:rPr lang="en-AU" dirty="0" smtClean="0"/>
              <a:t>NOTE: Nancy sings a different melody for this song than I’m used to. I have embedded her audio track in the duplicate song slide. (See speaker in top right corner.) If her version is also not the one you’re familiar with, delete the duplicate slide with the embedded mp3, and simply keep the original lyrics slide.</a:t>
            </a:r>
          </a:p>
          <a:p>
            <a:r>
              <a:rPr lang="en-AU" dirty="0" smtClean="0"/>
              <a:t>Use rhythm sticks for tick </a:t>
            </a:r>
            <a:r>
              <a:rPr lang="en-AU" dirty="0" err="1" smtClean="0"/>
              <a:t>tock</a:t>
            </a:r>
            <a:r>
              <a:rPr lang="en-AU" dirty="0" smtClean="0"/>
              <a:t>.</a:t>
            </a:r>
            <a:endParaRPr lang="en-AU"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6240" y="3499419"/>
            <a:ext cx="4786313" cy="3208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9573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AU" dirty="0"/>
              <a:t>Hickory </a:t>
            </a:r>
            <a:r>
              <a:rPr lang="en-AU" dirty="0" err="1"/>
              <a:t>Dickory</a:t>
            </a:r>
            <a:r>
              <a:rPr lang="en-AU" dirty="0"/>
              <a:t> </a:t>
            </a:r>
            <a:r>
              <a:rPr lang="en-AU" dirty="0" smtClean="0"/>
              <a:t>Dock</a:t>
            </a:r>
            <a:endParaRPr lang="en-AU" dirty="0"/>
          </a:p>
        </p:txBody>
      </p:sp>
      <p:sp>
        <p:nvSpPr>
          <p:cNvPr id="3" name="Subtitle 2"/>
          <p:cNvSpPr>
            <a:spLocks noGrp="1"/>
          </p:cNvSpPr>
          <p:nvPr>
            <p:ph type="subTitle" idx="1"/>
          </p:nvPr>
        </p:nvSpPr>
        <p:spPr/>
        <p:txBody>
          <a:bodyPr>
            <a:normAutofit/>
          </a:bodyPr>
          <a:lstStyle/>
          <a:p>
            <a:r>
              <a:rPr lang="en-AU" sz="3200" dirty="0"/>
              <a:t>Hickory </a:t>
            </a:r>
            <a:r>
              <a:rPr lang="en-AU" sz="3200" dirty="0" err="1"/>
              <a:t>dickory</a:t>
            </a:r>
            <a:r>
              <a:rPr lang="en-AU" sz="3200" dirty="0"/>
              <a:t> dock</a:t>
            </a:r>
            <a:br>
              <a:rPr lang="en-AU" sz="3200" dirty="0"/>
            </a:br>
            <a:r>
              <a:rPr lang="en-AU" sz="3200" dirty="0"/>
              <a:t>The mouse ran up the clock</a:t>
            </a:r>
            <a:br>
              <a:rPr lang="en-AU" sz="3200" dirty="0"/>
            </a:br>
            <a:r>
              <a:rPr lang="en-AU" sz="3200" dirty="0"/>
              <a:t>The clock struck </a:t>
            </a:r>
            <a:r>
              <a:rPr lang="en-AU" sz="3200" dirty="0" smtClean="0"/>
              <a:t>one</a:t>
            </a:r>
            <a:r>
              <a:rPr lang="en-AU" sz="3200" dirty="0"/>
              <a:t/>
            </a:r>
            <a:br>
              <a:rPr lang="en-AU" sz="3200" dirty="0"/>
            </a:br>
            <a:r>
              <a:rPr lang="en-AU" sz="3200" dirty="0"/>
              <a:t>The mouse ran down</a:t>
            </a:r>
            <a:br>
              <a:rPr lang="en-AU" sz="3200" dirty="0"/>
            </a:br>
            <a:r>
              <a:rPr lang="en-AU" sz="3200" dirty="0"/>
              <a:t>Hickory </a:t>
            </a:r>
            <a:r>
              <a:rPr lang="en-AU" sz="3200" dirty="0" err="1"/>
              <a:t>dickory</a:t>
            </a:r>
            <a:r>
              <a:rPr lang="en-AU" sz="3200" dirty="0"/>
              <a:t> </a:t>
            </a:r>
            <a:r>
              <a:rPr lang="en-AU" sz="3200" dirty="0" smtClean="0"/>
              <a:t>dock</a:t>
            </a:r>
            <a:endParaRPr lang="en-AU" sz="3200" b="1" dirty="0"/>
          </a:p>
        </p:txBody>
      </p:sp>
    </p:spTree>
    <p:extLst>
      <p:ext uri="{BB962C8B-B14F-4D97-AF65-F5344CB8AC3E}">
        <p14:creationId xmlns:p14="http://schemas.microsoft.com/office/powerpoint/2010/main" val="11756067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AU" dirty="0"/>
              <a:t>Hickory </a:t>
            </a:r>
            <a:r>
              <a:rPr lang="en-AU" dirty="0" err="1"/>
              <a:t>Dickory</a:t>
            </a:r>
            <a:r>
              <a:rPr lang="en-AU" dirty="0"/>
              <a:t> </a:t>
            </a:r>
            <a:r>
              <a:rPr lang="en-AU" dirty="0" smtClean="0"/>
              <a:t>Dock</a:t>
            </a:r>
            <a:endParaRPr lang="en-AU" dirty="0"/>
          </a:p>
        </p:txBody>
      </p:sp>
      <p:sp>
        <p:nvSpPr>
          <p:cNvPr id="3" name="Subtitle 2"/>
          <p:cNvSpPr>
            <a:spLocks noGrp="1"/>
          </p:cNvSpPr>
          <p:nvPr>
            <p:ph type="subTitle" idx="1"/>
          </p:nvPr>
        </p:nvSpPr>
        <p:spPr/>
        <p:txBody>
          <a:bodyPr>
            <a:normAutofit/>
          </a:bodyPr>
          <a:lstStyle/>
          <a:p>
            <a:r>
              <a:rPr lang="en-AU" sz="3200" dirty="0"/>
              <a:t>Hickory </a:t>
            </a:r>
            <a:r>
              <a:rPr lang="en-AU" sz="3200" dirty="0" err="1"/>
              <a:t>dickory</a:t>
            </a:r>
            <a:r>
              <a:rPr lang="en-AU" sz="3200" dirty="0"/>
              <a:t> dock</a:t>
            </a:r>
            <a:br>
              <a:rPr lang="en-AU" sz="3200" dirty="0"/>
            </a:br>
            <a:r>
              <a:rPr lang="en-AU" sz="3200" dirty="0"/>
              <a:t>The mouse ran up the clock</a:t>
            </a:r>
            <a:br>
              <a:rPr lang="en-AU" sz="3200" dirty="0"/>
            </a:br>
            <a:r>
              <a:rPr lang="en-AU" sz="3200" dirty="0"/>
              <a:t>The clock struck </a:t>
            </a:r>
            <a:r>
              <a:rPr lang="en-AU" sz="3200" dirty="0" smtClean="0"/>
              <a:t>one</a:t>
            </a:r>
            <a:r>
              <a:rPr lang="en-AU" sz="3200" dirty="0"/>
              <a:t/>
            </a:r>
            <a:br>
              <a:rPr lang="en-AU" sz="3200" dirty="0"/>
            </a:br>
            <a:r>
              <a:rPr lang="en-AU" sz="3200" dirty="0"/>
              <a:t>The mouse ran down</a:t>
            </a:r>
            <a:br>
              <a:rPr lang="en-AU" sz="3200" dirty="0"/>
            </a:br>
            <a:r>
              <a:rPr lang="en-AU" sz="3200" dirty="0"/>
              <a:t>Hickory </a:t>
            </a:r>
            <a:r>
              <a:rPr lang="en-AU" sz="3200" dirty="0" err="1"/>
              <a:t>dickory</a:t>
            </a:r>
            <a:r>
              <a:rPr lang="en-AU" sz="3200" dirty="0"/>
              <a:t> </a:t>
            </a:r>
            <a:r>
              <a:rPr lang="en-AU" sz="3200" dirty="0" smtClean="0"/>
              <a:t>dock</a:t>
            </a:r>
            <a:endParaRPr lang="en-AU" sz="3200" b="1" dirty="0"/>
          </a:p>
        </p:txBody>
      </p:sp>
      <p:pic>
        <p:nvPicPr>
          <p:cNvPr id="4" name="hickory-dickory-short-v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78787" y="800233"/>
            <a:ext cx="406400" cy="406400"/>
          </a:xfrm>
          <a:prstGeom prst="rect">
            <a:avLst/>
          </a:prstGeom>
        </p:spPr>
      </p:pic>
    </p:spTree>
    <p:extLst>
      <p:ext uri="{BB962C8B-B14F-4D97-AF65-F5344CB8AC3E}">
        <p14:creationId xmlns:p14="http://schemas.microsoft.com/office/powerpoint/2010/main" val="234700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b="1" dirty="0" smtClean="0"/>
              <a:t>Letter Formation</a:t>
            </a:r>
            <a:endParaRPr lang="en-AU" b="1" dirty="0"/>
          </a:p>
        </p:txBody>
      </p:sp>
      <p:pic>
        <p:nvPicPr>
          <p:cNvPr id="9" name="Picture 8"/>
          <p:cNvPicPr>
            <a:picLocks noChangeAspect="1"/>
          </p:cNvPicPr>
          <p:nvPr/>
        </p:nvPicPr>
        <p:blipFill>
          <a:blip r:embed="rId2">
            <a:grayscl/>
          </a:blip>
          <a:stretch>
            <a:fillRect/>
          </a:stretch>
        </p:blipFill>
        <p:spPr>
          <a:xfrm>
            <a:off x="1455971" y="2765713"/>
            <a:ext cx="2489199" cy="3371771"/>
          </a:xfrm>
          <a:prstGeom prst="rect">
            <a:avLst/>
          </a:prstGeom>
        </p:spPr>
      </p:pic>
      <p:grpSp>
        <p:nvGrpSpPr>
          <p:cNvPr id="10" name="Group 9"/>
          <p:cNvGrpSpPr/>
          <p:nvPr/>
        </p:nvGrpSpPr>
        <p:grpSpPr>
          <a:xfrm>
            <a:off x="4865208" y="2765713"/>
            <a:ext cx="2642143" cy="3371771"/>
            <a:chOff x="7240477" y="1738127"/>
            <a:chExt cx="3522857" cy="4495694"/>
          </a:xfrm>
        </p:grpSpPr>
        <p:pic>
          <p:nvPicPr>
            <p:cNvPr id="11" name="Picture 10"/>
            <p:cNvPicPr>
              <a:picLocks noChangeAspect="1"/>
            </p:cNvPicPr>
            <p:nvPr/>
          </p:nvPicPr>
          <p:blipFill>
            <a:blip r:embed="rId2"/>
            <a:stretch>
              <a:fillRect/>
            </a:stretch>
          </p:blipFill>
          <p:spPr>
            <a:xfrm>
              <a:off x="7444402" y="1738127"/>
              <a:ext cx="3318932" cy="4495694"/>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759064" flipH="1">
              <a:off x="6895471" y="2496714"/>
              <a:ext cx="3715846" cy="3025834"/>
            </a:xfrm>
            <a:prstGeom prst="rect">
              <a:avLst/>
            </a:prstGeom>
          </p:spPr>
        </p:pic>
        <p:pic>
          <p:nvPicPr>
            <p:cNvPr id="13" name="Picture 1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269428" y="5235066"/>
              <a:ext cx="719625" cy="72000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1178" y="2210953"/>
              <a:ext cx="2880000" cy="1440000"/>
            </a:xfrm>
            <a:prstGeom prst="rect">
              <a:avLst/>
            </a:prstGeom>
          </p:spPr>
        </p:pic>
      </p:grpSp>
    </p:spTree>
    <p:extLst>
      <p:ext uri="{BB962C8B-B14F-4D97-AF65-F5344CB8AC3E}">
        <p14:creationId xmlns:p14="http://schemas.microsoft.com/office/powerpoint/2010/main" val="36415853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78" y="5725064"/>
            <a:ext cx="8932244" cy="855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p:cNvSpPr>
            <a:spLocks noGrp="1"/>
          </p:cNvSpPr>
          <p:nvPr>
            <p:ph type="ctrTitle"/>
          </p:nvPr>
        </p:nvSpPr>
        <p:spPr/>
        <p:txBody>
          <a:bodyPr/>
          <a:lstStyle/>
          <a:p>
            <a:r>
              <a:rPr lang="en-AU" smtClean="0"/>
              <a:t>Jolly Phonics Songs</a:t>
            </a:r>
            <a:endParaRPr lang="en-AU" dirty="0"/>
          </a:p>
        </p:txBody>
      </p:sp>
      <p:sp>
        <p:nvSpPr>
          <p:cNvPr id="3" name="Subtitle 2"/>
          <p:cNvSpPr>
            <a:spLocks noGrp="1"/>
          </p:cNvSpPr>
          <p:nvPr>
            <p:ph type="subTitle" idx="1"/>
          </p:nvPr>
        </p:nvSpPr>
        <p:spPr/>
        <p:txBody>
          <a:bodyPr>
            <a:normAutofit lnSpcReduction="10000"/>
          </a:bodyPr>
          <a:lstStyle/>
          <a:p>
            <a:r>
              <a:rPr lang="en-AU" sz="2800" dirty="0" smtClean="0"/>
              <a:t>(Tune: </a:t>
            </a:r>
            <a:r>
              <a:rPr lang="en-AU" sz="2800" i="1" dirty="0" smtClean="0"/>
              <a:t>The Muffin Man</a:t>
            </a:r>
            <a:r>
              <a:rPr lang="en-AU" sz="2800" dirty="0" smtClean="0"/>
              <a:t>)</a:t>
            </a:r>
          </a:p>
          <a:p>
            <a:endParaRPr lang="en-AU" sz="2800" dirty="0"/>
          </a:p>
          <a:p>
            <a:r>
              <a:rPr lang="en-AU" sz="2800" dirty="0" smtClean="0"/>
              <a:t>When I watch the tennis game</a:t>
            </a:r>
          </a:p>
          <a:p>
            <a:r>
              <a:rPr lang="en-AU" sz="2800" dirty="0"/>
              <a:t>t</a:t>
            </a:r>
            <a:r>
              <a:rPr lang="en-AU" sz="2800" dirty="0" smtClean="0"/>
              <a:t>, t, t</a:t>
            </a:r>
          </a:p>
          <a:p>
            <a:r>
              <a:rPr lang="en-AU" sz="2800" dirty="0" smtClean="0"/>
              <a:t>t, t, t</a:t>
            </a:r>
          </a:p>
          <a:p>
            <a:r>
              <a:rPr lang="en-AU" sz="2800" dirty="0" smtClean="0"/>
              <a:t>When I watch the tennis game</a:t>
            </a:r>
          </a:p>
          <a:p>
            <a:r>
              <a:rPr lang="en-AU" sz="2800" dirty="0" smtClean="0"/>
              <a:t>My head goes back and forth</a:t>
            </a:r>
          </a:p>
          <a:p>
            <a:endParaRPr lang="en-AU" sz="2000" dirty="0"/>
          </a:p>
          <a:p>
            <a:endParaRPr lang="en-AU" sz="2000" dirty="0" smtClean="0"/>
          </a:p>
          <a:p>
            <a:endParaRPr lang="en-AU" sz="2000" dirty="0" smtClean="0"/>
          </a:p>
          <a:p>
            <a:endParaRPr lang="en-AU" sz="2000" dirty="0"/>
          </a:p>
          <a:p>
            <a:endParaRPr lang="en-AU" sz="2000" dirty="0"/>
          </a:p>
          <a:p>
            <a:pPr algn="ctr"/>
            <a:r>
              <a:rPr lang="en-AU" sz="1600" dirty="0" smtClean="0"/>
              <a:t>Download the actions: </a:t>
            </a:r>
            <a:r>
              <a:rPr lang="en-AU" sz="1600" dirty="0" smtClean="0">
                <a:hlinkClick r:id="rId3"/>
              </a:rPr>
              <a:t>http</a:t>
            </a:r>
            <a:r>
              <a:rPr lang="en-AU" sz="1600" dirty="0">
                <a:hlinkClick r:id="rId3"/>
              </a:rPr>
              <a:t>://</a:t>
            </a:r>
            <a:r>
              <a:rPr lang="en-AU" sz="1600" dirty="0" smtClean="0">
                <a:hlinkClick r:id="rId3"/>
              </a:rPr>
              <a:t>jollylearning.co.uk/gallery/jolly-phonics-actions/</a:t>
            </a:r>
            <a:r>
              <a:rPr lang="en-AU" sz="1600" dirty="0" smtClean="0"/>
              <a:t> </a:t>
            </a:r>
            <a:endParaRPr lang="en-AU" sz="1600" dirty="0"/>
          </a:p>
        </p:txBody>
      </p:sp>
    </p:spTree>
    <p:extLst>
      <p:ext uri="{BB962C8B-B14F-4D97-AF65-F5344CB8AC3E}">
        <p14:creationId xmlns:p14="http://schemas.microsoft.com/office/powerpoint/2010/main" val="3744459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AU" sz="3200" dirty="0" smtClean="0"/>
              <a:t>Craft to Conclude (tennis visor only for older kids)</a:t>
            </a:r>
            <a:endParaRPr lang="en-AU" sz="3200" dirty="0"/>
          </a:p>
        </p:txBody>
      </p:sp>
      <p:sp>
        <p:nvSpPr>
          <p:cNvPr id="5" name="Content Placeholder 4"/>
          <p:cNvSpPr>
            <a:spLocks noGrp="1"/>
          </p:cNvSpPr>
          <p:nvPr>
            <p:ph idx="1"/>
          </p:nvPr>
        </p:nvSpPr>
        <p:spPr/>
        <p:txBody>
          <a:bodyPr>
            <a:normAutofit fontScale="85000" lnSpcReduction="20000"/>
          </a:bodyPr>
          <a:lstStyle/>
          <a:p>
            <a:r>
              <a:rPr lang="en-AU" dirty="0" smtClean="0"/>
              <a:t>Provide kids with two activities (craft suggestion on next hidden slide for you to print):</a:t>
            </a:r>
          </a:p>
          <a:p>
            <a:pPr lvl="1"/>
            <a:r>
              <a:rPr lang="en-AU" dirty="0"/>
              <a:t>The Jolly Phonics letter tracing sheet/colour-in from The Phonics Handbook (</a:t>
            </a:r>
            <a:r>
              <a:rPr lang="en-AU" dirty="0">
                <a:hlinkClick r:id="rId2"/>
              </a:rPr>
              <a:t>https://dominie.com.au/products/JL-073</a:t>
            </a:r>
            <a:r>
              <a:rPr lang="en-AU" dirty="0"/>
              <a:t>). </a:t>
            </a:r>
          </a:p>
          <a:p>
            <a:pPr lvl="1"/>
            <a:r>
              <a:rPr lang="en-AU" dirty="0"/>
              <a:t>A craft activity linked, where possible, to the theme. Keep these varied, and use them as an opportunity to explore, week to week, different fine motor skills (like cutting with scissors along lines). The </a:t>
            </a:r>
            <a:r>
              <a:rPr lang="en-AU" dirty="0">
                <a:hlinkClick r:id="rId3"/>
              </a:rPr>
              <a:t>http://krokotak.com/</a:t>
            </a:r>
            <a:r>
              <a:rPr lang="en-AU" dirty="0"/>
              <a:t> and </a:t>
            </a:r>
            <a:r>
              <a:rPr lang="en-AU" dirty="0">
                <a:hlinkClick r:id="rId4"/>
              </a:rPr>
              <a:t>https://</a:t>
            </a:r>
            <a:r>
              <a:rPr lang="en-AU" dirty="0" smtClean="0">
                <a:hlinkClick r:id="rId4"/>
              </a:rPr>
              <a:t>www.firstpalette.com</a:t>
            </a:r>
            <a:r>
              <a:rPr lang="en-AU" dirty="0" smtClean="0"/>
              <a:t> websites are </a:t>
            </a:r>
            <a:r>
              <a:rPr lang="en-AU" dirty="0"/>
              <a:t>great for single page templates</a:t>
            </a:r>
            <a:r>
              <a:rPr lang="en-AU" dirty="0" smtClean="0"/>
              <a:t>.</a:t>
            </a:r>
          </a:p>
          <a:p>
            <a:r>
              <a:rPr lang="en-AU" sz="2100" dirty="0" smtClean="0"/>
              <a:t>Carers will need to be reminded/encouraged not to take over the project for the kids. The goal is not a perfect construction, but practice at foundational skills. If the carers take over, the final product might look very nice, but the child hasn’t learned/practiced anything! </a:t>
            </a:r>
          </a:p>
          <a:p>
            <a:r>
              <a:rPr lang="en-AU" dirty="0" smtClean="0"/>
              <a:t>Instead, encourage </a:t>
            </a:r>
            <a:r>
              <a:rPr lang="en-AU" sz="2100" dirty="0" smtClean="0"/>
              <a:t>carers to </a:t>
            </a:r>
            <a:r>
              <a:rPr lang="en-AU" sz="2100" dirty="0" smtClean="0">
                <a:hlinkClick r:id="rId5"/>
              </a:rPr>
              <a:t>prioritise language</a:t>
            </a:r>
            <a:r>
              <a:rPr lang="en-AU" sz="2100" dirty="0" smtClean="0"/>
              <a:t>, </a:t>
            </a:r>
            <a:r>
              <a:rPr lang="en-AU" sz="2100" dirty="0" smtClean="0">
                <a:hlinkClick r:id="rId6"/>
              </a:rPr>
              <a:t>explore concepts</a:t>
            </a:r>
            <a:r>
              <a:rPr lang="en-AU" sz="2100" dirty="0" smtClean="0"/>
              <a:t>, and </a:t>
            </a:r>
            <a:r>
              <a:rPr lang="en-AU" sz="2100" dirty="0" smtClean="0">
                <a:hlinkClick r:id="rId7"/>
              </a:rPr>
              <a:t>emphasise relationship-</a:t>
            </a:r>
            <a:r>
              <a:rPr lang="en-AU" dirty="0" smtClean="0">
                <a:hlinkClick r:id="rId7"/>
              </a:rPr>
              <a:t>building</a:t>
            </a:r>
            <a:r>
              <a:rPr lang="en-AU" sz="2100" dirty="0" smtClean="0"/>
              <a:t> in their interaction.</a:t>
            </a:r>
            <a:endParaRPr lang="en-AU" dirty="0" smtClean="0"/>
          </a:p>
          <a:p>
            <a:r>
              <a:rPr lang="en-AU" sz="2100" dirty="0" smtClean="0"/>
              <a:t>Encourage kids to write their names on their work. My memory is strongly visual, and I remember kids names better if I’ve seen them written down week to week.</a:t>
            </a:r>
          </a:p>
          <a:p>
            <a:r>
              <a:rPr lang="en-AU" sz="2100" dirty="0" smtClean="0"/>
              <a:t>Create a culture where the kids bring their finished craft to you to show you. It’s a fabulous opportunity for one on one conversational interactions, joint attention, and addresses three foundational ideas of the </a:t>
            </a:r>
            <a:r>
              <a:rPr lang="en-AU" sz="2100" dirty="0" smtClean="0">
                <a:hlinkClick r:id="rId8"/>
              </a:rPr>
              <a:t>Abecedarian Approach: that interactions be </a:t>
            </a:r>
            <a:r>
              <a:rPr lang="en-AU" sz="2100" b="1" i="1" dirty="0" smtClean="0">
                <a:hlinkClick r:id="rId8"/>
              </a:rPr>
              <a:t>individual, frequent, intentional</a:t>
            </a:r>
            <a:r>
              <a:rPr lang="en-AU" sz="2100" dirty="0" smtClean="0"/>
              <a:t>. It’s frequent if it’s every week. It’s individual if you focus on each child (and their work) one by one. It’s intentional if you use the opportunity for evidence-based language interactions. Use growth rather than fixed mindset language (</a:t>
            </a:r>
            <a:r>
              <a:rPr lang="en-AU" sz="2100" dirty="0" err="1" smtClean="0"/>
              <a:t>ie</a:t>
            </a:r>
            <a:r>
              <a:rPr lang="en-AU" sz="2100" dirty="0" smtClean="0"/>
              <a:t>, don’t label the child good/bad, label the work/effort: I love the colours you’ve chosen; I can see how carefully you’ve coloured to stay inside the lines). Use rich vocabulary to describe what they’ve produced. Play with them. (If it’s a mask, for example, put it over your face and make the animal’s sounds. Then put it in front of the child’s face, and invite them to make the sounds.) Ask them about their choices. </a:t>
            </a:r>
            <a:r>
              <a:rPr lang="en-AU" sz="2100" dirty="0" smtClean="0">
                <a:hlinkClick r:id="rId5"/>
              </a:rPr>
              <a:t>Notice, Nudge, Narrate.</a:t>
            </a:r>
            <a:endParaRPr lang="en-AU" sz="2100" dirty="0" smtClean="0"/>
          </a:p>
        </p:txBody>
      </p:sp>
    </p:spTree>
    <p:extLst>
      <p:ext uri="{BB962C8B-B14F-4D97-AF65-F5344CB8AC3E}">
        <p14:creationId xmlns:p14="http://schemas.microsoft.com/office/powerpoint/2010/main" val="312125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405" b="2405"/>
          <a:stretch/>
        </p:blipFill>
        <p:spPr>
          <a:xfrm rot="16200000">
            <a:off x="1175935" y="-1143000"/>
            <a:ext cx="6792130" cy="9144000"/>
          </a:xfrm>
          <a:prstGeom prst="rect">
            <a:avLst/>
          </a:prstGeom>
        </p:spPr>
      </p:pic>
    </p:spTree>
    <p:extLst>
      <p:ext uri="{BB962C8B-B14F-4D97-AF65-F5344CB8AC3E}">
        <p14:creationId xmlns:p14="http://schemas.microsoft.com/office/powerpoint/2010/main" val="3625767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extBox 17"/>
          <p:cNvSpPr txBox="1"/>
          <p:nvPr/>
        </p:nvSpPr>
        <p:spPr>
          <a:xfrm>
            <a:off x="217740" y="103210"/>
            <a:ext cx="8704192" cy="2677656"/>
          </a:xfrm>
          <a:prstGeom prst="rect">
            <a:avLst/>
          </a:prstGeom>
          <a:noFill/>
        </p:spPr>
        <p:txBody>
          <a:bodyPr wrap="square" rtlCol="0">
            <a:spAutoFit/>
          </a:bodyPr>
          <a:lstStyle/>
          <a:p>
            <a:r>
              <a:rPr lang="en-AU" sz="1200" b="1" dirty="0"/>
              <a:t>Storytime Sound of the Week: Useful Resource Links:</a:t>
            </a:r>
          </a:p>
          <a:p>
            <a:endParaRPr lang="en-AU" sz="1200" b="1" dirty="0"/>
          </a:p>
          <a:p>
            <a:pPr marL="171450" indent="-171450">
              <a:buFont typeface="Arial" panose="020B0604020202020204" pitchFamily="34" charset="0"/>
              <a:buChar char="•"/>
            </a:pPr>
            <a:r>
              <a:rPr lang="en-AU" sz="900" dirty="0"/>
              <a:t>Download the free Jolly Phonics Parent and Teacher Guide: </a:t>
            </a:r>
            <a:r>
              <a:rPr lang="en-AU" sz="900" dirty="0">
                <a:hlinkClick r:id="rId2"/>
              </a:rPr>
              <a:t>http://jollylearning.co.uk/parent-teacher-guide/</a:t>
            </a:r>
            <a:r>
              <a:rPr lang="en-AU" sz="900" dirty="0"/>
              <a:t> </a:t>
            </a:r>
          </a:p>
          <a:p>
            <a:pPr marL="171450" indent="-171450">
              <a:buFont typeface="Arial" panose="020B0604020202020204" pitchFamily="34" charset="0"/>
              <a:buChar char="•"/>
            </a:pPr>
            <a:r>
              <a:rPr lang="en-AU" sz="900" dirty="0"/>
              <a:t>Download the free Jolly Phonics Actions Sheet: </a:t>
            </a:r>
            <a:r>
              <a:rPr lang="en-AU" sz="900" dirty="0">
                <a:hlinkClick r:id="rId3"/>
              </a:rPr>
              <a:t>http://jollylearning.co.uk/gallery/jolly-phonics-actions/</a:t>
            </a:r>
            <a:r>
              <a:rPr lang="en-AU" sz="900" dirty="0"/>
              <a:t> </a:t>
            </a:r>
          </a:p>
          <a:p>
            <a:pPr marL="171450" indent="-171450">
              <a:buFont typeface="Arial" panose="020B0604020202020204" pitchFamily="34" charset="0"/>
              <a:buChar char="•"/>
            </a:pPr>
            <a:r>
              <a:rPr lang="en-AU" sz="900" dirty="0"/>
              <a:t>Buy the Jolly Songs book and CD at </a:t>
            </a:r>
            <a:r>
              <a:rPr lang="en-AU" sz="900" dirty="0">
                <a:hlinkClick r:id="rId4"/>
              </a:rPr>
              <a:t>https://dominie.com.au/products/JL-695</a:t>
            </a:r>
            <a:r>
              <a:rPr lang="en-AU" sz="900" dirty="0"/>
              <a:t> </a:t>
            </a:r>
          </a:p>
          <a:p>
            <a:pPr marL="171450" indent="-171450">
              <a:buFont typeface="Arial" panose="020B0604020202020204" pitchFamily="34" charset="0"/>
              <a:buChar char="•"/>
            </a:pPr>
            <a:r>
              <a:rPr lang="en-AU" sz="900" dirty="0"/>
              <a:t>Purchase and download the Jolly Songs album on:</a:t>
            </a:r>
          </a:p>
          <a:p>
            <a:r>
              <a:rPr lang="en-AU" sz="900" dirty="0"/>
              <a:t>	- iTunes: </a:t>
            </a:r>
            <a:r>
              <a:rPr lang="en-AU" sz="900" dirty="0">
                <a:hlinkClick r:id="rId5"/>
              </a:rPr>
              <a:t>https://itunes.apple.com/us/album/jolly-songs-in-british-english/935294825</a:t>
            </a:r>
            <a:r>
              <a:rPr lang="en-AU" sz="900" dirty="0"/>
              <a:t> </a:t>
            </a:r>
          </a:p>
          <a:p>
            <a:r>
              <a:rPr lang="en-AU" sz="900" dirty="0"/>
              <a:t>	- Google Play (as an app): </a:t>
            </a:r>
            <a:r>
              <a:rPr lang="en-AU" sz="900" dirty="0">
                <a:hlinkClick r:id="rId6"/>
              </a:rPr>
              <a:t>https://play.google.com/store/apps/details?id=com.jollylearning.jollysongs</a:t>
            </a:r>
            <a:r>
              <a:rPr lang="en-AU" sz="900" dirty="0"/>
              <a:t> </a:t>
            </a:r>
            <a:endParaRPr lang="en-AU" sz="900" dirty="0" smtClean="0"/>
          </a:p>
          <a:p>
            <a:pPr marL="171450" indent="-171450">
              <a:buFont typeface="Arial" panose="020B0604020202020204" pitchFamily="34" charset="0"/>
              <a:buChar char="•"/>
            </a:pPr>
            <a:r>
              <a:rPr lang="en-AU" sz="900" dirty="0" smtClean="0"/>
              <a:t>Listen to the Jolly Songs </a:t>
            </a:r>
            <a:r>
              <a:rPr lang="en-AU" sz="900" dirty="0"/>
              <a:t>on YouTube: </a:t>
            </a:r>
            <a:r>
              <a:rPr lang="en-AU" sz="900" dirty="0">
                <a:hlinkClick r:id="rId7"/>
              </a:rPr>
              <a:t>https://</a:t>
            </a:r>
            <a:r>
              <a:rPr lang="en-AU" sz="900" dirty="0" smtClean="0">
                <a:hlinkClick r:id="rId7"/>
              </a:rPr>
              <a:t>youtu.be/ByPW0xDpsnE</a:t>
            </a:r>
            <a:r>
              <a:rPr lang="en-AU" sz="900" dirty="0" smtClean="0"/>
              <a:t> </a:t>
            </a:r>
            <a:endParaRPr lang="en-AU" sz="900" dirty="0"/>
          </a:p>
          <a:p>
            <a:pPr marL="171450" indent="-171450">
              <a:buFont typeface="Arial" panose="020B0604020202020204" pitchFamily="34" charset="0"/>
              <a:buChar char="•"/>
            </a:pPr>
            <a:r>
              <a:rPr lang="en-AU" sz="900" dirty="0"/>
              <a:t>Download various Jolly Learning interactive literacy apps on your:</a:t>
            </a:r>
          </a:p>
          <a:p>
            <a:r>
              <a:rPr lang="en-AU" sz="900" dirty="0"/>
              <a:t>	- iPhone or iPad: </a:t>
            </a:r>
            <a:r>
              <a:rPr lang="en-AU" sz="900" dirty="0">
                <a:hlinkClick r:id="rId8"/>
              </a:rPr>
              <a:t>https://itunes.apple.com/us/developer/jolly-learning/id897894555?mt=8</a:t>
            </a:r>
            <a:r>
              <a:rPr lang="en-AU" sz="900" dirty="0"/>
              <a:t> </a:t>
            </a:r>
          </a:p>
          <a:p>
            <a:r>
              <a:rPr lang="en-AU" sz="900" dirty="0"/>
              <a:t>	- Android phone or tablet: </a:t>
            </a:r>
            <a:r>
              <a:rPr lang="en-AU" sz="900" dirty="0">
                <a:hlinkClick r:id="rId9"/>
              </a:rPr>
              <a:t>https://play.google.com/store/apps/dev?id=8325657000152317866</a:t>
            </a:r>
            <a:r>
              <a:rPr lang="en-AU" sz="900" dirty="0"/>
              <a:t> </a:t>
            </a:r>
          </a:p>
          <a:p>
            <a:pPr marL="171450" indent="-171450">
              <a:buFont typeface="Arial" panose="020B0604020202020204" pitchFamily="34" charset="0"/>
              <a:buChar char="•"/>
            </a:pPr>
            <a:r>
              <a:rPr lang="en-AU" sz="900" dirty="0"/>
              <a:t>Over 200 free children’s songs, downloadable as mp3s: </a:t>
            </a:r>
            <a:r>
              <a:rPr lang="en-AU" sz="900" dirty="0">
                <a:hlinkClick r:id="rId10"/>
              </a:rPr>
              <a:t>www.nancymusic.com</a:t>
            </a:r>
            <a:r>
              <a:rPr lang="en-AU" sz="900" dirty="0"/>
              <a:t> and </a:t>
            </a:r>
            <a:r>
              <a:rPr lang="en-AU" sz="900" dirty="0">
                <a:hlinkClick r:id="rId11"/>
              </a:rPr>
              <a:t>www.singwithourkids.com</a:t>
            </a:r>
            <a:r>
              <a:rPr lang="en-AU" sz="900" dirty="0"/>
              <a:t> </a:t>
            </a:r>
          </a:p>
          <a:p>
            <a:pPr marL="171450" indent="-171450">
              <a:buFont typeface="Arial" panose="020B0604020202020204" pitchFamily="34" charset="0"/>
              <a:buChar char="•"/>
            </a:pPr>
            <a:r>
              <a:rPr lang="en-AU" sz="900" dirty="0"/>
              <a:t>Free downloadable online readers from SPELD SA: </a:t>
            </a:r>
            <a:r>
              <a:rPr lang="en-AU" sz="900" dirty="0">
                <a:hlinkClick r:id="rId12"/>
              </a:rPr>
              <a:t>http://www.speld-sa.org.au/services/phonic-books.html</a:t>
            </a:r>
            <a:r>
              <a:rPr lang="en-AU" sz="900" dirty="0"/>
              <a:t> </a:t>
            </a:r>
            <a:endParaRPr lang="en-AU" sz="900" dirty="0" smtClean="0"/>
          </a:p>
          <a:p>
            <a:pPr marL="171450" indent="-171450">
              <a:buFont typeface="Arial" panose="020B0604020202020204" pitchFamily="34" charset="0"/>
              <a:buChar char="•"/>
            </a:pPr>
            <a:r>
              <a:rPr lang="en-AU" sz="900" dirty="0" smtClean="0"/>
              <a:t>Visit </a:t>
            </a:r>
            <a:r>
              <a:rPr lang="en-AU" sz="900" dirty="0" smtClean="0">
                <a:hlinkClick r:id="rId13"/>
              </a:rPr>
              <a:t>www.earlylearningcontinuum.com.au</a:t>
            </a:r>
            <a:r>
              <a:rPr lang="en-AU" sz="900" dirty="0" smtClean="0"/>
              <a:t> for free Reading Games (interactive readers), songs, books, videos, and information for parents.</a:t>
            </a:r>
          </a:p>
          <a:p>
            <a:pPr marL="171450" indent="-171450">
              <a:buFont typeface="Arial" panose="020B0604020202020204" pitchFamily="34" charset="0"/>
              <a:buChar char="•"/>
            </a:pPr>
            <a:r>
              <a:rPr lang="en-AU" sz="900" dirty="0" smtClean="0"/>
              <a:t>YouTube channels for carers to learn more: </a:t>
            </a:r>
          </a:p>
          <a:p>
            <a:r>
              <a:rPr lang="en-AU" sz="900" dirty="0"/>
              <a:t>	- </a:t>
            </a:r>
            <a:r>
              <a:rPr lang="en-AU" sz="900" dirty="0" smtClean="0"/>
              <a:t>Miss Emma, The </a:t>
            </a:r>
            <a:r>
              <a:rPr lang="en-AU" sz="900" dirty="0"/>
              <a:t>Reading Whisperer: </a:t>
            </a:r>
            <a:r>
              <a:rPr lang="en-AU" sz="900" dirty="0">
                <a:hlinkClick r:id="rId14"/>
              </a:rPr>
              <a:t>https://</a:t>
            </a:r>
            <a:r>
              <a:rPr lang="en-AU" sz="900" dirty="0" smtClean="0">
                <a:hlinkClick r:id="rId14"/>
              </a:rPr>
              <a:t>www.youtube.com/channel/UCbsjRiM-Z-Bjk20wzF-MOUw</a:t>
            </a:r>
            <a:r>
              <a:rPr lang="en-AU" sz="900" dirty="0" smtClean="0"/>
              <a:t> </a:t>
            </a:r>
            <a:endParaRPr lang="en-AU" sz="900" dirty="0"/>
          </a:p>
          <a:p>
            <a:r>
              <a:rPr lang="en-AU" sz="900" dirty="0"/>
              <a:t>	</a:t>
            </a:r>
            <a:r>
              <a:rPr lang="en-AU" sz="900" dirty="0" smtClean="0"/>
              <a:t>- Sarah Librarian’s Jolly Phonics playlist: </a:t>
            </a:r>
            <a:r>
              <a:rPr lang="en-AU" sz="900" dirty="0">
                <a:hlinkClick r:id="rId15"/>
              </a:rPr>
              <a:t>https://</a:t>
            </a:r>
            <a:r>
              <a:rPr lang="en-AU" sz="900" dirty="0" smtClean="0">
                <a:hlinkClick r:id="rId15"/>
              </a:rPr>
              <a:t>www.youtube.com/playlist?list=PL7CWH34MqRng86RWj7Fpsp0Y1ZH9RKmJP</a:t>
            </a:r>
            <a:r>
              <a:rPr lang="en-AU" sz="900" dirty="0" smtClean="0"/>
              <a:t> </a:t>
            </a:r>
            <a:endParaRPr lang="en-AU" sz="900" dirty="0"/>
          </a:p>
        </p:txBody>
      </p:sp>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31056" y="2908426"/>
            <a:ext cx="6677560" cy="3873504"/>
          </a:xfrm>
          <a:prstGeom prst="rect">
            <a:avLst/>
          </a:prstGeom>
        </p:spPr>
      </p:pic>
      <p:sp>
        <p:nvSpPr>
          <p:cNvPr id="4" name="Subtitle 4"/>
          <p:cNvSpPr txBox="1">
            <a:spLocks/>
          </p:cNvSpPr>
          <p:nvPr/>
        </p:nvSpPr>
        <p:spPr>
          <a:xfrm>
            <a:off x="5034009" y="103210"/>
            <a:ext cx="3923758" cy="5666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None/>
            </a:pPr>
            <a:r>
              <a:rPr lang="en-AU" sz="1200" i="1" dirty="0" smtClean="0">
                <a:solidFill>
                  <a:srgbClr val="00B050"/>
                </a:solidFill>
                <a:hlinkClick r:id="rId17"/>
              </a:rPr>
              <a:t>https</a:t>
            </a:r>
            <a:r>
              <a:rPr lang="en-AU" sz="1200" i="1" dirty="0">
                <a:solidFill>
                  <a:srgbClr val="00B050"/>
                </a:solidFill>
                <a:hlinkClick r:id="rId17"/>
              </a:rPr>
              <a:t>://</a:t>
            </a:r>
            <a:r>
              <a:rPr lang="en-AU" sz="1200" i="1" dirty="0" smtClean="0">
                <a:solidFill>
                  <a:srgbClr val="00B050"/>
                </a:solidFill>
                <a:hlinkClick r:id="rId17"/>
              </a:rPr>
              <a:t>www.speechsoundpics.com/speech-sound-detectives</a:t>
            </a:r>
            <a:r>
              <a:rPr lang="en-AU" sz="1200" i="1" dirty="0" smtClean="0">
                <a:solidFill>
                  <a:srgbClr val="00B050"/>
                </a:solidFill>
              </a:rPr>
              <a:t> </a:t>
            </a:r>
          </a:p>
          <a:p>
            <a:pPr marL="0" indent="0" algn="r">
              <a:spcBef>
                <a:spcPts val="0"/>
              </a:spcBef>
              <a:buNone/>
            </a:pPr>
            <a:r>
              <a:rPr lang="en-AU" sz="1200" i="1" dirty="0">
                <a:solidFill>
                  <a:srgbClr val="00B050"/>
                </a:solidFill>
              </a:rPr>
              <a:t>Be speech sound picture (SSP) detectives</a:t>
            </a:r>
            <a:r>
              <a:rPr lang="en-AU" sz="1200" i="1" dirty="0" smtClean="0">
                <a:solidFill>
                  <a:srgbClr val="00B050"/>
                </a:solidFill>
              </a:rPr>
              <a:t>!</a:t>
            </a:r>
            <a:endParaRPr lang="en-AU" sz="1200" i="1" dirty="0">
              <a:solidFill>
                <a:srgbClr val="00B050"/>
              </a:solidFill>
            </a:endParaRPr>
          </a:p>
        </p:txBody>
      </p:sp>
      <p:pic>
        <p:nvPicPr>
          <p:cNvPr id="5" name="Picture 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03841" y="563963"/>
            <a:ext cx="1828800" cy="1847078"/>
          </a:xfrm>
          <a:prstGeom prst="rect">
            <a:avLst/>
          </a:prstGeom>
        </p:spPr>
      </p:pic>
    </p:spTree>
    <p:extLst>
      <p:ext uri="{BB962C8B-B14F-4D97-AF65-F5344CB8AC3E}">
        <p14:creationId xmlns:p14="http://schemas.microsoft.com/office/powerpoint/2010/main" val="1585000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Tennis Visor</a:t>
            </a:r>
            <a:endParaRPr lang="en-AU" dirty="0"/>
          </a:p>
        </p:txBody>
      </p:sp>
      <p:sp>
        <p:nvSpPr>
          <p:cNvPr id="3" name="Content Placeholder 2"/>
          <p:cNvSpPr>
            <a:spLocks noGrp="1"/>
          </p:cNvSpPr>
          <p:nvPr>
            <p:ph idx="1"/>
          </p:nvPr>
        </p:nvSpPr>
        <p:spPr/>
        <p:txBody>
          <a:bodyPr>
            <a:normAutofit fontScale="92500" lnSpcReduction="20000"/>
          </a:bodyPr>
          <a:lstStyle/>
          <a:p>
            <a:pPr>
              <a:spcBef>
                <a:spcPts val="0"/>
              </a:spcBef>
            </a:pPr>
            <a:r>
              <a:rPr lang="en-AU" dirty="0" smtClean="0"/>
              <a:t>“</a:t>
            </a:r>
            <a:r>
              <a:rPr lang="en-AU" b="1" i="1" dirty="0"/>
              <a:t>Crease along the dotted lines</a:t>
            </a:r>
          </a:p>
          <a:p>
            <a:pPr marL="0" indent="0">
              <a:spcBef>
                <a:spcPts val="0"/>
              </a:spcBef>
              <a:buNone/>
            </a:pPr>
            <a:r>
              <a:rPr lang="en-AU" dirty="0" smtClean="0"/>
              <a:t>Crease </a:t>
            </a:r>
            <a:r>
              <a:rPr lang="en-AU" dirty="0"/>
              <a:t>along the dotted lines by running the point of a pencil or an inkless pen across both lines. Make the crease as deep as you can (without puncturing the paper) by applying pressure as you run the pencil along the lines. Deeper creases will make folding much easier</a:t>
            </a:r>
            <a:r>
              <a:rPr lang="en-AU" dirty="0" smtClean="0"/>
              <a:t>.”</a:t>
            </a:r>
          </a:p>
          <a:p>
            <a:pPr>
              <a:spcBef>
                <a:spcPts val="0"/>
              </a:spcBef>
            </a:pPr>
            <a:r>
              <a:rPr lang="en-AU" b="1" dirty="0" smtClean="0"/>
              <a:t>“Fold </a:t>
            </a:r>
            <a:r>
              <a:rPr lang="en-AU" b="1" dirty="0"/>
              <a:t>up along the upper dotted line</a:t>
            </a:r>
          </a:p>
          <a:p>
            <a:pPr marL="0" indent="0">
              <a:spcBef>
                <a:spcPts val="0"/>
              </a:spcBef>
              <a:buNone/>
            </a:pPr>
            <a:r>
              <a:rPr lang="en-AU" dirty="0"/>
              <a:t>Fold the visor up along the upper dotted line. Further crease the line by running your finger along the fold. </a:t>
            </a:r>
            <a:r>
              <a:rPr lang="en-AU" dirty="0" smtClean="0"/>
              <a:t>Unfold.”</a:t>
            </a:r>
          </a:p>
          <a:p>
            <a:pPr>
              <a:spcBef>
                <a:spcPts val="0"/>
              </a:spcBef>
            </a:pPr>
            <a:r>
              <a:rPr lang="en-AU" b="1" i="1" dirty="0" smtClean="0"/>
              <a:t>“Fold </a:t>
            </a:r>
            <a:r>
              <a:rPr lang="en-AU" b="1" i="1" dirty="0"/>
              <a:t>down along the lower dotted line</a:t>
            </a:r>
          </a:p>
          <a:p>
            <a:pPr marL="0" indent="0">
              <a:spcBef>
                <a:spcPts val="0"/>
              </a:spcBef>
              <a:buNone/>
            </a:pPr>
            <a:r>
              <a:rPr lang="en-AU" dirty="0"/>
              <a:t>Folding down along the lower crease is a bit tricky because the line is curved. Crease down along the curved line a section at a time until the entire crease has been folded downwards. Unfold</a:t>
            </a:r>
            <a:r>
              <a:rPr lang="en-AU" dirty="0" smtClean="0"/>
              <a:t>.”</a:t>
            </a:r>
          </a:p>
          <a:p>
            <a:r>
              <a:rPr lang="en-AU" b="1" i="1" dirty="0" smtClean="0"/>
              <a:t>“Glue </a:t>
            </a:r>
            <a:r>
              <a:rPr lang="en-AU" b="1" i="1" dirty="0"/>
              <a:t>the middle section</a:t>
            </a:r>
          </a:p>
          <a:p>
            <a:pPr marL="0" indent="0">
              <a:buNone/>
            </a:pPr>
            <a:r>
              <a:rPr lang="en-AU" dirty="0"/>
              <a:t>With the creases created, apply glue on the visor's entire middle section bordered by the two dotted lines. </a:t>
            </a:r>
            <a:r>
              <a:rPr lang="en-AU" dirty="0" smtClean="0"/>
              <a:t>Next</a:t>
            </a:r>
            <a:r>
              <a:rPr lang="en-AU" dirty="0"/>
              <a:t>, fold up along the upper crease and press on the area to glue it in place</a:t>
            </a:r>
            <a:r>
              <a:rPr lang="en-AU" dirty="0" smtClean="0"/>
              <a:t>.”</a:t>
            </a:r>
          </a:p>
          <a:p>
            <a:r>
              <a:rPr lang="en-AU" b="1" i="1" dirty="0" smtClean="0"/>
              <a:t>“Create </a:t>
            </a:r>
            <a:r>
              <a:rPr lang="en-AU" b="1" i="1" dirty="0"/>
              <a:t>the brim</a:t>
            </a:r>
          </a:p>
          <a:p>
            <a:pPr marL="0" indent="0">
              <a:buNone/>
            </a:pPr>
            <a:r>
              <a:rPr lang="en-AU" dirty="0"/>
              <a:t>Hold the visor at the middle of the folded edge. Carefully bring the curved edge of the visor towards you. This step creates the visor's brim or front </a:t>
            </a:r>
            <a:r>
              <a:rPr lang="en-AU" dirty="0" smtClean="0"/>
              <a:t>part. Hold </a:t>
            </a:r>
            <a:r>
              <a:rPr lang="en-AU" dirty="0"/>
              <a:t>both ends of the visor and carefully push them towards the back to allow the visor to assume a more curved shape</a:t>
            </a:r>
            <a:r>
              <a:rPr lang="en-AU" dirty="0" smtClean="0"/>
              <a:t>.”</a:t>
            </a:r>
          </a:p>
          <a:p>
            <a:r>
              <a:rPr lang="en-AU" dirty="0">
                <a:hlinkClick r:id="rId2"/>
              </a:rPr>
              <a:t>https://</a:t>
            </a:r>
            <a:r>
              <a:rPr lang="en-AU" dirty="0" smtClean="0">
                <a:hlinkClick r:id="rId2"/>
              </a:rPr>
              <a:t>www.firstpalette.com/Craft_themes/Wearables/papervisor/papervisor.html</a:t>
            </a:r>
            <a:endParaRPr lang="en-AU" dirty="0"/>
          </a:p>
        </p:txBody>
      </p:sp>
    </p:spTree>
    <p:extLst>
      <p:ext uri="{BB962C8B-B14F-4D97-AF65-F5344CB8AC3E}">
        <p14:creationId xmlns:p14="http://schemas.microsoft.com/office/powerpoint/2010/main" val="1799901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474"/>
            <a:ext cx="9144000" cy="6862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486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AU" sz="2800" dirty="0" smtClean="0"/>
              <a:t>Craft: birds, like the t-t-tapping woodpecker!</a:t>
            </a:r>
            <a:endParaRPr lang="en-AU" sz="28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3399" b="5520"/>
          <a:stretch/>
        </p:blipFill>
        <p:spPr>
          <a:xfrm>
            <a:off x="2868328" y="2375630"/>
            <a:ext cx="3240593" cy="4174360"/>
          </a:xfrm>
          <a:prstGeom prst="rect">
            <a:avLst/>
          </a:prstGeom>
        </p:spPr>
      </p:pic>
    </p:spTree>
    <p:extLst>
      <p:ext uri="{BB962C8B-B14F-4D97-AF65-F5344CB8AC3E}">
        <p14:creationId xmlns:p14="http://schemas.microsoft.com/office/powerpoint/2010/main" val="13486146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Informal Playgroup After </a:t>
            </a:r>
            <a:r>
              <a:rPr lang="en-AU" dirty="0" err="1" smtClean="0"/>
              <a:t>Storytime</a:t>
            </a:r>
            <a:endParaRPr lang="en-AU" dirty="0"/>
          </a:p>
        </p:txBody>
      </p:sp>
      <p:sp>
        <p:nvSpPr>
          <p:cNvPr id="5" name="Content Placeholder 4"/>
          <p:cNvSpPr>
            <a:spLocks noGrp="1"/>
          </p:cNvSpPr>
          <p:nvPr>
            <p:ph idx="1"/>
          </p:nvPr>
        </p:nvSpPr>
        <p:spPr/>
        <p:txBody>
          <a:bodyPr/>
          <a:lstStyle/>
          <a:p>
            <a:r>
              <a:rPr lang="en-AU" dirty="0" smtClean="0"/>
              <a:t>Encourage carers and kids to stick around for an informal sort of playgroup. This would be a great opportunity to set up a few different 3a </a:t>
            </a:r>
            <a:r>
              <a:rPr lang="en-AU" dirty="0" err="1" smtClean="0"/>
              <a:t>LearningGames</a:t>
            </a:r>
            <a:r>
              <a:rPr lang="en-AU" baseline="30000" dirty="0" err="1" smtClean="0"/>
              <a:t>TM</a:t>
            </a:r>
            <a:r>
              <a:rPr lang="en-AU" dirty="0" smtClean="0"/>
              <a:t> stations </a:t>
            </a:r>
            <a:r>
              <a:rPr lang="en-AU" dirty="0"/>
              <a:t>each week: </a:t>
            </a:r>
            <a:r>
              <a:rPr lang="en-AU" dirty="0">
                <a:hlinkClick r:id="rId2"/>
              </a:rPr>
              <a:t>http://www.earlychildhoodaustralia.org.au/shop/product/learning-games-5-books-set</a:t>
            </a:r>
            <a:r>
              <a:rPr lang="en-AU" dirty="0" smtClean="0">
                <a:hlinkClick r:id="rId2"/>
              </a:rPr>
              <a:t>/</a:t>
            </a:r>
            <a:endParaRPr lang="en-AU" dirty="0" smtClean="0"/>
          </a:p>
          <a:p>
            <a:r>
              <a:rPr lang="en-AU" dirty="0" smtClean="0"/>
              <a:t>The pages in these books are thick, and perforated, to be pulled out as game cue cards. Some libraries have been laminating these, barcoding them, and loaning them to families, with relevant props/equipment, if required/useful.</a:t>
            </a:r>
          </a:p>
          <a:p>
            <a:r>
              <a:rPr lang="en-AU" dirty="0" smtClean="0"/>
              <a:t>Some of the best training you’ll do in early learning is the </a:t>
            </a:r>
            <a:r>
              <a:rPr lang="en-AU" dirty="0" smtClean="0">
                <a:hlinkClick r:id="rId3"/>
              </a:rPr>
              <a:t>3a three-day PD</a:t>
            </a:r>
            <a:r>
              <a:rPr lang="en-AU" dirty="0" smtClean="0"/>
              <a:t>.</a:t>
            </a:r>
          </a:p>
          <a:p>
            <a:endParaRPr lang="en-AU" dirty="0"/>
          </a:p>
        </p:txBody>
      </p:sp>
      <p:pic>
        <p:nvPicPr>
          <p:cNvPr id="2052" name="Picture 4" descr="http://www.earlychildhoodaustralia.org.au/shop/wp-content/uploads/2015/06/SUND619_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3555" y="4379927"/>
            <a:ext cx="1472727"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earlychildhoodaustralia.org.au/shop/wp-content/uploads/2015/06/SUND619_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717" y="4379927"/>
            <a:ext cx="1482837"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earlychildhoodaustralia.org.au/shop/wp-content/uploads/2015/06/SUND619_2.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8271" y="4379927"/>
            <a:ext cx="1489655"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5643" y="4379927"/>
            <a:ext cx="1486239"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9599" y="4379927"/>
            <a:ext cx="1486239"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6294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nSpc>
                <a:spcPct val="85000"/>
              </a:lnSpc>
            </a:pPr>
            <a:r>
              <a:rPr lang="en-AU" sz="2800" dirty="0" err="1" smtClean="0"/>
              <a:t>Storytime</a:t>
            </a:r>
            <a:r>
              <a:rPr lang="en-AU" sz="2800" dirty="0" smtClean="0"/>
              <a:t> Playgroup:</a:t>
            </a:r>
            <a:r>
              <a:rPr lang="en-AU" sz="1600" b="0" dirty="0"/>
              <a:t/>
            </a:r>
            <a:br>
              <a:rPr lang="en-AU" sz="1600" b="0" dirty="0"/>
            </a:br>
            <a:r>
              <a:rPr lang="en-AU" sz="1600" b="0" dirty="0" smtClean="0"/>
              <a:t>Please stay to play, chat and get to know one another!</a:t>
            </a:r>
            <a:endParaRPr lang="en-AU" sz="1600" b="0" dirty="0"/>
          </a:p>
        </p:txBody>
      </p:sp>
      <p:sp>
        <p:nvSpPr>
          <p:cNvPr id="5" name="Text Placeholder 4"/>
          <p:cNvSpPr>
            <a:spLocks noGrp="1"/>
          </p:cNvSpPr>
          <p:nvPr>
            <p:ph type="subTitle" idx="1"/>
          </p:nvPr>
        </p:nvSpPr>
        <p:spPr>
          <a:xfrm>
            <a:off x="6756934" y="3262966"/>
            <a:ext cx="2387066" cy="430145"/>
          </a:xfrm>
        </p:spPr>
        <p:txBody>
          <a:bodyPr>
            <a:noAutofit/>
          </a:bodyPr>
          <a:lstStyle/>
          <a:p>
            <a:pPr marL="0" indent="0">
              <a:buNone/>
            </a:pPr>
            <a:r>
              <a:rPr lang="en-AU" sz="1400" dirty="0" smtClean="0"/>
              <a:t>Photograph link for later: </a:t>
            </a:r>
          </a:p>
          <a:p>
            <a:pPr marL="0" indent="0">
              <a:buNone/>
            </a:pPr>
            <a:r>
              <a:rPr lang="en-AU" sz="1400" dirty="0" smtClean="0">
                <a:hlinkClick r:id="rId2"/>
              </a:rPr>
              <a:t>3a.education.unimelb.edu.au</a:t>
            </a:r>
            <a:r>
              <a:rPr lang="en-AU" sz="1400" dirty="0" smtClean="0"/>
              <a:t> </a:t>
            </a:r>
            <a:endParaRPr lang="en-AU" sz="1400" dirty="0"/>
          </a:p>
        </p:txBody>
      </p:sp>
      <p:pic>
        <p:nvPicPr>
          <p:cNvPr id="4" name="Picture 3"/>
          <p:cNvPicPr>
            <a:picLocks noChangeAspect="1"/>
          </p:cNvPicPr>
          <p:nvPr/>
        </p:nvPicPr>
        <p:blipFill>
          <a:blip r:embed="rId3"/>
          <a:stretch>
            <a:fillRect/>
          </a:stretch>
        </p:blipFill>
        <p:spPr>
          <a:xfrm>
            <a:off x="251520" y="2205346"/>
            <a:ext cx="2036763" cy="1440000"/>
          </a:xfrm>
          <a:prstGeom prst="rect">
            <a:avLst/>
          </a:prstGeom>
        </p:spPr>
      </p:pic>
      <p:pic>
        <p:nvPicPr>
          <p:cNvPr id="6" name="Picture 5"/>
          <p:cNvPicPr>
            <a:picLocks noChangeAspect="1"/>
          </p:cNvPicPr>
          <p:nvPr/>
        </p:nvPicPr>
        <p:blipFill>
          <a:blip r:embed="rId4"/>
          <a:stretch>
            <a:fillRect/>
          </a:stretch>
        </p:blipFill>
        <p:spPr>
          <a:xfrm>
            <a:off x="252301" y="3789361"/>
            <a:ext cx="2036763" cy="1440000"/>
          </a:xfrm>
          <a:prstGeom prst="rect">
            <a:avLst/>
          </a:prstGeom>
        </p:spPr>
      </p:pic>
      <p:pic>
        <p:nvPicPr>
          <p:cNvPr id="7" name="Picture 6"/>
          <p:cNvPicPr>
            <a:picLocks noChangeAspect="1"/>
          </p:cNvPicPr>
          <p:nvPr/>
        </p:nvPicPr>
        <p:blipFill>
          <a:blip r:embed="rId5"/>
          <a:stretch>
            <a:fillRect/>
          </a:stretch>
        </p:blipFill>
        <p:spPr>
          <a:xfrm>
            <a:off x="251520" y="5373376"/>
            <a:ext cx="2036763" cy="1440000"/>
          </a:xfrm>
          <a:prstGeom prst="rect">
            <a:avLst/>
          </a:prstGeom>
        </p:spPr>
      </p:pic>
      <p:pic>
        <p:nvPicPr>
          <p:cNvPr id="8" name="Picture 7"/>
          <p:cNvPicPr>
            <a:picLocks noChangeAspect="1"/>
          </p:cNvPicPr>
          <p:nvPr/>
        </p:nvPicPr>
        <p:blipFill>
          <a:blip r:embed="rId6"/>
          <a:stretch>
            <a:fillRect/>
          </a:stretch>
        </p:blipFill>
        <p:spPr>
          <a:xfrm>
            <a:off x="2448872" y="2205346"/>
            <a:ext cx="2036763" cy="1440000"/>
          </a:xfrm>
          <a:prstGeom prst="rect">
            <a:avLst/>
          </a:prstGeom>
        </p:spPr>
      </p:pic>
      <p:pic>
        <p:nvPicPr>
          <p:cNvPr id="9" name="Picture 8"/>
          <p:cNvPicPr>
            <a:picLocks noChangeAspect="1"/>
          </p:cNvPicPr>
          <p:nvPr/>
        </p:nvPicPr>
        <p:blipFill>
          <a:blip r:embed="rId7"/>
          <a:stretch>
            <a:fillRect/>
          </a:stretch>
        </p:blipFill>
        <p:spPr>
          <a:xfrm>
            <a:off x="2448872" y="3789361"/>
            <a:ext cx="2036763" cy="1440000"/>
          </a:xfrm>
          <a:prstGeom prst="rect">
            <a:avLst/>
          </a:prstGeom>
        </p:spPr>
      </p:pic>
      <p:pic>
        <p:nvPicPr>
          <p:cNvPr id="10" name="Picture 9"/>
          <p:cNvPicPr>
            <a:picLocks noChangeAspect="1"/>
          </p:cNvPicPr>
          <p:nvPr/>
        </p:nvPicPr>
        <p:blipFill>
          <a:blip r:embed="rId8"/>
          <a:stretch>
            <a:fillRect/>
          </a:stretch>
        </p:blipFill>
        <p:spPr>
          <a:xfrm>
            <a:off x="2448871" y="5373376"/>
            <a:ext cx="2036763" cy="1440000"/>
          </a:xfrm>
          <a:prstGeom prst="rect">
            <a:avLst/>
          </a:prstGeom>
        </p:spPr>
      </p:pic>
      <p:pic>
        <p:nvPicPr>
          <p:cNvPr id="11" name="Picture 10"/>
          <p:cNvPicPr>
            <a:picLocks noChangeAspect="1"/>
          </p:cNvPicPr>
          <p:nvPr/>
        </p:nvPicPr>
        <p:blipFill>
          <a:blip r:embed="rId9"/>
          <a:stretch>
            <a:fillRect/>
          </a:stretch>
        </p:blipFill>
        <p:spPr>
          <a:xfrm>
            <a:off x="4646224" y="2198827"/>
            <a:ext cx="2036763" cy="1440000"/>
          </a:xfrm>
          <a:prstGeom prst="rect">
            <a:avLst/>
          </a:prstGeom>
        </p:spPr>
      </p:pic>
      <p:pic>
        <p:nvPicPr>
          <p:cNvPr id="12" name="Picture 11"/>
          <p:cNvPicPr>
            <a:picLocks noChangeAspect="1"/>
          </p:cNvPicPr>
          <p:nvPr/>
        </p:nvPicPr>
        <p:blipFill>
          <a:blip r:embed="rId10"/>
          <a:stretch>
            <a:fillRect/>
          </a:stretch>
        </p:blipFill>
        <p:spPr>
          <a:xfrm>
            <a:off x="4646224" y="3776323"/>
            <a:ext cx="2036763" cy="1440000"/>
          </a:xfrm>
          <a:prstGeom prst="rect">
            <a:avLst/>
          </a:prstGeom>
        </p:spPr>
      </p:pic>
      <p:pic>
        <p:nvPicPr>
          <p:cNvPr id="13" name="Picture 12"/>
          <p:cNvPicPr>
            <a:picLocks noChangeAspect="1"/>
          </p:cNvPicPr>
          <p:nvPr/>
        </p:nvPicPr>
        <p:blipFill>
          <a:blip r:embed="rId11"/>
          <a:stretch>
            <a:fillRect/>
          </a:stretch>
        </p:blipFill>
        <p:spPr>
          <a:xfrm>
            <a:off x="4646222" y="5353819"/>
            <a:ext cx="2036763" cy="1440000"/>
          </a:xfrm>
          <a:prstGeom prst="rect">
            <a:avLst/>
          </a:prstGeom>
        </p:spPr>
      </p:pic>
      <p:pic>
        <p:nvPicPr>
          <p:cNvPr id="15" name="Picture 14"/>
          <p:cNvPicPr>
            <a:picLocks noChangeAspect="1"/>
          </p:cNvPicPr>
          <p:nvPr/>
        </p:nvPicPr>
        <p:blipFill>
          <a:blip r:embed="rId12"/>
          <a:stretch>
            <a:fillRect/>
          </a:stretch>
        </p:blipFill>
        <p:spPr>
          <a:xfrm>
            <a:off x="6842795" y="3789361"/>
            <a:ext cx="2036763" cy="1440000"/>
          </a:xfrm>
          <a:prstGeom prst="rect">
            <a:avLst/>
          </a:prstGeom>
        </p:spPr>
      </p:pic>
      <p:pic>
        <p:nvPicPr>
          <p:cNvPr id="16" name="Picture 15"/>
          <p:cNvPicPr>
            <a:picLocks noChangeAspect="1"/>
          </p:cNvPicPr>
          <p:nvPr/>
        </p:nvPicPr>
        <p:blipFill>
          <a:blip r:embed="rId13"/>
          <a:stretch>
            <a:fillRect/>
          </a:stretch>
        </p:blipFill>
        <p:spPr>
          <a:xfrm>
            <a:off x="6842795" y="5353819"/>
            <a:ext cx="2036763" cy="1440000"/>
          </a:xfrm>
          <a:prstGeom prst="rect">
            <a:avLst/>
          </a:prstGeom>
        </p:spPr>
      </p:pic>
      <p:pic>
        <p:nvPicPr>
          <p:cNvPr id="14" name="Picture 13"/>
          <p:cNvPicPr>
            <a:picLocks noChangeAspect="1"/>
          </p:cNvPicPr>
          <p:nvPr/>
        </p:nvPicPr>
        <p:blipFill>
          <a:blip r:embed="rId1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05145" y="2312976"/>
            <a:ext cx="1257641" cy="900000"/>
          </a:xfrm>
          <a:prstGeom prst="rect">
            <a:avLst/>
          </a:prstGeom>
        </p:spPr>
      </p:pic>
    </p:spTree>
    <p:extLst>
      <p:ext uri="{BB962C8B-B14F-4D97-AF65-F5344CB8AC3E}">
        <p14:creationId xmlns:p14="http://schemas.microsoft.com/office/powerpoint/2010/main" val="37554228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144387" y="115503"/>
            <a:ext cx="7449954" cy="369332"/>
          </a:xfrm>
          <a:prstGeom prst="rect">
            <a:avLst/>
          </a:prstGeom>
          <a:noFill/>
        </p:spPr>
        <p:txBody>
          <a:bodyPr wrap="square" rtlCol="0">
            <a:spAutoFit/>
          </a:bodyPr>
          <a:lstStyle/>
          <a:p>
            <a:r>
              <a:rPr lang="en-AU" dirty="0" smtClean="0"/>
              <a:t>Speech </a:t>
            </a:r>
            <a:r>
              <a:rPr lang="en-AU" dirty="0" smtClean="0"/>
              <a:t>Bubble </a:t>
            </a:r>
            <a:r>
              <a:rPr lang="en-AU" dirty="0" smtClean="0"/>
              <a:t>for t</a:t>
            </a:r>
            <a:endParaRPr lang="en-AU"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759" y="612689"/>
            <a:ext cx="8566482" cy="6056122"/>
          </a:xfrm>
          <a:prstGeom prst="rect">
            <a:avLst/>
          </a:prstGeom>
        </p:spPr>
      </p:pic>
    </p:spTree>
    <p:extLst>
      <p:ext uri="{BB962C8B-B14F-4D97-AF65-F5344CB8AC3E}">
        <p14:creationId xmlns:p14="http://schemas.microsoft.com/office/powerpoint/2010/main" val="1876278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Hello, My Friends, Hello</a:t>
            </a:r>
            <a:endParaRPr lang="en-AU" dirty="0"/>
          </a:p>
        </p:txBody>
      </p:sp>
      <p:sp>
        <p:nvSpPr>
          <p:cNvPr id="5" name="Content Placeholder 4"/>
          <p:cNvSpPr>
            <a:spLocks noGrp="1"/>
          </p:cNvSpPr>
          <p:nvPr>
            <p:ph idx="1"/>
          </p:nvPr>
        </p:nvSpPr>
        <p:spPr/>
        <p:txBody>
          <a:bodyPr>
            <a:normAutofit/>
          </a:bodyPr>
          <a:lstStyle/>
          <a:p>
            <a:pPr marL="385763" indent="-385763">
              <a:spcBef>
                <a:spcPts val="0"/>
              </a:spcBef>
              <a:buFont typeface="+mj-lt"/>
              <a:buAutoNum type="arabicPeriod"/>
            </a:pPr>
            <a:r>
              <a:rPr lang="en-AU" sz="3000" dirty="0" smtClean="0"/>
              <a:t>English</a:t>
            </a:r>
          </a:p>
          <a:p>
            <a:pPr marL="385763" indent="-385763">
              <a:spcBef>
                <a:spcPts val="0"/>
              </a:spcBef>
              <a:buFont typeface="+mj-lt"/>
              <a:buAutoNum type="arabicPeriod"/>
            </a:pPr>
            <a:r>
              <a:rPr lang="en-AU" sz="3000" dirty="0" smtClean="0"/>
              <a:t>French</a:t>
            </a:r>
          </a:p>
          <a:p>
            <a:pPr marL="385763" indent="-385763">
              <a:spcBef>
                <a:spcPts val="0"/>
              </a:spcBef>
              <a:buFont typeface="+mj-lt"/>
              <a:buAutoNum type="arabicPeriod"/>
            </a:pPr>
            <a:r>
              <a:rPr lang="en-AU" sz="3000" dirty="0" smtClean="0"/>
              <a:t>Mandarin</a:t>
            </a:r>
          </a:p>
          <a:p>
            <a:pPr marL="385763" indent="-385763">
              <a:spcBef>
                <a:spcPts val="0"/>
              </a:spcBef>
              <a:buFont typeface="+mj-lt"/>
              <a:buAutoNum type="arabicPeriod"/>
            </a:pPr>
            <a:r>
              <a:rPr lang="en-AU" sz="3000" dirty="0" smtClean="0"/>
              <a:t>Hindi</a:t>
            </a:r>
          </a:p>
          <a:p>
            <a:pPr marL="385763" indent="-385763">
              <a:spcBef>
                <a:spcPts val="0"/>
              </a:spcBef>
              <a:buFont typeface="+mj-lt"/>
              <a:buAutoNum type="arabicPeriod"/>
            </a:pPr>
            <a:r>
              <a:rPr lang="en-AU" sz="3000" dirty="0" smtClean="0"/>
              <a:t>Italian</a:t>
            </a:r>
          </a:p>
          <a:p>
            <a:pPr marL="385763" indent="-385763">
              <a:spcBef>
                <a:spcPts val="0"/>
              </a:spcBef>
              <a:buFont typeface="+mj-lt"/>
              <a:buAutoNum type="arabicPeriod"/>
            </a:pPr>
            <a:r>
              <a:rPr lang="en-AU" sz="3000" dirty="0" smtClean="0"/>
              <a:t>Vietnamese</a:t>
            </a:r>
          </a:p>
          <a:p>
            <a:pPr marL="385763" indent="-385763">
              <a:spcBef>
                <a:spcPts val="0"/>
              </a:spcBef>
              <a:buFont typeface="+mj-lt"/>
              <a:buAutoNum type="arabicPeriod"/>
            </a:pPr>
            <a:r>
              <a:rPr lang="en-AU" sz="3000" dirty="0" smtClean="0"/>
              <a:t>Arabic</a:t>
            </a:r>
          </a:p>
          <a:p>
            <a:pPr marL="385763" indent="-385763">
              <a:spcBef>
                <a:spcPts val="0"/>
              </a:spcBef>
              <a:buFont typeface="+mj-lt"/>
              <a:buAutoNum type="arabicPeriod"/>
            </a:pPr>
            <a:r>
              <a:rPr lang="en-AU" sz="3000" dirty="0" smtClean="0"/>
              <a:t>Spanish</a:t>
            </a:r>
          </a:p>
          <a:p>
            <a:pPr marL="385763" indent="-385763">
              <a:spcBef>
                <a:spcPts val="0"/>
              </a:spcBef>
              <a:buFont typeface="+mj-lt"/>
              <a:buAutoNum type="arabicPeriod"/>
            </a:pPr>
            <a:r>
              <a:rPr lang="en-AU" sz="3000" dirty="0" smtClean="0"/>
              <a:t>Hungarian</a:t>
            </a:r>
          </a:p>
          <a:p>
            <a:pPr marL="385763" indent="-385763">
              <a:spcBef>
                <a:spcPts val="0"/>
              </a:spcBef>
              <a:buFont typeface="+mj-lt"/>
              <a:buAutoNum type="arabicPeriod"/>
            </a:pPr>
            <a:r>
              <a:rPr lang="en-AU" sz="3000" dirty="0" smtClean="0"/>
              <a:t> Greek</a:t>
            </a:r>
          </a:p>
          <a:p>
            <a:pPr marL="385763" indent="-385763">
              <a:spcBef>
                <a:spcPts val="0"/>
              </a:spcBef>
              <a:buFont typeface="+mj-lt"/>
              <a:buAutoNum type="arabicPeriod"/>
            </a:pPr>
            <a:r>
              <a:rPr lang="en-AU" sz="3000" dirty="0" smtClean="0"/>
              <a:t> Indonesian</a:t>
            </a:r>
          </a:p>
        </p:txBody>
      </p:sp>
      <p:sp>
        <p:nvSpPr>
          <p:cNvPr id="7" name="Rectangle 6"/>
          <p:cNvSpPr/>
          <p:nvPr/>
        </p:nvSpPr>
        <p:spPr>
          <a:xfrm>
            <a:off x="3132668" y="1924154"/>
            <a:ext cx="5903828" cy="4893647"/>
          </a:xfrm>
          <a:prstGeom prst="rect">
            <a:avLst/>
          </a:prstGeom>
        </p:spPr>
        <p:txBody>
          <a:bodyPr wrap="square">
            <a:spAutoFit/>
          </a:bodyPr>
          <a:lstStyle/>
          <a:p>
            <a:pPr marL="274638" indent="-274638">
              <a:buFont typeface="Arial" panose="020B0604020202020204" pitchFamily="34" charset="0"/>
              <a:buChar char="•"/>
            </a:pPr>
            <a:r>
              <a:rPr lang="en-AU" sz="2600" dirty="0" smtClean="0">
                <a:solidFill>
                  <a:prstClr val="black"/>
                </a:solidFill>
                <a:latin typeface="Calibri"/>
              </a:rPr>
              <a:t>Alternative </a:t>
            </a:r>
            <a:r>
              <a:rPr lang="en-AU" sz="2600" dirty="0" smtClean="0">
                <a:solidFill>
                  <a:prstClr val="black"/>
                </a:solidFill>
                <a:latin typeface="Calibri"/>
                <a:hlinkClick r:id="rId2"/>
              </a:rPr>
              <a:t>Hello Songs</a:t>
            </a:r>
            <a:endParaRPr lang="en-AU" sz="2600" dirty="0" smtClean="0">
              <a:solidFill>
                <a:prstClr val="black"/>
              </a:solidFill>
              <a:latin typeface="Calibri"/>
            </a:endParaRPr>
          </a:p>
          <a:p>
            <a:pPr marL="274638" indent="-274638">
              <a:buFont typeface="Arial" panose="020B0604020202020204" pitchFamily="34" charset="0"/>
              <a:buChar char="•"/>
            </a:pPr>
            <a:r>
              <a:rPr lang="en-AU" sz="2600" b="1" u="sng" dirty="0" smtClean="0">
                <a:solidFill>
                  <a:prstClr val="black"/>
                </a:solidFill>
                <a:latin typeface="Calibri"/>
              </a:rPr>
              <a:t>TIP</a:t>
            </a:r>
            <a:r>
              <a:rPr lang="en-AU" sz="2600" dirty="0">
                <a:solidFill>
                  <a:prstClr val="black"/>
                </a:solidFill>
                <a:latin typeface="Calibri"/>
              </a:rPr>
              <a:t>: When this song is new to the children, teach the lyrics between verses. Say and repeat. And name/identify languages.</a:t>
            </a:r>
          </a:p>
          <a:p>
            <a:r>
              <a:rPr lang="en-AU" sz="2600" b="1" dirty="0" smtClean="0">
                <a:solidFill>
                  <a:srgbClr val="FF0000"/>
                </a:solidFill>
                <a:latin typeface="Calibri"/>
              </a:rPr>
              <a:t>[</a:t>
            </a:r>
            <a:r>
              <a:rPr lang="en-AU" sz="2600" b="1" dirty="0">
                <a:solidFill>
                  <a:srgbClr val="FF0000"/>
                </a:solidFill>
                <a:latin typeface="Calibri"/>
              </a:rPr>
              <a:t>A]</a:t>
            </a:r>
            <a:r>
              <a:rPr lang="en-AU" sz="2600" dirty="0">
                <a:solidFill>
                  <a:prstClr val="black"/>
                </a:solidFill>
                <a:latin typeface="Calibri"/>
              </a:rPr>
              <a:t> Hello, my friends, hello</a:t>
            </a:r>
          </a:p>
          <a:p>
            <a:r>
              <a:rPr lang="en-AU" sz="2600" dirty="0">
                <a:solidFill>
                  <a:prstClr val="black"/>
                </a:solidFill>
                <a:latin typeface="Calibri"/>
              </a:rPr>
              <a:t>Hello, my friends, hello</a:t>
            </a:r>
          </a:p>
          <a:p>
            <a:r>
              <a:rPr lang="en-AU" sz="2600" dirty="0">
                <a:solidFill>
                  <a:prstClr val="black"/>
                </a:solidFill>
                <a:latin typeface="Calibri"/>
              </a:rPr>
              <a:t>Hello, my friends</a:t>
            </a:r>
          </a:p>
          <a:p>
            <a:r>
              <a:rPr lang="en-AU" sz="2600" dirty="0">
                <a:solidFill>
                  <a:prstClr val="black"/>
                </a:solidFill>
                <a:latin typeface="Calibri"/>
              </a:rPr>
              <a:t>He- </a:t>
            </a:r>
            <a:r>
              <a:rPr lang="en-AU" sz="2600" b="1" dirty="0">
                <a:solidFill>
                  <a:srgbClr val="FF0000"/>
                </a:solidFill>
                <a:latin typeface="Calibri"/>
              </a:rPr>
              <a:t>[D]</a:t>
            </a:r>
            <a:r>
              <a:rPr lang="en-AU" sz="2600" dirty="0">
                <a:solidFill>
                  <a:prstClr val="black"/>
                </a:solidFill>
                <a:latin typeface="Calibri"/>
              </a:rPr>
              <a:t> </a:t>
            </a:r>
            <a:r>
              <a:rPr lang="en-AU" sz="2600" dirty="0" err="1">
                <a:solidFill>
                  <a:prstClr val="black"/>
                </a:solidFill>
                <a:latin typeface="Calibri"/>
              </a:rPr>
              <a:t>llo</a:t>
            </a:r>
            <a:r>
              <a:rPr lang="en-AU" sz="2600" dirty="0">
                <a:solidFill>
                  <a:prstClr val="black"/>
                </a:solidFill>
                <a:latin typeface="Calibri"/>
              </a:rPr>
              <a:t>, my friends</a:t>
            </a:r>
          </a:p>
          <a:p>
            <a:r>
              <a:rPr lang="en-AU" sz="2600" dirty="0">
                <a:solidFill>
                  <a:prstClr val="black"/>
                </a:solidFill>
                <a:latin typeface="Calibri"/>
              </a:rPr>
              <a:t>He- </a:t>
            </a:r>
            <a:r>
              <a:rPr lang="en-AU" sz="2600" b="1" dirty="0">
                <a:solidFill>
                  <a:srgbClr val="FF0000"/>
                </a:solidFill>
                <a:latin typeface="Calibri"/>
              </a:rPr>
              <a:t>[A]</a:t>
            </a:r>
            <a:r>
              <a:rPr lang="en-AU" sz="2600" dirty="0">
                <a:solidFill>
                  <a:prstClr val="black"/>
                </a:solidFill>
                <a:latin typeface="Calibri"/>
              </a:rPr>
              <a:t> </a:t>
            </a:r>
            <a:r>
              <a:rPr lang="en-AU" sz="2600" dirty="0" err="1">
                <a:solidFill>
                  <a:prstClr val="black"/>
                </a:solidFill>
                <a:latin typeface="Calibri"/>
              </a:rPr>
              <a:t>llo</a:t>
            </a:r>
            <a:r>
              <a:rPr lang="en-AU" sz="2600" dirty="0">
                <a:solidFill>
                  <a:prstClr val="black"/>
                </a:solidFill>
                <a:latin typeface="Calibri"/>
              </a:rPr>
              <a:t>, my friends</a:t>
            </a:r>
          </a:p>
          <a:p>
            <a:r>
              <a:rPr lang="en-AU" sz="2600" dirty="0">
                <a:solidFill>
                  <a:prstClr val="black"/>
                </a:solidFill>
                <a:latin typeface="Calibri"/>
              </a:rPr>
              <a:t>He- </a:t>
            </a:r>
            <a:r>
              <a:rPr lang="en-AU" sz="2600" b="1" dirty="0">
                <a:solidFill>
                  <a:srgbClr val="FF0000"/>
                </a:solidFill>
                <a:latin typeface="Calibri"/>
              </a:rPr>
              <a:t>[E]</a:t>
            </a:r>
            <a:r>
              <a:rPr lang="en-AU" sz="2600" dirty="0">
                <a:solidFill>
                  <a:prstClr val="black"/>
                </a:solidFill>
                <a:latin typeface="Calibri"/>
              </a:rPr>
              <a:t> </a:t>
            </a:r>
            <a:r>
              <a:rPr lang="en-AU" sz="2600" dirty="0" err="1">
                <a:solidFill>
                  <a:prstClr val="black"/>
                </a:solidFill>
                <a:latin typeface="Calibri"/>
              </a:rPr>
              <a:t>llo</a:t>
            </a:r>
            <a:endParaRPr lang="en-AU" sz="2600" dirty="0">
              <a:solidFill>
                <a:prstClr val="black"/>
              </a:solidFill>
              <a:latin typeface="Calibri"/>
            </a:endParaRPr>
          </a:p>
          <a:p>
            <a:r>
              <a:rPr lang="en-AU" sz="2600" dirty="0">
                <a:solidFill>
                  <a:prstClr val="black"/>
                </a:solidFill>
                <a:latin typeface="Calibri"/>
              </a:rPr>
              <a:t>Hello, my friends, he- </a:t>
            </a:r>
            <a:r>
              <a:rPr lang="en-AU" sz="2600" b="1" dirty="0">
                <a:solidFill>
                  <a:srgbClr val="FF0000"/>
                </a:solidFill>
                <a:latin typeface="Calibri"/>
              </a:rPr>
              <a:t>[A]</a:t>
            </a:r>
            <a:r>
              <a:rPr lang="en-AU" sz="2600" dirty="0">
                <a:solidFill>
                  <a:prstClr val="black"/>
                </a:solidFill>
                <a:latin typeface="Calibri"/>
              </a:rPr>
              <a:t> </a:t>
            </a:r>
            <a:r>
              <a:rPr lang="en-AU" sz="2600" dirty="0" err="1">
                <a:solidFill>
                  <a:prstClr val="black"/>
                </a:solidFill>
                <a:latin typeface="Calibri"/>
              </a:rPr>
              <a:t>llo</a:t>
            </a:r>
            <a:endParaRPr lang="en-AU" sz="2600" dirty="0">
              <a:solidFill>
                <a:prstClr val="black"/>
              </a:solidFill>
              <a:latin typeface="Calibri"/>
            </a:endParaRPr>
          </a:p>
        </p:txBody>
      </p:sp>
      <p:pic>
        <p:nvPicPr>
          <p:cNvPr id="8" name="Picture 6" descr="E Major Chord"/>
          <p:cNvPicPr>
            <a:picLocks noChangeAspect="1" noChangeArrowheads="1"/>
          </p:cNvPicPr>
          <p:nvPr/>
        </p:nvPicPr>
        <p:blipFill>
          <a:blip r:embed="rId3" cstate="print"/>
          <a:srcRect l="12850" t="5387" r="14335" b="8419"/>
          <a:stretch>
            <a:fillRect/>
          </a:stretch>
        </p:blipFill>
        <p:spPr bwMode="auto">
          <a:xfrm>
            <a:off x="7863545" y="310571"/>
            <a:ext cx="1083727" cy="1529969"/>
          </a:xfrm>
          <a:prstGeom prst="rect">
            <a:avLst/>
          </a:prstGeom>
          <a:noFill/>
        </p:spPr>
      </p:pic>
      <p:pic>
        <p:nvPicPr>
          <p:cNvPr id="9" name="Picture 8" descr="A Major Chord"/>
          <p:cNvPicPr>
            <a:picLocks noChangeAspect="1" noChangeArrowheads="1"/>
          </p:cNvPicPr>
          <p:nvPr/>
        </p:nvPicPr>
        <p:blipFill>
          <a:blip r:embed="rId4" cstate="print"/>
          <a:srcRect l="10831" t="6735" r="15520" b="12447"/>
          <a:stretch>
            <a:fillRect/>
          </a:stretch>
        </p:blipFill>
        <p:spPr bwMode="auto">
          <a:xfrm>
            <a:off x="5164666" y="310572"/>
            <a:ext cx="1083727" cy="1529967"/>
          </a:xfrm>
          <a:prstGeom prst="rect">
            <a:avLst/>
          </a:prstGeom>
          <a:noFill/>
        </p:spPr>
      </p:pic>
      <p:pic>
        <p:nvPicPr>
          <p:cNvPr id="10" name="Picture 10" descr="D Major Chord"/>
          <p:cNvPicPr>
            <a:picLocks noChangeAspect="1" noChangeArrowheads="1"/>
          </p:cNvPicPr>
          <p:nvPr/>
        </p:nvPicPr>
        <p:blipFill>
          <a:blip r:embed="rId5" cstate="print"/>
          <a:srcRect l="10147" t="6080" r="8672" b="8795"/>
          <a:stretch>
            <a:fillRect/>
          </a:stretch>
        </p:blipFill>
        <p:spPr bwMode="auto">
          <a:xfrm>
            <a:off x="6480239" y="334323"/>
            <a:ext cx="1083727" cy="1422392"/>
          </a:xfrm>
          <a:prstGeom prst="rect">
            <a:avLst/>
          </a:prstGeom>
          <a:noFill/>
        </p:spPr>
      </p:pic>
    </p:spTree>
    <p:extLst>
      <p:ext uri="{BB962C8B-B14F-4D97-AF65-F5344CB8AC3E}">
        <p14:creationId xmlns:p14="http://schemas.microsoft.com/office/powerpoint/2010/main" val="3110429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smtClean="0"/>
              <a:t>Hello, My Friends, Hello</a:t>
            </a:r>
            <a:endParaRPr lang="en-AU" dirty="0"/>
          </a:p>
        </p:txBody>
      </p:sp>
      <p:sp>
        <p:nvSpPr>
          <p:cNvPr id="3" name="Subtitle 2"/>
          <p:cNvSpPr>
            <a:spLocks noGrp="1"/>
          </p:cNvSpPr>
          <p:nvPr>
            <p:ph type="subTitle" idx="1"/>
          </p:nvPr>
        </p:nvSpPr>
        <p:spPr/>
        <p:txBody>
          <a:bodyPr/>
          <a:lstStyle/>
          <a:p>
            <a:r>
              <a:rPr lang="en-AU" dirty="0" smtClean="0"/>
              <a:t>1. Hello, my friends, hello</a:t>
            </a:r>
          </a:p>
          <a:p>
            <a:r>
              <a:rPr lang="en-AU" dirty="0" smtClean="0"/>
              <a:t>2. Bonjour, </a:t>
            </a:r>
            <a:r>
              <a:rPr lang="en-AU" dirty="0" err="1" smtClean="0"/>
              <a:t>mes</a:t>
            </a:r>
            <a:r>
              <a:rPr lang="en-AU" dirty="0" smtClean="0"/>
              <a:t> </a:t>
            </a:r>
            <a:r>
              <a:rPr lang="en-AU" dirty="0" err="1" smtClean="0"/>
              <a:t>amis</a:t>
            </a:r>
            <a:r>
              <a:rPr lang="en-AU" dirty="0" smtClean="0"/>
              <a:t>, bonjour</a:t>
            </a:r>
          </a:p>
          <a:p>
            <a:r>
              <a:rPr lang="en-AU" dirty="0" smtClean="0"/>
              <a:t>3. </a:t>
            </a:r>
            <a:r>
              <a:rPr lang="en-AU" dirty="0" err="1" smtClean="0"/>
              <a:t>Nǐ</a:t>
            </a:r>
            <a:r>
              <a:rPr lang="en-AU" dirty="0" smtClean="0"/>
              <a:t> </a:t>
            </a:r>
            <a:r>
              <a:rPr lang="en-AU" dirty="0" err="1" smtClean="0"/>
              <a:t>hǎo</a:t>
            </a:r>
            <a:r>
              <a:rPr lang="en-AU" dirty="0" smtClean="0"/>
              <a:t>, </a:t>
            </a:r>
            <a:r>
              <a:rPr lang="en-AU" dirty="0" err="1" smtClean="0"/>
              <a:t>péngyǒu</a:t>
            </a:r>
            <a:r>
              <a:rPr lang="en-AU" dirty="0" smtClean="0"/>
              <a:t>, </a:t>
            </a:r>
            <a:r>
              <a:rPr lang="en-AU" dirty="0" err="1" smtClean="0"/>
              <a:t>nǐ</a:t>
            </a:r>
            <a:r>
              <a:rPr lang="en-AU" dirty="0" smtClean="0"/>
              <a:t> </a:t>
            </a:r>
            <a:r>
              <a:rPr lang="en-AU" dirty="0" err="1" smtClean="0"/>
              <a:t>hǎo</a:t>
            </a:r>
            <a:endParaRPr lang="en-AU" dirty="0" smtClean="0"/>
          </a:p>
          <a:p>
            <a:r>
              <a:rPr lang="en-AU" dirty="0" smtClean="0"/>
              <a:t>4. Namaste, </a:t>
            </a:r>
            <a:r>
              <a:rPr lang="en-AU" dirty="0" err="1" smtClean="0"/>
              <a:t>doston</a:t>
            </a:r>
            <a:r>
              <a:rPr lang="en-AU" dirty="0" smtClean="0"/>
              <a:t>, </a:t>
            </a:r>
            <a:r>
              <a:rPr lang="en-AU" dirty="0" err="1" smtClean="0"/>
              <a:t>namaste</a:t>
            </a:r>
            <a:endParaRPr lang="en-AU" dirty="0" smtClean="0"/>
          </a:p>
          <a:p>
            <a:r>
              <a:rPr lang="en-AU" dirty="0" smtClean="0"/>
              <a:t>5. Ciao, amici, ciao</a:t>
            </a:r>
          </a:p>
          <a:p>
            <a:r>
              <a:rPr lang="en-AU" dirty="0" smtClean="0"/>
              <a:t>6. Xin </a:t>
            </a:r>
            <a:r>
              <a:rPr lang="en-AU" dirty="0" err="1" smtClean="0"/>
              <a:t>chào</a:t>
            </a:r>
            <a:r>
              <a:rPr lang="en-AU" dirty="0" smtClean="0"/>
              <a:t>, </a:t>
            </a:r>
            <a:r>
              <a:rPr lang="en-AU" dirty="0" err="1" smtClean="0"/>
              <a:t>các</a:t>
            </a:r>
            <a:r>
              <a:rPr lang="en-AU" dirty="0" smtClean="0"/>
              <a:t> </a:t>
            </a:r>
            <a:r>
              <a:rPr lang="en-AU" dirty="0" err="1" smtClean="0"/>
              <a:t>bạn</a:t>
            </a:r>
            <a:r>
              <a:rPr lang="en-AU" dirty="0" smtClean="0"/>
              <a:t>, </a:t>
            </a:r>
            <a:r>
              <a:rPr lang="en-AU" dirty="0" err="1" smtClean="0"/>
              <a:t>xin</a:t>
            </a:r>
            <a:r>
              <a:rPr lang="en-AU" dirty="0" smtClean="0"/>
              <a:t> </a:t>
            </a:r>
            <a:r>
              <a:rPr lang="en-AU" dirty="0" err="1" smtClean="0"/>
              <a:t>chào</a:t>
            </a:r>
            <a:endParaRPr lang="en-AU" dirty="0" smtClean="0"/>
          </a:p>
          <a:p>
            <a:r>
              <a:rPr lang="en-AU" dirty="0" smtClean="0"/>
              <a:t>7. </a:t>
            </a:r>
            <a:r>
              <a:rPr lang="en-AU" dirty="0" err="1" smtClean="0"/>
              <a:t>Marhabaan</a:t>
            </a:r>
            <a:r>
              <a:rPr lang="en-AU" dirty="0" smtClean="0"/>
              <a:t>, </a:t>
            </a:r>
            <a:r>
              <a:rPr lang="en-AU" dirty="0" err="1" smtClean="0"/>
              <a:t>asdekaee</a:t>
            </a:r>
            <a:r>
              <a:rPr lang="en-AU" dirty="0" smtClean="0"/>
              <a:t>, </a:t>
            </a:r>
            <a:r>
              <a:rPr lang="en-AU" dirty="0" err="1"/>
              <a:t>marhabaan</a:t>
            </a:r>
            <a:endParaRPr lang="en-AU" dirty="0" smtClean="0"/>
          </a:p>
          <a:p>
            <a:r>
              <a:rPr lang="en-AU" dirty="0" smtClean="0"/>
              <a:t>8. </a:t>
            </a:r>
            <a:r>
              <a:rPr lang="en-AU" dirty="0" err="1" smtClean="0"/>
              <a:t>Hola</a:t>
            </a:r>
            <a:r>
              <a:rPr lang="en-AU" dirty="0" smtClean="0"/>
              <a:t>, </a:t>
            </a:r>
            <a:r>
              <a:rPr lang="en-AU" dirty="0" err="1" smtClean="0"/>
              <a:t>mis</a:t>
            </a:r>
            <a:r>
              <a:rPr lang="en-AU" dirty="0" smtClean="0"/>
              <a:t> amigos, </a:t>
            </a:r>
            <a:r>
              <a:rPr lang="en-AU" dirty="0" err="1" smtClean="0"/>
              <a:t>hola</a:t>
            </a:r>
            <a:endParaRPr lang="en-AU" dirty="0" smtClean="0"/>
          </a:p>
          <a:p>
            <a:r>
              <a:rPr lang="en-AU" dirty="0" smtClean="0"/>
              <a:t>9. Hello, </a:t>
            </a:r>
            <a:r>
              <a:rPr lang="en-AU" dirty="0" err="1" smtClean="0"/>
              <a:t>barátaim</a:t>
            </a:r>
            <a:r>
              <a:rPr lang="en-AU" dirty="0" smtClean="0"/>
              <a:t>, hello</a:t>
            </a:r>
          </a:p>
          <a:p>
            <a:r>
              <a:rPr lang="en-AU" dirty="0" smtClean="0"/>
              <a:t>10. </a:t>
            </a:r>
            <a:r>
              <a:rPr lang="pt-BR" dirty="0" smtClean="0"/>
              <a:t>Geia sou, fíloi mou, geia sou</a:t>
            </a:r>
          </a:p>
          <a:p>
            <a:r>
              <a:rPr lang="en-AU" dirty="0" smtClean="0"/>
              <a:t>11. Halo, </a:t>
            </a:r>
            <a:r>
              <a:rPr lang="en-AU" dirty="0" err="1" smtClean="0"/>
              <a:t>teman</a:t>
            </a:r>
            <a:r>
              <a:rPr lang="en-AU" dirty="0" smtClean="0"/>
              <a:t> </a:t>
            </a:r>
            <a:r>
              <a:rPr lang="en-AU" dirty="0" err="1" smtClean="0"/>
              <a:t>saya</a:t>
            </a:r>
            <a:r>
              <a:rPr lang="en-AU" dirty="0" smtClean="0"/>
              <a:t>, halo</a:t>
            </a:r>
            <a:endParaRPr lang="en-AU" dirty="0"/>
          </a:p>
        </p:txBody>
      </p:sp>
      <p:pic>
        <p:nvPicPr>
          <p:cNvPr id="13" name="Picture 1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157146" y="2285281"/>
            <a:ext cx="3757574" cy="2579418"/>
          </a:xfrm>
          <a:prstGeom prst="rect">
            <a:avLst/>
          </a:prstGeom>
        </p:spPr>
      </p:pic>
      <p:pic>
        <p:nvPicPr>
          <p:cNvPr id="4" name="media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4267200" y="2635827"/>
            <a:ext cx="360000" cy="360000"/>
          </a:xfrm>
          <a:prstGeom prst="rect">
            <a:avLst/>
          </a:prstGeom>
        </p:spPr>
      </p:pic>
      <p:pic>
        <p:nvPicPr>
          <p:cNvPr id="16" name="media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3758046" y="2995718"/>
            <a:ext cx="360000" cy="360000"/>
          </a:xfrm>
          <a:prstGeom prst="rect">
            <a:avLst/>
          </a:prstGeom>
        </p:spPr>
      </p:pic>
      <p:pic>
        <p:nvPicPr>
          <p:cNvPr id="17" name="media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4204636" y="3363817"/>
            <a:ext cx="360000" cy="360000"/>
          </a:xfrm>
          <a:prstGeom prst="rect">
            <a:avLst/>
          </a:prstGeom>
        </p:spPr>
      </p:pic>
      <p:pic>
        <p:nvPicPr>
          <p:cNvPr id="18" name="media5.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4163072" y="4080652"/>
            <a:ext cx="360000" cy="360000"/>
          </a:xfrm>
          <a:prstGeom prst="rect">
            <a:avLst/>
          </a:prstGeom>
        </p:spPr>
      </p:pic>
      <p:pic>
        <p:nvPicPr>
          <p:cNvPr id="19" name="media4.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4"/>
          <a:stretch>
            <a:fillRect/>
          </a:stretch>
        </p:blipFill>
        <p:spPr>
          <a:xfrm>
            <a:off x="2854037" y="3723708"/>
            <a:ext cx="360000" cy="360000"/>
          </a:xfrm>
          <a:prstGeom prst="rect">
            <a:avLst/>
          </a:prstGeom>
        </p:spPr>
      </p:pic>
      <p:pic>
        <p:nvPicPr>
          <p:cNvPr id="23" name="media6.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5157146" y="4450497"/>
            <a:ext cx="360000" cy="360000"/>
          </a:xfrm>
          <a:prstGeom prst="rect">
            <a:avLst/>
          </a:prstGeom>
        </p:spPr>
      </p:pic>
      <p:pic>
        <p:nvPicPr>
          <p:cNvPr id="24" name="media7.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4"/>
          <a:stretch>
            <a:fillRect/>
          </a:stretch>
        </p:blipFill>
        <p:spPr>
          <a:xfrm>
            <a:off x="3609110" y="4810497"/>
            <a:ext cx="360000" cy="360000"/>
          </a:xfrm>
          <a:prstGeom prst="rect">
            <a:avLst/>
          </a:prstGeom>
        </p:spPr>
      </p:pic>
      <p:pic>
        <p:nvPicPr>
          <p:cNvPr id="25" name="media8.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4"/>
          <a:stretch>
            <a:fillRect/>
          </a:stretch>
        </p:blipFill>
        <p:spPr>
          <a:xfrm>
            <a:off x="3505200" y="5201670"/>
            <a:ext cx="360000" cy="360000"/>
          </a:xfrm>
          <a:prstGeom prst="rect">
            <a:avLst/>
          </a:prstGeom>
        </p:spPr>
      </p:pic>
      <p:pic>
        <p:nvPicPr>
          <p:cNvPr id="26" name="media9.mp3">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4"/>
          <a:stretch>
            <a:fillRect/>
          </a:stretch>
        </p:blipFill>
        <p:spPr>
          <a:xfrm>
            <a:off x="3823527" y="5919355"/>
            <a:ext cx="360000" cy="360000"/>
          </a:xfrm>
          <a:prstGeom prst="rect">
            <a:avLst/>
          </a:prstGeom>
        </p:spPr>
      </p:pic>
      <p:pic>
        <p:nvPicPr>
          <p:cNvPr id="27" name="media10.mp3">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4"/>
          <a:stretch>
            <a:fillRect/>
          </a:stretch>
        </p:blipFill>
        <p:spPr>
          <a:xfrm>
            <a:off x="4447200" y="5559355"/>
            <a:ext cx="360000" cy="360000"/>
          </a:xfrm>
          <a:prstGeom prst="rect">
            <a:avLst/>
          </a:prstGeom>
        </p:spPr>
      </p:pic>
    </p:spTree>
    <p:extLst>
      <p:ext uri="{BB962C8B-B14F-4D97-AF65-F5344CB8AC3E}">
        <p14:creationId xmlns:p14="http://schemas.microsoft.com/office/powerpoint/2010/main" val="3399019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4"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34" fill="hold"/>
                                        <p:tgtEl>
                                          <p:spTgt spid="16"/>
                                        </p:tgtEl>
                                      </p:cBhvr>
                                    </p:cmd>
                                  </p:childTnLst>
                                </p:cTn>
                              </p:par>
                            </p:childTnLst>
                          </p:cTn>
                        </p:par>
                      </p:childTnLst>
                    </p:cTn>
                  </p:par>
                </p:childTnLst>
              </p:cTn>
              <p:nextCondLst>
                <p:cond evt="onClick" delay="0">
                  <p:tgtEl>
                    <p:spTgt spid="16"/>
                  </p:tgtEl>
                </p:cond>
              </p:nextCondLst>
            </p:seq>
            <p:audio>
              <p:cMediaNode vol="100000">
                <p:cTn id="13" fill="hold" display="0">
                  <p:stCondLst>
                    <p:cond delay="indefinite"/>
                  </p:stCondLst>
                  <p:endCondLst>
                    <p:cond evt="onStopAudio" delay="0">
                      <p:tgtEl>
                        <p:sldTgt/>
                      </p:tgtEl>
                    </p:cond>
                  </p:endCondLst>
                </p:cTn>
                <p:tgtEl>
                  <p:spTgt spid="16"/>
                </p:tgtEl>
              </p:cMediaNode>
            </p:audio>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803" fill="hold"/>
                                        <p:tgtEl>
                                          <p:spTgt spid="17"/>
                                        </p:tgtEl>
                                      </p:cBhvr>
                                    </p:cmd>
                                  </p:childTnLst>
                                </p:cTn>
                              </p:par>
                            </p:childTnLst>
                          </p:cTn>
                        </p:par>
                      </p:childTnLst>
                    </p:cTn>
                  </p:par>
                </p:childTnLst>
              </p:cTn>
              <p:nextCondLst>
                <p:cond evt="onClick" delay="0">
                  <p:tgtEl>
                    <p:spTgt spid="17"/>
                  </p:tgtEl>
                </p:cond>
              </p:nextCondLst>
            </p:seq>
            <p:audio>
              <p:cMediaNode vol="100000">
                <p:cTn id="19" fill="hold" display="0">
                  <p:stCondLst>
                    <p:cond delay="indefinite"/>
                  </p:stCondLst>
                  <p:endCondLst>
                    <p:cond evt="onStopAudio" delay="0">
                      <p:tgtEl>
                        <p:sldTgt/>
                      </p:tgtEl>
                    </p:cond>
                  </p:endCondLst>
                </p:cTn>
                <p:tgtEl>
                  <p:spTgt spid="17"/>
                </p:tgtEl>
              </p:cMediaNode>
            </p:audio>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908" fill="hold"/>
                                        <p:tgtEl>
                                          <p:spTgt spid="18"/>
                                        </p:tgtEl>
                                      </p:cBhvr>
                                    </p:cmd>
                                  </p:childTnLst>
                                </p:cTn>
                              </p:par>
                            </p:childTnLst>
                          </p:cTn>
                        </p:par>
                      </p:childTnLst>
                    </p:cTn>
                  </p:par>
                </p:childTnLst>
              </p:cTn>
              <p:nextCondLst>
                <p:cond evt="onClick" delay="0">
                  <p:tgtEl>
                    <p:spTgt spid="18"/>
                  </p:tgtEl>
                </p:cond>
              </p:nextCondLst>
            </p:seq>
            <p:audio>
              <p:cMediaNode vol="100000">
                <p:cTn id="25" fill="hold" display="0">
                  <p:stCondLst>
                    <p:cond delay="indefinite"/>
                  </p:stCondLst>
                  <p:endCondLst>
                    <p:cond evt="onStopAudio" delay="0">
                      <p:tgtEl>
                        <p:sldTgt/>
                      </p:tgtEl>
                    </p:cond>
                  </p:endCondLst>
                </p:cTn>
                <p:tgtEl>
                  <p:spTgt spid="18"/>
                </p:tgtEl>
              </p:cMediaNode>
            </p:audio>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437" fill="hold"/>
                                        <p:tgtEl>
                                          <p:spTgt spid="19"/>
                                        </p:tgtEl>
                                      </p:cBhvr>
                                    </p:cmd>
                                  </p:childTnLst>
                                </p:cTn>
                              </p:par>
                            </p:childTnLst>
                          </p:cTn>
                        </p:par>
                      </p:childTnLst>
                    </p:cTn>
                  </p:par>
                </p:childTnLst>
              </p:cTn>
              <p:nextCondLst>
                <p:cond evt="onClick" delay="0">
                  <p:tgtEl>
                    <p:spTgt spid="19"/>
                  </p:tgtEl>
                </p:cond>
              </p:nextCondLst>
            </p:seq>
            <p:audio>
              <p:cMediaNode vol="100000">
                <p:cTn id="31" fill="hold" display="0">
                  <p:stCondLst>
                    <p:cond delay="indefinite"/>
                  </p:stCondLst>
                  <p:endCondLst>
                    <p:cond evt="onStopAudio" delay="0">
                      <p:tgtEl>
                        <p:sldTgt/>
                      </p:tgtEl>
                    </p:cond>
                  </p:endCondLst>
                </p:cTn>
                <p:tgtEl>
                  <p:spTgt spid="19"/>
                </p:tgtEl>
              </p:cMediaNode>
            </p:audio>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934" fill="hold"/>
                                        <p:tgtEl>
                                          <p:spTgt spid="23"/>
                                        </p:tgtEl>
                                      </p:cBhvr>
                                    </p:cmd>
                                  </p:childTnLst>
                                </p:cTn>
                              </p:par>
                            </p:childTnLst>
                          </p:cTn>
                        </p:par>
                      </p:childTnLst>
                    </p:cTn>
                  </p:par>
                </p:childTnLst>
              </p:cTn>
              <p:nextCondLst>
                <p:cond evt="onClick" delay="0">
                  <p:tgtEl>
                    <p:spTgt spid="23"/>
                  </p:tgtEl>
                </p:cond>
              </p:nextCondLst>
            </p:seq>
            <p:audio>
              <p:cMediaNode vol="100000">
                <p:cTn id="37" fill="hold" display="0">
                  <p:stCondLst>
                    <p:cond delay="indefinite"/>
                  </p:stCondLst>
                  <p:endCondLst>
                    <p:cond evt="onStopAudio" delay="0">
                      <p:tgtEl>
                        <p:sldTgt/>
                      </p:tgtEl>
                    </p:cond>
                  </p:endCondLst>
                </p:cTn>
                <p:tgtEl>
                  <p:spTgt spid="23"/>
                </p:tgtEl>
              </p:cMediaNode>
            </p:audio>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986" fill="hold"/>
                                        <p:tgtEl>
                                          <p:spTgt spid="24"/>
                                        </p:tgtEl>
                                      </p:cBhvr>
                                    </p:cmd>
                                  </p:childTnLst>
                                </p:cTn>
                              </p:par>
                            </p:childTnLst>
                          </p:cTn>
                        </p:par>
                      </p:childTnLst>
                    </p:cTn>
                  </p:par>
                </p:childTnLst>
              </p:cTn>
              <p:nextCondLst>
                <p:cond evt="onClick" delay="0">
                  <p:tgtEl>
                    <p:spTgt spid="24"/>
                  </p:tgtEl>
                </p:cond>
              </p:nextCondLst>
            </p:seq>
            <p:audio>
              <p:cMediaNode vol="100000">
                <p:cTn id="43" fill="hold" display="0">
                  <p:stCondLst>
                    <p:cond delay="indefinite"/>
                  </p:stCondLst>
                  <p:endCondLst>
                    <p:cond evt="onStopAudio" delay="0">
                      <p:tgtEl>
                        <p:sldTgt/>
                      </p:tgtEl>
                    </p:cond>
                  </p:endCondLst>
                </p:cTn>
                <p:tgtEl>
                  <p:spTgt spid="24"/>
                </p:tgtEl>
              </p:cMediaNode>
            </p:audio>
            <p:seq concurrent="1" nextAc="seek">
              <p:cTn id="44" restart="whenNotActive" fill="hold" evtFilter="cancelBubble" nodeType="interactiveSeq">
                <p:stCondLst>
                  <p:cond evt="onClick" delay="0">
                    <p:tgtEl>
                      <p:spTgt spid="25"/>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3117" fill="hold"/>
                                        <p:tgtEl>
                                          <p:spTgt spid="25"/>
                                        </p:tgtEl>
                                      </p:cBhvr>
                                    </p:cmd>
                                  </p:childTnLst>
                                </p:cTn>
                              </p:par>
                            </p:childTnLst>
                          </p:cTn>
                        </p:par>
                      </p:childTnLst>
                    </p:cTn>
                  </p:par>
                </p:childTnLst>
              </p:cTn>
              <p:nextCondLst>
                <p:cond evt="onClick" delay="0">
                  <p:tgtEl>
                    <p:spTgt spid="25"/>
                  </p:tgtEl>
                </p:cond>
              </p:nextCondLst>
            </p:seq>
            <p:audio>
              <p:cMediaNode vol="100000">
                <p:cTn id="49" fill="hold" display="0">
                  <p:stCondLst>
                    <p:cond delay="indefinite"/>
                  </p:stCondLst>
                  <p:endCondLst>
                    <p:cond evt="onStopAudio" delay="0">
                      <p:tgtEl>
                        <p:sldTgt/>
                      </p:tgtEl>
                    </p:cond>
                  </p:endCondLst>
                </p:cTn>
                <p:tgtEl>
                  <p:spTgt spid="25"/>
                </p:tgtEl>
              </p:cMediaNode>
            </p:audio>
            <p:seq concurrent="1" nextAc="seek">
              <p:cTn id="50" restart="whenNotActive" fill="hold" evtFilter="cancelBubble" nodeType="interactiveSeq">
                <p:stCondLst>
                  <p:cond evt="onClick" delay="0">
                    <p:tgtEl>
                      <p:spTgt spid="26"/>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2646" fill="hold"/>
                                        <p:tgtEl>
                                          <p:spTgt spid="26"/>
                                        </p:tgtEl>
                                      </p:cBhvr>
                                    </p:cmd>
                                  </p:childTnLst>
                                </p:cTn>
                              </p:par>
                            </p:childTnLst>
                          </p:cTn>
                        </p:par>
                      </p:childTnLst>
                    </p:cTn>
                  </p:par>
                </p:childTnLst>
              </p:cTn>
              <p:nextCondLst>
                <p:cond evt="onClick" delay="0">
                  <p:tgtEl>
                    <p:spTgt spid="26"/>
                  </p:tgtEl>
                </p:cond>
              </p:nextCondLst>
            </p:seq>
            <p:audio>
              <p:cMediaNode vol="10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27"/>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2986" fill="hold"/>
                                        <p:tgtEl>
                                          <p:spTgt spid="27"/>
                                        </p:tgtEl>
                                      </p:cBhvr>
                                    </p:cmd>
                                  </p:childTnLst>
                                </p:cTn>
                              </p:par>
                            </p:childTnLst>
                          </p:cTn>
                        </p:par>
                      </p:childTnLst>
                    </p:cTn>
                  </p:par>
                </p:childTnLst>
              </p:cTn>
              <p:nextCondLst>
                <p:cond evt="onClick" delay="0">
                  <p:tgtEl>
                    <p:spTgt spid="27"/>
                  </p:tgtEl>
                </p:cond>
              </p:nextCondLst>
            </p:seq>
            <p:audio>
              <p:cMediaNode vol="100000">
                <p:cTn id="61" fill="hold" display="0">
                  <p:stCondLst>
                    <p:cond delay="indefinite"/>
                  </p:stCondLst>
                  <p:endCondLst>
                    <p:cond evt="onStopAudio" delay="0">
                      <p:tgtEl>
                        <p:sldTgt/>
                      </p:tgtEl>
                    </p:cond>
                  </p:endCondLst>
                </p:cTn>
                <p:tgtEl>
                  <p:spTgt spid="2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Introduce Jolly Song Scenario</a:t>
            </a:r>
            <a:endParaRPr lang="en-AU" dirty="0"/>
          </a:p>
        </p:txBody>
      </p:sp>
      <p:sp>
        <p:nvSpPr>
          <p:cNvPr id="5" name="Content Placeholder 4"/>
          <p:cNvSpPr>
            <a:spLocks noGrp="1"/>
          </p:cNvSpPr>
          <p:nvPr>
            <p:ph idx="1"/>
          </p:nvPr>
        </p:nvSpPr>
        <p:spPr/>
        <p:txBody>
          <a:bodyPr>
            <a:normAutofit fontScale="77500" lnSpcReduction="20000"/>
          </a:bodyPr>
          <a:lstStyle/>
          <a:p>
            <a:pPr marL="0" indent="0">
              <a:buNone/>
            </a:pPr>
            <a:r>
              <a:rPr lang="en-AU" sz="3000" b="1" dirty="0" smtClean="0"/>
              <a:t>For example:</a:t>
            </a:r>
          </a:p>
          <a:p>
            <a:r>
              <a:rPr lang="en-AU" sz="3000" dirty="0" smtClean="0"/>
              <a:t>Point to the picture: “what’s this?” If no one knows, tell them about tennis. Act it out. Mime a serve, etc.</a:t>
            </a:r>
          </a:p>
          <a:p>
            <a:r>
              <a:rPr lang="en-AU" sz="3000" dirty="0" smtClean="0"/>
              <a:t>Use props where possible, to bring it alive. Count how many time you can hit the ball up with the racquet without dropping it. The kids will get on board to support and count with you!</a:t>
            </a:r>
          </a:p>
          <a:p>
            <a:r>
              <a:rPr lang="en-AU" sz="3000" dirty="0" smtClean="0"/>
              <a:t>“Can you pretend you’re watching the ball go back and forth, over the net? Every time the ball hits the racquet, it makes a t, t, t, t sound. [Do action with them.] T, t, t, t, t, t!”</a:t>
            </a:r>
          </a:p>
          <a:p>
            <a:r>
              <a:rPr lang="en-AU" sz="3000" dirty="0" smtClean="0"/>
              <a:t>Segue to song.</a:t>
            </a:r>
          </a:p>
          <a:p>
            <a:r>
              <a:rPr lang="en-AU" sz="3000" dirty="0" smtClean="0"/>
              <a:t>Repeat song for learning and memory retention.</a:t>
            </a:r>
          </a:p>
          <a:p>
            <a:r>
              <a:rPr lang="en-AU" sz="3000" dirty="0" smtClean="0"/>
              <a:t>Buy the Jolly Songs on </a:t>
            </a:r>
            <a:r>
              <a:rPr lang="en-AU" sz="3000" dirty="0" smtClean="0">
                <a:hlinkClick r:id="rId2"/>
              </a:rPr>
              <a:t>Google Play</a:t>
            </a:r>
            <a:r>
              <a:rPr lang="en-AU" sz="3000" dirty="0" smtClean="0"/>
              <a:t> or </a:t>
            </a:r>
            <a:r>
              <a:rPr lang="en-AU" sz="3000" dirty="0" smtClean="0">
                <a:hlinkClick r:id="rId3"/>
              </a:rPr>
              <a:t>iTunes</a:t>
            </a:r>
            <a:r>
              <a:rPr lang="en-AU" sz="3000" dirty="0" smtClean="0"/>
              <a:t>, and then embed the mp3 in this presentation by going to Insert &gt;&gt; Audio &gt;&gt; From File/On My PC. Embed the audio into a duplicated lyrics slide, and set playback to “automatically” (instead of “on click”). When you click “next”, nothing will change on the screen, but the audio will start playing. (</a:t>
            </a:r>
            <a:r>
              <a:rPr lang="en-AU" sz="3000" dirty="0"/>
              <a:t>See </a:t>
            </a:r>
            <a:r>
              <a:rPr lang="en-AU" sz="3000" i="1" dirty="0" err="1"/>
              <a:t>Ridin</a:t>
            </a:r>
            <a:r>
              <a:rPr lang="en-AU" sz="3000" i="1" dirty="0"/>
              <a:t>' Along and </a:t>
            </a:r>
            <a:r>
              <a:rPr lang="en-AU" sz="3000" i="1" dirty="0" err="1"/>
              <a:t>Singin</a:t>
            </a:r>
            <a:r>
              <a:rPr lang="en-AU" sz="3000" i="1" dirty="0"/>
              <a:t>' a </a:t>
            </a:r>
            <a:r>
              <a:rPr lang="en-AU" sz="3000" i="1" dirty="0" smtClean="0"/>
              <a:t>Song</a:t>
            </a:r>
            <a:r>
              <a:rPr lang="en-AU" sz="3000" dirty="0" smtClean="0"/>
              <a:t> slides, below, for demonstration.)</a:t>
            </a:r>
            <a:endParaRPr lang="en-AU" sz="3000" dirty="0"/>
          </a:p>
        </p:txBody>
      </p:sp>
      <p:pic>
        <p:nvPicPr>
          <p:cNvPr id="2050" name="Picture 2" descr="Image result for toy tenni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661" y="90588"/>
            <a:ext cx="1744526" cy="1228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250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78" y="5725064"/>
            <a:ext cx="8932244" cy="855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p:cNvSpPr>
            <a:spLocks noGrp="1"/>
          </p:cNvSpPr>
          <p:nvPr>
            <p:ph type="ctrTitle"/>
          </p:nvPr>
        </p:nvSpPr>
        <p:spPr/>
        <p:txBody>
          <a:bodyPr/>
          <a:lstStyle/>
          <a:p>
            <a:r>
              <a:rPr lang="en-AU" smtClean="0"/>
              <a:t>Jolly Phonics Songs</a:t>
            </a:r>
            <a:endParaRPr lang="en-AU" dirty="0"/>
          </a:p>
        </p:txBody>
      </p:sp>
      <p:sp>
        <p:nvSpPr>
          <p:cNvPr id="3" name="Subtitle 2"/>
          <p:cNvSpPr>
            <a:spLocks noGrp="1"/>
          </p:cNvSpPr>
          <p:nvPr>
            <p:ph type="subTitle" idx="1"/>
          </p:nvPr>
        </p:nvSpPr>
        <p:spPr/>
        <p:txBody>
          <a:bodyPr>
            <a:normAutofit lnSpcReduction="10000"/>
          </a:bodyPr>
          <a:lstStyle/>
          <a:p>
            <a:r>
              <a:rPr lang="en-AU" sz="2800" dirty="0" smtClean="0"/>
              <a:t>(Tune: </a:t>
            </a:r>
            <a:r>
              <a:rPr lang="en-AU" sz="2800" i="1" dirty="0" smtClean="0"/>
              <a:t>The Muffin Man</a:t>
            </a:r>
            <a:r>
              <a:rPr lang="en-AU" sz="2800" dirty="0" smtClean="0"/>
              <a:t>)</a:t>
            </a:r>
          </a:p>
          <a:p>
            <a:endParaRPr lang="en-AU" sz="2800" dirty="0"/>
          </a:p>
          <a:p>
            <a:r>
              <a:rPr lang="en-AU" sz="2800" dirty="0" smtClean="0"/>
              <a:t>When I watch the tennis game</a:t>
            </a:r>
          </a:p>
          <a:p>
            <a:r>
              <a:rPr lang="en-AU" sz="2800" dirty="0"/>
              <a:t>t</a:t>
            </a:r>
            <a:r>
              <a:rPr lang="en-AU" sz="2800" dirty="0" smtClean="0"/>
              <a:t>, t, t</a:t>
            </a:r>
          </a:p>
          <a:p>
            <a:r>
              <a:rPr lang="en-AU" sz="2800" dirty="0" smtClean="0"/>
              <a:t>t, t, t</a:t>
            </a:r>
          </a:p>
          <a:p>
            <a:r>
              <a:rPr lang="en-AU" sz="2800" dirty="0" smtClean="0"/>
              <a:t>When I watch the tennis game</a:t>
            </a:r>
          </a:p>
          <a:p>
            <a:r>
              <a:rPr lang="en-AU" sz="2800" dirty="0" smtClean="0"/>
              <a:t>My head goes back and forth</a:t>
            </a:r>
          </a:p>
          <a:p>
            <a:endParaRPr lang="en-AU" sz="2000" dirty="0"/>
          </a:p>
          <a:p>
            <a:endParaRPr lang="en-AU" sz="2000" dirty="0" smtClean="0"/>
          </a:p>
          <a:p>
            <a:endParaRPr lang="en-AU" sz="2000" dirty="0" smtClean="0"/>
          </a:p>
          <a:p>
            <a:endParaRPr lang="en-AU" sz="2000" dirty="0"/>
          </a:p>
          <a:p>
            <a:endParaRPr lang="en-AU" sz="2000" dirty="0"/>
          </a:p>
          <a:p>
            <a:pPr algn="ctr"/>
            <a:r>
              <a:rPr lang="en-AU" sz="1600" dirty="0" smtClean="0"/>
              <a:t>Download the actions: </a:t>
            </a:r>
            <a:r>
              <a:rPr lang="en-AU" sz="1600" dirty="0" smtClean="0">
                <a:hlinkClick r:id="rId3"/>
              </a:rPr>
              <a:t>http</a:t>
            </a:r>
            <a:r>
              <a:rPr lang="en-AU" sz="1600" dirty="0">
                <a:hlinkClick r:id="rId3"/>
              </a:rPr>
              <a:t>://</a:t>
            </a:r>
            <a:r>
              <a:rPr lang="en-AU" sz="1600" dirty="0" smtClean="0">
                <a:hlinkClick r:id="rId3"/>
              </a:rPr>
              <a:t>jollylearning.co.uk/gallery/jolly-phonics-actions/</a:t>
            </a:r>
            <a:r>
              <a:rPr lang="en-AU" sz="1600" dirty="0" smtClean="0"/>
              <a:t> </a:t>
            </a:r>
            <a:endParaRPr lang="en-AU" sz="1600" dirty="0"/>
          </a:p>
        </p:txBody>
      </p:sp>
    </p:spTree>
    <p:extLst>
      <p:ext uri="{BB962C8B-B14F-4D97-AF65-F5344CB8AC3E}">
        <p14:creationId xmlns:p14="http://schemas.microsoft.com/office/powerpoint/2010/main" val="964661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HBL instructions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6_Rhymetime template">
  <a:themeElements>
    <a:clrScheme name="Custom 3">
      <a:dk1>
        <a:sysClr val="windowText" lastClr="000000"/>
      </a:dk1>
      <a:lt1>
        <a:sysClr val="window" lastClr="FFFFFF"/>
      </a:lt1>
      <a:dk2>
        <a:srgbClr val="000000"/>
      </a:dk2>
      <a:lt2>
        <a:srgbClr val="FFFFFF"/>
      </a:lt2>
      <a:accent1>
        <a:srgbClr val="00937F"/>
      </a:accent1>
      <a:accent2>
        <a:srgbClr val="005480"/>
      </a:accent2>
      <a:accent3>
        <a:srgbClr val="F5A01A"/>
      </a:accent3>
      <a:accent4>
        <a:srgbClr val="FFFFFF"/>
      </a:accent4>
      <a:accent5>
        <a:srgbClr val="FFFFFF"/>
      </a:accent5>
      <a:accent6>
        <a:srgbClr val="FFFFFF"/>
      </a:accent6>
      <a:hlink>
        <a:srgbClr val="990000"/>
      </a:hlink>
      <a:folHlink>
        <a:srgbClr val="990000"/>
      </a:folHlink>
    </a:clrScheme>
    <a:fontScheme name="Rhymetim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hymeti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hymeti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hymeti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hymeti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hymeti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hymeti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hymeti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hymeti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hymeti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hymeti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hymeti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hymeti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Children and Youth Powerpoint Template 2017" id="{5CAEE1A5-DC1C-4A62-AF49-2106050293BF}" vid="{459B82E8-A5C0-4C69-8759-CD9624EEC8F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1472</TotalTime>
  <Words>3266</Words>
  <Application>Microsoft Office PowerPoint</Application>
  <PresentationFormat>On-screen Show (4:3)</PresentationFormat>
  <Paragraphs>384</Paragraphs>
  <Slides>44</Slides>
  <Notes>4</Notes>
  <HiddenSlides>23</HiddenSlides>
  <MMClips>12</MMClips>
  <ScaleCrop>false</ScaleCrop>
  <HeadingPairs>
    <vt:vector size="4" baseType="variant">
      <vt:variant>
        <vt:lpstr>Theme</vt:lpstr>
      </vt:variant>
      <vt:variant>
        <vt:i4>3</vt:i4>
      </vt:variant>
      <vt:variant>
        <vt:lpstr>Slide Titles</vt:lpstr>
      </vt:variant>
      <vt:variant>
        <vt:i4>44</vt:i4>
      </vt:variant>
    </vt:vector>
  </HeadingPairs>
  <TitlesOfParts>
    <vt:vector size="47" baseType="lpstr">
      <vt:lpstr>HBL instructions template</vt:lpstr>
      <vt:lpstr>Office Theme</vt:lpstr>
      <vt:lpstr>16_Rhymetime template</vt:lpstr>
      <vt:lpstr>A Year of Storytimes</vt:lpstr>
      <vt:lpstr>Sample Library Preschool Storytime: t for tennis!</vt:lpstr>
      <vt:lpstr>Parent Handout</vt:lpstr>
      <vt:lpstr>PowerPoint Presentation</vt:lpstr>
      <vt:lpstr>PowerPoint Presentation</vt:lpstr>
      <vt:lpstr>Hello, My Friends, Hello</vt:lpstr>
      <vt:lpstr>Hello, My Friends, Hello</vt:lpstr>
      <vt:lpstr>Introduce Jolly Song Scenario</vt:lpstr>
      <vt:lpstr>Jolly Phonics Songs</vt:lpstr>
      <vt:lpstr>Sound of the Day: /t/</vt:lpstr>
      <vt:lpstr>Sound of the Day: t What would a picture of the t sound look like?</vt:lpstr>
      <vt:lpstr>Pencil Grip Song: Let’s Do Some Writing!</vt:lpstr>
      <vt:lpstr>Let’s Do Some Writing! (Tune: The Hokey Pokey)</vt:lpstr>
      <vt:lpstr>Letter Formation for Sound of the Day</vt:lpstr>
      <vt:lpstr>Letter Formation</vt:lpstr>
      <vt:lpstr>Info for Parents: Setting Up Future Spelling Choices*</vt:lpstr>
      <vt:lpstr>Speech Bubble for t</vt:lpstr>
      <vt:lpstr>Our Granny—Storytelling Tips</vt:lpstr>
      <vt:lpstr>Our Granny</vt:lpstr>
      <vt:lpstr>When I Hear the Music http://www.nancymusic.com/SOM/2007/when-I-hear-the-music.htm </vt:lpstr>
      <vt:lpstr>When I Hear the Music By Nancy Stewart</vt:lpstr>
      <vt:lpstr>When I Hear the Music By Nancy Stewart</vt:lpstr>
      <vt:lpstr>Reading Game: I’m Thinking of a Bird Starting With… Play like “I Spy”, but with letter SOUNDS, not letter names.</vt:lpstr>
      <vt:lpstr>Reading Game: I’m thinking of a bird starting with…</vt:lpstr>
      <vt:lpstr>The Owl and the Woodpecker—Storytelling Tips</vt:lpstr>
      <vt:lpstr>The Owl and the Woodpecker</vt:lpstr>
      <vt:lpstr>Wedge-Tailed Eagle Tune: Frere Jacques</vt:lpstr>
      <vt:lpstr>Wedge-Tailed Eagle (Tune: Frere Jacques)</vt:lpstr>
      <vt:lpstr>Two Little Dickybirds</vt:lpstr>
      <vt:lpstr>Two Little Dickybirds</vt:lpstr>
      <vt:lpstr>Time—Storytelling Tips</vt:lpstr>
      <vt:lpstr>Time</vt:lpstr>
      <vt:lpstr>Hickory Dickory Dock With Little Wordless Book http://www.nancymusic.com/SOM/2015/hickory-dickory-dock.htm </vt:lpstr>
      <vt:lpstr>Hickory Dickory Dock</vt:lpstr>
      <vt:lpstr>Hickory Dickory Dock</vt:lpstr>
      <vt:lpstr>Letter Formation</vt:lpstr>
      <vt:lpstr>Jolly Phonics Songs</vt:lpstr>
      <vt:lpstr>Craft to Conclude (tennis visor only for older kids)</vt:lpstr>
      <vt:lpstr>PowerPoint Presentation</vt:lpstr>
      <vt:lpstr>Tennis Visor</vt:lpstr>
      <vt:lpstr>PowerPoint Presentation</vt:lpstr>
      <vt:lpstr>Craft: birds, like the t-t-tapping woodpecker!</vt:lpstr>
      <vt:lpstr>Informal Playgroup After Storytime</vt:lpstr>
      <vt:lpstr>Storytime Playgroup: Please stay to play, chat and get to know one another!</vt:lpstr>
    </vt:vector>
  </TitlesOfParts>
  <Company>Hobsons Bay City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Wiesner</dc:creator>
  <cp:lastModifiedBy>Sarah</cp:lastModifiedBy>
  <cp:revision>92</cp:revision>
  <cp:lastPrinted>2018-02-28T06:01:38Z</cp:lastPrinted>
  <dcterms:created xsi:type="dcterms:W3CDTF">2018-02-06T22:45:01Z</dcterms:created>
  <dcterms:modified xsi:type="dcterms:W3CDTF">2018-05-24T08:06:46Z</dcterms:modified>
</cp:coreProperties>
</file>