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0" r:id="rId2"/>
    <p:sldMasterId id="2147483683" r:id="rId3"/>
  </p:sldMasterIdLst>
  <p:notesMasterIdLst>
    <p:notesMasterId r:id="rId46"/>
  </p:notesMasterIdLst>
  <p:handoutMasterIdLst>
    <p:handoutMasterId r:id="rId47"/>
  </p:handoutMasterIdLst>
  <p:sldIdLst>
    <p:sldId id="319" r:id="rId4"/>
    <p:sldId id="295" r:id="rId5"/>
    <p:sldId id="285" r:id="rId6"/>
    <p:sldId id="283" r:id="rId7"/>
    <p:sldId id="284" r:id="rId8"/>
    <p:sldId id="305" r:id="rId9"/>
    <p:sldId id="297" r:id="rId10"/>
    <p:sldId id="291" r:id="rId11"/>
    <p:sldId id="307" r:id="rId12"/>
    <p:sldId id="290" r:id="rId13"/>
    <p:sldId id="261" r:id="rId14"/>
    <p:sldId id="292" r:id="rId15"/>
    <p:sldId id="259" r:id="rId16"/>
    <p:sldId id="293" r:id="rId17"/>
    <p:sldId id="287" r:id="rId18"/>
    <p:sldId id="294" r:id="rId19"/>
    <p:sldId id="260" r:id="rId20"/>
    <p:sldId id="289" r:id="rId21"/>
    <p:sldId id="258" r:id="rId22"/>
    <p:sldId id="271" r:id="rId23"/>
    <p:sldId id="272" r:id="rId24"/>
    <p:sldId id="313" r:id="rId25"/>
    <p:sldId id="312" r:id="rId26"/>
    <p:sldId id="314" r:id="rId27"/>
    <p:sldId id="288" r:id="rId28"/>
    <p:sldId id="257" r:id="rId29"/>
    <p:sldId id="282" r:id="rId30"/>
    <p:sldId id="276" r:id="rId31"/>
    <p:sldId id="308" r:id="rId32"/>
    <p:sldId id="273" r:id="rId33"/>
    <p:sldId id="310" r:id="rId34"/>
    <p:sldId id="309" r:id="rId35"/>
    <p:sldId id="277" r:id="rId36"/>
    <p:sldId id="306" r:id="rId37"/>
    <p:sldId id="311" r:id="rId38"/>
    <p:sldId id="316" r:id="rId39"/>
    <p:sldId id="315" r:id="rId40"/>
    <p:sldId id="318" r:id="rId41"/>
    <p:sldId id="317" r:id="rId42"/>
    <p:sldId id="280" r:id="rId43"/>
    <p:sldId id="321" r:id="rId44"/>
    <p:sldId id="322" r:id="rId45"/>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10" d="100"/>
          <a:sy n="110" d="100"/>
        </p:scale>
        <p:origin x="-1644" y="-240"/>
      </p:cViewPr>
      <p:guideLst>
        <p:guide orient="horz" pos="2160"/>
        <p:guide pos="2880"/>
      </p:guideLst>
    </p:cSldViewPr>
  </p:slideViewPr>
  <p:notesTextViewPr>
    <p:cViewPr>
      <p:scale>
        <a:sx n="1" d="1"/>
        <a:sy n="1" d="1"/>
      </p:scale>
      <p:origin x="0" y="0"/>
    </p:cViewPr>
  </p:notesTextViewPr>
  <p:sorterViewPr>
    <p:cViewPr>
      <p:scale>
        <a:sx n="150" d="100"/>
        <a:sy n="150" d="100"/>
      </p:scale>
      <p:origin x="0" y="197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E0DBD7AA-5AF8-4419-A03C-71E1786A3ADA}" type="datetimeFigureOut">
              <a:rPr lang="en-AU" smtClean="0"/>
              <a:t>3/11/2018</a:t>
            </a:fld>
            <a:endParaRPr lang="en-AU"/>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45C05B3B-44C0-4195-AE4F-BCDDDDB555BB}" type="slidenum">
              <a:rPr lang="en-AU" smtClean="0"/>
              <a:t>‹#›</a:t>
            </a:fld>
            <a:endParaRPr lang="en-AU"/>
          </a:p>
        </p:txBody>
      </p:sp>
    </p:spTree>
    <p:extLst>
      <p:ext uri="{BB962C8B-B14F-4D97-AF65-F5344CB8AC3E}">
        <p14:creationId xmlns:p14="http://schemas.microsoft.com/office/powerpoint/2010/main" val="320087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B6D2AA7-2601-4E2D-9496-66F78633691F}" type="datetimeFigureOut">
              <a:rPr lang="en-AU" smtClean="0"/>
              <a:t>3/11/2018</a:t>
            </a:fld>
            <a:endParaRPr lang="en-AU"/>
          </a:p>
        </p:txBody>
      </p:sp>
      <p:sp>
        <p:nvSpPr>
          <p:cNvPr id="4" name="Slide Image Placeholder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437CE505-2EFD-4461-AEC1-E661AD23CA54}" type="slidenum">
              <a:rPr lang="en-AU" smtClean="0"/>
              <a:t>‹#›</a:t>
            </a:fld>
            <a:endParaRPr lang="en-AU"/>
          </a:p>
        </p:txBody>
      </p:sp>
    </p:spTree>
    <p:extLst>
      <p:ext uri="{BB962C8B-B14F-4D97-AF65-F5344CB8AC3E}">
        <p14:creationId xmlns:p14="http://schemas.microsoft.com/office/powerpoint/2010/main" val="348892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03638" y="798513"/>
            <a:ext cx="2873375" cy="21558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D7DD58-24DD-4828-9A43-2B07803004D6}" type="slidenum">
              <a:rPr lang="en-AU" smtClean="0">
                <a:solidFill>
                  <a:prstClr val="black"/>
                </a:solidFill>
              </a:rPr>
              <a:pPr/>
              <a:t>26</a:t>
            </a:fld>
            <a:endParaRPr lang="en-AU">
              <a:solidFill>
                <a:prstClr val="black"/>
              </a:solidFill>
            </a:endParaRPr>
          </a:p>
        </p:txBody>
      </p:sp>
    </p:spTree>
    <p:extLst>
      <p:ext uri="{BB962C8B-B14F-4D97-AF65-F5344CB8AC3E}">
        <p14:creationId xmlns:p14="http://schemas.microsoft.com/office/powerpoint/2010/main" val="57765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03638" y="798513"/>
            <a:ext cx="2873375" cy="21558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D7DD58-24DD-4828-9A43-2B07803004D6}" type="slidenum">
              <a:rPr lang="en-AU" smtClean="0">
                <a:solidFill>
                  <a:prstClr val="black"/>
                </a:solidFill>
              </a:rPr>
              <a:pPr/>
              <a:t>35</a:t>
            </a:fld>
            <a:endParaRPr lang="en-AU">
              <a:solidFill>
                <a:prstClr val="black"/>
              </a:solidFill>
            </a:endParaRPr>
          </a:p>
        </p:txBody>
      </p:sp>
    </p:spTree>
    <p:extLst>
      <p:ext uri="{BB962C8B-B14F-4D97-AF65-F5344CB8AC3E}">
        <p14:creationId xmlns:p14="http://schemas.microsoft.com/office/powerpoint/2010/main" val="577650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HBL instructions template">
    <p:spTree>
      <p:nvGrpSpPr>
        <p:cNvPr id="1" name=""/>
        <p:cNvGrpSpPr/>
        <p:nvPr/>
      </p:nvGrpSpPr>
      <p:grpSpPr>
        <a:xfrm>
          <a:off x="0" y="0"/>
          <a:ext cx="0" cy="0"/>
          <a:chOff x="0" y="0"/>
          <a:chExt cx="0" cy="0"/>
        </a:xfrm>
      </p:grpSpPr>
      <p:sp>
        <p:nvSpPr>
          <p:cNvPr id="2" name="Title 1"/>
          <p:cNvSpPr>
            <a:spLocks noGrp="1"/>
          </p:cNvSpPr>
          <p:nvPr>
            <p:ph type="title"/>
          </p:nvPr>
        </p:nvSpPr>
        <p:spPr>
          <a:xfrm>
            <a:off x="1043608" y="188640"/>
            <a:ext cx="7992888" cy="783958"/>
          </a:xfrm>
        </p:spPr>
        <p:txBody>
          <a:bodyPr>
            <a:normAutofit/>
          </a:bodyPr>
          <a:lstStyle>
            <a:lvl1pPr algn="l">
              <a:defRPr sz="2700" b="1">
                <a:solidFill>
                  <a:srgbClr val="313782"/>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179512" y="1052736"/>
            <a:ext cx="8856984" cy="5688632"/>
          </a:xfrm>
        </p:spPr>
        <p:txBody>
          <a:bodyPr/>
          <a:lstStyle>
            <a:lvl1pPr>
              <a:defRPr sz="2100"/>
            </a:lvl1pPr>
            <a:lvl2pPr>
              <a:defRPr sz="1800"/>
            </a:lvl2pPr>
            <a:lvl3pPr>
              <a:defRPr sz="1500"/>
            </a:lvl3pPr>
            <a:lvl4pPr>
              <a:defRPr sz="1125"/>
            </a:lvl4pPr>
            <a:lvl5pP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pic>
        <p:nvPicPr>
          <p:cNvPr id="1027" name="Picture 3"/>
          <p:cNvPicPr>
            <a:picLocks noChangeAspect="1" noChangeArrowheads="1"/>
          </p:cNvPicPr>
          <p:nvPr userDrawn="1"/>
        </p:nvPicPr>
        <p:blipFill>
          <a:blip r:embed="rId2" cstate="print"/>
          <a:srcRect/>
          <a:stretch>
            <a:fillRect/>
          </a:stretch>
        </p:blipFill>
        <p:spPr bwMode="auto">
          <a:xfrm>
            <a:off x="179513" y="188640"/>
            <a:ext cx="792087" cy="77919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3317280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E2A80-DAC4-4ADA-9C9E-991F0DDC266B}" type="datetimeFigureOut">
              <a:rPr lang="en-AU" smtClean="0"/>
              <a:t>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196107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E2A80-DAC4-4ADA-9C9E-991F0DDC266B}" type="datetimeFigureOut">
              <a:rPr lang="en-AU" smtClean="0"/>
              <a:t>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818581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EE2A80-DAC4-4ADA-9C9E-991F0DDC266B}" type="datetimeFigureOut">
              <a:rPr lang="en-AU" smtClean="0"/>
              <a:t>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3655849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EE2A80-DAC4-4ADA-9C9E-991F0DDC266B}" type="datetimeFigureOut">
              <a:rPr lang="en-AU" smtClean="0"/>
              <a:t>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499660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7" y="692696"/>
            <a:ext cx="8352928" cy="648072"/>
          </a:xfrm>
          <a:prstGeom prst="rect">
            <a:avLst/>
          </a:prstGeom>
        </p:spPr>
        <p:txBody>
          <a:bodyPr>
            <a:normAutofit/>
          </a:bodyPr>
          <a:lstStyle>
            <a:lvl1pPr algn="l">
              <a:defRPr sz="2250" b="1" i="0" baseline="0">
                <a:solidFill>
                  <a:srgbClr val="313782"/>
                </a:solidFill>
                <a:latin typeface="Helvetica" pitchFamily="34" charset="0"/>
              </a:defRPr>
            </a:lvl1pPr>
          </a:lstStyle>
          <a:p>
            <a:endParaRPr lang="en-US" dirty="0"/>
          </a:p>
        </p:txBody>
      </p:sp>
      <p:sp>
        <p:nvSpPr>
          <p:cNvPr id="16" name="Subtitle 2"/>
          <p:cNvSpPr>
            <a:spLocks noGrp="1"/>
          </p:cNvSpPr>
          <p:nvPr>
            <p:ph type="subTitle" idx="1"/>
          </p:nvPr>
        </p:nvSpPr>
        <p:spPr>
          <a:xfrm>
            <a:off x="395537" y="1412776"/>
            <a:ext cx="8352928" cy="4536504"/>
          </a:xfrm>
          <a:prstGeom prst="rect">
            <a:avLst/>
          </a:prstGeom>
        </p:spPr>
        <p:txBody>
          <a:bodyPr>
            <a:normAutofit/>
          </a:bodyPr>
          <a:lstStyle>
            <a:lvl1pPr marL="0" indent="0" algn="l">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1149682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6" y="1452972"/>
            <a:ext cx="8352928" cy="648072"/>
          </a:xfrm>
          <a:prstGeom prst="rect">
            <a:avLst/>
          </a:prstGeom>
        </p:spPr>
        <p:txBody>
          <a:bodyPr>
            <a:normAutofit/>
          </a:bodyPr>
          <a:lstStyle>
            <a:lvl1pPr algn="l">
              <a:defRPr sz="3600" b="1" i="0" baseline="0">
                <a:solidFill>
                  <a:srgbClr val="990000"/>
                </a:solidFill>
                <a:latin typeface="Calibri" panose="020F0502020204030204" pitchFamily="34" charset="0"/>
              </a:defRPr>
            </a:lvl1pPr>
          </a:lstStyle>
          <a:p>
            <a:endParaRPr lang="en-US" dirty="0"/>
          </a:p>
        </p:txBody>
      </p:sp>
      <p:sp>
        <p:nvSpPr>
          <p:cNvPr id="16" name="Subtitle 2"/>
          <p:cNvSpPr>
            <a:spLocks noGrp="1"/>
          </p:cNvSpPr>
          <p:nvPr>
            <p:ph type="subTitle" idx="1"/>
          </p:nvPr>
        </p:nvSpPr>
        <p:spPr>
          <a:xfrm>
            <a:off x="395536" y="2173052"/>
            <a:ext cx="8352928" cy="4536504"/>
          </a:xfrm>
          <a:prstGeom prst="rect">
            <a:avLst/>
          </a:prstGeom>
        </p:spPr>
        <p:txBody>
          <a:bodyPr>
            <a:normAutofit/>
          </a:bodyPr>
          <a:lstStyle>
            <a:lvl1pPr marL="0" indent="0" algn="l">
              <a:spcBef>
                <a:spcPts val="0"/>
              </a:spcBef>
              <a:buNone/>
              <a:defRPr sz="2400" baseline="0">
                <a:solidFill>
                  <a:schemeClr val="tx1"/>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38776358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7" y="692696"/>
            <a:ext cx="8352928" cy="648072"/>
          </a:xfrm>
          <a:prstGeom prst="rect">
            <a:avLst/>
          </a:prstGeom>
        </p:spPr>
        <p:txBody>
          <a:bodyPr>
            <a:normAutofit/>
          </a:bodyPr>
          <a:lstStyle>
            <a:lvl1pPr algn="l">
              <a:defRPr sz="3200" b="1" i="0" baseline="0">
                <a:solidFill>
                  <a:srgbClr val="313782"/>
                </a:solidFill>
                <a:latin typeface="Helvetica" pitchFamily="34" charset="0"/>
              </a:defRPr>
            </a:lvl1pPr>
          </a:lstStyle>
          <a:p>
            <a:endParaRPr lang="en-US" dirty="0"/>
          </a:p>
        </p:txBody>
      </p:sp>
      <p:sp>
        <p:nvSpPr>
          <p:cNvPr id="16" name="Subtitle 2"/>
          <p:cNvSpPr>
            <a:spLocks noGrp="1"/>
          </p:cNvSpPr>
          <p:nvPr>
            <p:ph type="subTitle" idx="1"/>
          </p:nvPr>
        </p:nvSpPr>
        <p:spPr>
          <a:xfrm>
            <a:off x="395537" y="1412776"/>
            <a:ext cx="8352928" cy="4536504"/>
          </a:xfrm>
          <a:prstGeom prst="rect">
            <a:avLst/>
          </a:prstGeom>
        </p:spPr>
        <p:txBody>
          <a:bodyPr>
            <a:normAutofit/>
          </a:bodyPr>
          <a:lstStyle>
            <a:lvl1pPr marL="0" indent="0" algn="l">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16945540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EE2A80-DAC4-4ADA-9C9E-991F0DDC266B}" type="datetimeFigureOut">
              <a:rPr lang="en-AU" smtClean="0"/>
              <a:t>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79826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EE2A80-DAC4-4ADA-9C9E-991F0DDC266B}" type="datetimeFigureOut">
              <a:rPr lang="en-AU" smtClean="0"/>
              <a:t>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728985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EE2A80-DAC4-4ADA-9C9E-991F0DDC266B}" type="datetimeFigureOut">
              <a:rPr lang="en-AU" smtClean="0"/>
              <a:t>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3175277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EE2A80-DAC4-4ADA-9C9E-991F0DDC266B}" type="datetimeFigureOut">
              <a:rPr lang="en-AU" smtClean="0"/>
              <a:t>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307518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EE2A80-DAC4-4ADA-9C9E-991F0DDC266B}" type="datetimeFigureOut">
              <a:rPr lang="en-AU" smtClean="0"/>
              <a:t>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395307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EE2A80-DAC4-4ADA-9C9E-991F0DDC266B}" type="datetimeFigureOut">
              <a:rPr lang="en-AU" smtClean="0"/>
              <a:t>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380901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E2A80-DAC4-4ADA-9C9E-991F0DDC266B}" type="datetimeFigureOut">
              <a:rPr lang="en-AU" smtClean="0"/>
              <a:t>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41235818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18" tIns="45709" rIns="91418" bIns="4570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18" tIns="45709" rIns="91418" bIns="45709" rtlCol="0" anchor="ctr"/>
          <a:lstStyle>
            <a:lvl1pPr algn="l">
              <a:defRPr sz="900">
                <a:solidFill>
                  <a:schemeClr val="tx1">
                    <a:tint val="75000"/>
                  </a:schemeClr>
                </a:solidFill>
              </a:defRPr>
            </a:lvl1pPr>
          </a:lstStyle>
          <a:p>
            <a:pPr fontAlgn="base">
              <a:spcBef>
                <a:spcPct val="0"/>
              </a:spcBef>
              <a:spcAft>
                <a:spcPct val="0"/>
              </a:spcAft>
            </a:pPr>
            <a:fld id="{7B83E080-672B-4DD2-BF07-BCDAF0E5D48C}" type="datetimeFigureOut">
              <a:rPr lang="en-AU" smtClean="0">
                <a:solidFill>
                  <a:prstClr val="black">
                    <a:tint val="75000"/>
                  </a:prstClr>
                </a:solidFill>
                <a:latin typeface="Arial" charset="0"/>
                <a:cs typeface="Arial" panose="020B0604020202020204" pitchFamily="34" charset="0"/>
              </a:rPr>
              <a:pPr fontAlgn="base">
                <a:spcBef>
                  <a:spcPct val="0"/>
                </a:spcBef>
                <a:spcAft>
                  <a:spcPct val="0"/>
                </a:spcAft>
              </a:pPr>
              <a:t>3/11/2018</a:t>
            </a:fld>
            <a:endParaRPr lang="en-AU">
              <a:solidFill>
                <a:prstClr val="black">
                  <a:tint val="75000"/>
                </a:prstClr>
              </a:solidFill>
              <a:latin typeface="Arial" charset="0"/>
              <a:cs typeface="Arial" panose="020B0604020202020204" pitchFamily="34" charset="0"/>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18" tIns="45709" rIns="91418" bIns="45709" rtlCol="0" anchor="ctr"/>
          <a:lstStyle>
            <a:lvl1pPr algn="ctr">
              <a:defRPr sz="900">
                <a:solidFill>
                  <a:schemeClr val="tx1">
                    <a:tint val="75000"/>
                  </a:schemeClr>
                </a:solidFill>
              </a:defRPr>
            </a:lvl1pPr>
          </a:lstStyle>
          <a:p>
            <a:pPr fontAlgn="base">
              <a:spcBef>
                <a:spcPct val="0"/>
              </a:spcBef>
              <a:spcAft>
                <a:spcPct val="0"/>
              </a:spcAft>
            </a:pPr>
            <a:r>
              <a:rPr lang="en-AU" dirty="0" smtClean="0">
                <a:solidFill>
                  <a:prstClr val="black">
                    <a:tint val="75000"/>
                  </a:prstClr>
                </a:solidFill>
                <a:latin typeface="Arial" charset="0"/>
                <a:cs typeface="Arial" panose="020B0604020202020204" pitchFamily="34" charset="0"/>
              </a:rPr>
              <a:t>Instructions, Rationale, Reminders</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18" tIns="45709" rIns="91418" bIns="45709" rtlCol="0" anchor="ctr"/>
          <a:lstStyle>
            <a:lvl1pPr algn="r">
              <a:defRPr sz="900">
                <a:solidFill>
                  <a:schemeClr val="tx1">
                    <a:tint val="75000"/>
                  </a:schemeClr>
                </a:solidFill>
              </a:defRPr>
            </a:lvl1pPr>
          </a:lstStyle>
          <a:p>
            <a:pPr fontAlgn="base">
              <a:spcBef>
                <a:spcPct val="0"/>
              </a:spcBef>
              <a:spcAft>
                <a:spcPct val="0"/>
              </a:spcAft>
            </a:pPr>
            <a:fld id="{3778214D-F909-4F7D-9C45-F97F6C2033B5}" type="slidenum">
              <a:rPr lang="en-AU" smtClean="0">
                <a:solidFill>
                  <a:prstClr val="black">
                    <a:tint val="75000"/>
                  </a:prstClr>
                </a:solidFill>
                <a:latin typeface="Arial" charset="0"/>
                <a:cs typeface="Arial" panose="020B0604020202020204" pitchFamily="34" charset="0"/>
              </a:rPr>
              <a:pPr fontAlgn="base">
                <a:spcBef>
                  <a:spcPct val="0"/>
                </a:spcBef>
                <a:spcAft>
                  <a:spcPct val="0"/>
                </a:spcAft>
              </a:pPr>
              <a:t>‹#›</a:t>
            </a:fld>
            <a:endParaRPr lang="en-AU">
              <a:solidFill>
                <a:prstClr val="black">
                  <a:tint val="7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2755682"/>
      </p:ext>
    </p:extLst>
  </p:cSld>
  <p:clrMap bg1="lt1" tx1="dk1" bg2="lt2" tx2="dk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par>
    </p:tnLst>
  </p:timing>
  <p:txStyles>
    <p:titleStyle>
      <a:lvl1pPr algn="ctr" defTabSz="685632" rtl="0" eaLnBrk="1" latinLnBrk="0" hangingPunct="1">
        <a:spcBef>
          <a:spcPct val="0"/>
        </a:spcBef>
        <a:buNone/>
        <a:defRPr sz="3300" kern="1200">
          <a:solidFill>
            <a:schemeClr val="tx1"/>
          </a:solidFill>
          <a:latin typeface="+mj-lt"/>
          <a:ea typeface="+mj-ea"/>
          <a:cs typeface="+mj-cs"/>
        </a:defRPr>
      </a:lvl1pPr>
    </p:titleStyle>
    <p:bodyStyle>
      <a:lvl1pPr marL="257112" indent="-257112" algn="l" defTabSz="685632"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077" indent="-214260" algn="l" defTabSz="685632"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041" indent="-171408" algn="l" defTabSz="68563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856"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672"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489"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05"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21"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38"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2" rtl="0" eaLnBrk="1" latinLnBrk="0" hangingPunct="1">
        <a:defRPr sz="1350" kern="1200">
          <a:solidFill>
            <a:schemeClr val="tx1"/>
          </a:solidFill>
          <a:latin typeface="+mn-lt"/>
          <a:ea typeface="+mn-ea"/>
          <a:cs typeface="+mn-cs"/>
        </a:defRPr>
      </a:lvl1pPr>
      <a:lvl2pPr marL="342816" algn="l" defTabSz="685632" rtl="0" eaLnBrk="1" latinLnBrk="0" hangingPunct="1">
        <a:defRPr sz="1350" kern="1200">
          <a:solidFill>
            <a:schemeClr val="tx1"/>
          </a:solidFill>
          <a:latin typeface="+mn-lt"/>
          <a:ea typeface="+mn-ea"/>
          <a:cs typeface="+mn-cs"/>
        </a:defRPr>
      </a:lvl2pPr>
      <a:lvl3pPr marL="685632" algn="l" defTabSz="685632" rtl="0" eaLnBrk="1" latinLnBrk="0" hangingPunct="1">
        <a:defRPr sz="1350" kern="1200">
          <a:solidFill>
            <a:schemeClr val="tx1"/>
          </a:solidFill>
          <a:latin typeface="+mn-lt"/>
          <a:ea typeface="+mn-ea"/>
          <a:cs typeface="+mn-cs"/>
        </a:defRPr>
      </a:lvl3pPr>
      <a:lvl4pPr marL="1028448" algn="l" defTabSz="685632" rtl="0" eaLnBrk="1" latinLnBrk="0" hangingPunct="1">
        <a:defRPr sz="1350" kern="1200">
          <a:solidFill>
            <a:schemeClr val="tx1"/>
          </a:solidFill>
          <a:latin typeface="+mn-lt"/>
          <a:ea typeface="+mn-ea"/>
          <a:cs typeface="+mn-cs"/>
        </a:defRPr>
      </a:lvl4pPr>
      <a:lvl5pPr marL="1371265" algn="l" defTabSz="685632" rtl="0" eaLnBrk="1" latinLnBrk="0" hangingPunct="1">
        <a:defRPr sz="1350" kern="1200">
          <a:solidFill>
            <a:schemeClr val="tx1"/>
          </a:solidFill>
          <a:latin typeface="+mn-lt"/>
          <a:ea typeface="+mn-ea"/>
          <a:cs typeface="+mn-cs"/>
        </a:defRPr>
      </a:lvl5pPr>
      <a:lvl6pPr marL="1714080" algn="l" defTabSz="685632" rtl="0" eaLnBrk="1" latinLnBrk="0" hangingPunct="1">
        <a:defRPr sz="1350" kern="1200">
          <a:solidFill>
            <a:schemeClr val="tx1"/>
          </a:solidFill>
          <a:latin typeface="+mn-lt"/>
          <a:ea typeface="+mn-ea"/>
          <a:cs typeface="+mn-cs"/>
        </a:defRPr>
      </a:lvl6pPr>
      <a:lvl7pPr marL="2056898" algn="l" defTabSz="685632" rtl="0" eaLnBrk="1" latinLnBrk="0" hangingPunct="1">
        <a:defRPr sz="1350" kern="1200">
          <a:solidFill>
            <a:schemeClr val="tx1"/>
          </a:solidFill>
          <a:latin typeface="+mn-lt"/>
          <a:ea typeface="+mn-ea"/>
          <a:cs typeface="+mn-cs"/>
        </a:defRPr>
      </a:lvl7pPr>
      <a:lvl8pPr marL="2399714" algn="l" defTabSz="685632" rtl="0" eaLnBrk="1" latinLnBrk="0" hangingPunct="1">
        <a:defRPr sz="1350" kern="1200">
          <a:solidFill>
            <a:schemeClr val="tx1"/>
          </a:solidFill>
          <a:latin typeface="+mn-lt"/>
          <a:ea typeface="+mn-ea"/>
          <a:cs typeface="+mn-cs"/>
        </a:defRPr>
      </a:lvl8pPr>
      <a:lvl9pPr marL="2742529" algn="l" defTabSz="68563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E2A80-DAC4-4ADA-9C9E-991F0DDC266B}" type="datetimeFigureOut">
              <a:rPr lang="en-AU" smtClean="0"/>
              <a:t>3/11/2018</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1D15B-DC53-40B5-98CD-003D4A5A0CEB}" type="slidenum">
              <a:rPr lang="en-AU" smtClean="0"/>
              <a:t>‹#›</a:t>
            </a:fld>
            <a:endParaRPr lang="en-AU"/>
          </a:p>
        </p:txBody>
      </p:sp>
    </p:spTree>
    <p:extLst>
      <p:ext uri="{BB962C8B-B14F-4D97-AF65-F5344CB8AC3E}">
        <p14:creationId xmlns:p14="http://schemas.microsoft.com/office/powerpoint/2010/main" val="309125861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147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userDrawn="1"/>
        </p:nvSpPr>
        <p:spPr>
          <a:xfrm>
            <a:off x="1187624" y="980728"/>
            <a:ext cx="4968552" cy="276999"/>
          </a:xfrm>
          <a:prstGeom prst="rect">
            <a:avLst/>
          </a:prstGeom>
          <a:noFill/>
        </p:spPr>
        <p:txBody>
          <a:bodyPr wrap="square" rtlCol="0">
            <a:spAutoFit/>
          </a:bodyPr>
          <a:lstStyle/>
          <a:p>
            <a:r>
              <a:rPr lang="en-AU" sz="1200" b="1" i="0" dirty="0" smtClean="0"/>
              <a:t>www.earlylearningcontinuum.com.au</a:t>
            </a:r>
            <a:endParaRPr lang="en-AU" sz="1200" b="1" i="0" dirty="0"/>
          </a:p>
        </p:txBody>
      </p:sp>
      <p:sp>
        <p:nvSpPr>
          <p:cNvPr id="23" name="Rectangle 22"/>
          <p:cNvSpPr/>
          <p:nvPr userDrawn="1"/>
        </p:nvSpPr>
        <p:spPr>
          <a:xfrm>
            <a:off x="0" y="1412777"/>
            <a:ext cx="9144000" cy="72008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21049858"/>
      </p:ext>
    </p:extLst>
  </p:cSld>
  <p:clrMap bg1="lt1" tx1="dk1" bg2="lt2" tx2="dk2" accent1="accent1" accent2="accent2" accent3="accent3" accent4="accent4" accent5="accent5" accent6="accent6" hlink="hlink" folHlink="folHlink"/>
  <p:sldLayoutIdLst>
    <p:sldLayoutId id="2147483684" r:id="rId1"/>
  </p:sldLayoutIdLst>
  <p:timing>
    <p:tnLst>
      <p:par>
        <p:cTn id="1" dur="indefinite" restart="never" nodeType="tmRoot"/>
      </p:par>
    </p:tnLst>
  </p:timing>
  <p:txStyles>
    <p:titleStyle>
      <a:lvl1pPr algn="l" rtl="0" eaLnBrk="0" fontAlgn="base" hangingPunct="0">
        <a:spcBef>
          <a:spcPct val="0"/>
        </a:spcBef>
        <a:spcAft>
          <a:spcPct val="0"/>
        </a:spcAft>
        <a:defRPr sz="3600" b="1">
          <a:solidFill>
            <a:schemeClr val="hlink"/>
          </a:solidFill>
          <a:latin typeface="+mj-lt"/>
          <a:ea typeface="+mj-ea"/>
          <a:cs typeface="+mj-cs"/>
        </a:defRPr>
      </a:lvl1pPr>
      <a:lvl2pPr algn="l" rtl="0" eaLnBrk="0" fontAlgn="base" hangingPunct="0">
        <a:spcBef>
          <a:spcPct val="0"/>
        </a:spcBef>
        <a:spcAft>
          <a:spcPct val="0"/>
        </a:spcAft>
        <a:defRPr sz="3600" b="1">
          <a:solidFill>
            <a:schemeClr val="hlink"/>
          </a:solidFill>
          <a:latin typeface="Helvetica" pitchFamily="34" charset="0"/>
        </a:defRPr>
      </a:lvl2pPr>
      <a:lvl3pPr algn="l" rtl="0" eaLnBrk="0" fontAlgn="base" hangingPunct="0">
        <a:spcBef>
          <a:spcPct val="0"/>
        </a:spcBef>
        <a:spcAft>
          <a:spcPct val="0"/>
        </a:spcAft>
        <a:defRPr sz="3600" b="1">
          <a:solidFill>
            <a:schemeClr val="hlink"/>
          </a:solidFill>
          <a:latin typeface="Helvetica" pitchFamily="34" charset="0"/>
        </a:defRPr>
      </a:lvl3pPr>
      <a:lvl4pPr algn="l" rtl="0" eaLnBrk="0" fontAlgn="base" hangingPunct="0">
        <a:spcBef>
          <a:spcPct val="0"/>
        </a:spcBef>
        <a:spcAft>
          <a:spcPct val="0"/>
        </a:spcAft>
        <a:defRPr sz="3600" b="1">
          <a:solidFill>
            <a:schemeClr val="hlink"/>
          </a:solidFill>
          <a:latin typeface="Helvetica" pitchFamily="34" charset="0"/>
        </a:defRPr>
      </a:lvl4pPr>
      <a:lvl5pPr algn="l" rtl="0" eaLnBrk="0" fontAlgn="base" hangingPunct="0">
        <a:spcBef>
          <a:spcPct val="0"/>
        </a:spcBef>
        <a:spcAft>
          <a:spcPct val="0"/>
        </a:spcAft>
        <a:defRPr sz="3600" b="1">
          <a:solidFill>
            <a:schemeClr val="hlink"/>
          </a:solidFill>
          <a:latin typeface="Helvetica" pitchFamily="34" charset="0"/>
        </a:defRPr>
      </a:lvl5pPr>
      <a:lvl6pPr marL="457200" algn="l" rtl="0" fontAlgn="base">
        <a:spcBef>
          <a:spcPct val="0"/>
        </a:spcBef>
        <a:spcAft>
          <a:spcPct val="0"/>
        </a:spcAft>
        <a:defRPr sz="3600" b="1">
          <a:solidFill>
            <a:schemeClr val="hlink"/>
          </a:solidFill>
          <a:latin typeface="Helvetica" pitchFamily="34" charset="0"/>
        </a:defRPr>
      </a:lvl6pPr>
      <a:lvl7pPr marL="914400" algn="l" rtl="0" fontAlgn="base">
        <a:spcBef>
          <a:spcPct val="0"/>
        </a:spcBef>
        <a:spcAft>
          <a:spcPct val="0"/>
        </a:spcAft>
        <a:defRPr sz="3600" b="1">
          <a:solidFill>
            <a:schemeClr val="hlink"/>
          </a:solidFill>
          <a:latin typeface="Helvetica" pitchFamily="34" charset="0"/>
        </a:defRPr>
      </a:lvl7pPr>
      <a:lvl8pPr marL="1371600" algn="l" rtl="0" fontAlgn="base">
        <a:spcBef>
          <a:spcPct val="0"/>
        </a:spcBef>
        <a:spcAft>
          <a:spcPct val="0"/>
        </a:spcAft>
        <a:defRPr sz="3600" b="1">
          <a:solidFill>
            <a:schemeClr val="hlink"/>
          </a:solidFill>
          <a:latin typeface="Helvetica" pitchFamily="34" charset="0"/>
        </a:defRPr>
      </a:lvl8pPr>
      <a:lvl9pPr marL="1828800" algn="l" rtl="0" fontAlgn="base">
        <a:spcBef>
          <a:spcPct val="0"/>
        </a:spcBef>
        <a:spcAft>
          <a:spcPct val="0"/>
        </a:spcAft>
        <a:defRPr sz="3600" b="1">
          <a:solidFill>
            <a:schemeClr val="hlink"/>
          </a:solidFill>
          <a:latin typeface="Helvetica" pitchFamily="34" charset="0"/>
        </a:defRPr>
      </a:lvl9pPr>
    </p:titleStyle>
    <p:body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4588"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jollylearning.co.uk/gallery/jolly-phonics-actions/" TargetMode="External"/><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hyperlink" Target="https://s3.amazonaws.com/academia.edu.documents/44716684/3.5.pdf?AWSAccessKeyId=AKIAIWOWYYGZ2Y53UL3A&amp;Expires=1526961165&amp;Signature=L8aCaxFcqu/o%2BFyqJabZy/4hkME%3D&amp;response-content-disposition=inline;%20filename%3Dcollaboration_with_parents.pdf"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hyperlink" Target="http://files.sthildas.qld.edu.au/wp-content/uploads/2014/10/THRASS-Bookmark.pdf"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3a.education.unimelb.edu.au/assets/3a-public/downloads/3A-Conversational-Reading-Booklet.pdf" TargetMode="External"/><Relationship Id="rId2" Type="http://schemas.openxmlformats.org/officeDocument/2006/relationships/hyperlink" Target="https://www.thefreelibrary.com/The+Snake+and+the+Boy:+Azmen+Sebastian+interview.-a0258438833"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www.spelfabet.com.au/research/national-inquiries/" TargetMode="External"/><Relationship Id="rId2" Type="http://schemas.openxmlformats.org/officeDocument/2006/relationships/hyperlink" Target="https://3a.education.unimelb.edu.au/assets/3a-public/downloads/3A-Conversational-Reading-Booklet.pdf" TargetMode="External"/><Relationship Id="rId1" Type="http://schemas.openxmlformats.org/officeDocument/2006/relationships/slideLayout" Target="../slideLayouts/slideLayout1.xml"/><Relationship Id="rId4" Type="http://schemas.openxmlformats.org/officeDocument/2006/relationships/hyperlink" Target="http://www.earlylearningcontinuum.com.a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hyperlink" Target="http://www.nancymusic.com/Ducksplay.htm"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www.nancymusic.com/SOM/2012/ridin%20along%20singin%20a%20song%20book.pdf" TargetMode="External"/><Relationship Id="rId2" Type="http://schemas.openxmlformats.org/officeDocument/2006/relationships/hyperlink" Target="http://www.nancymusic.com/SOM/2012/ridin-along-singing-a-song.htm" TargetMode="Externa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3a.education.unimelb.edu.au/"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hyperlink" Target="https://online.wsj.com/public/resources/documents/print/WSJ_-A002-20161022.pdf" TargetMode="External"/><Relationship Id="rId2" Type="http://schemas.openxmlformats.org/officeDocument/2006/relationships/hyperlink" Target="https://core.ac.uk/download/pdf/82870994.pdf" TargetMode="Externa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hyperlink" Target="http://jollylearning.co.uk/gallery/what-is-jolly-phonic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hyperlink" Target="https://youtu.be/8oe6UzVs7_Y"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nancymusic.com/SOM/2013/hibernating-animals.htm" TargetMode="External"/><Relationship Id="rId2" Type="http://schemas.openxmlformats.org/officeDocument/2006/relationships/hyperlink" Target="http://www.nancymusic.com/SOM/2017/snakes-like-to-snuggle.htm" TargetMode="Externa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pixabay.com/"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g"/><Relationship Id="rId9" Type="http://schemas.openxmlformats.org/officeDocument/2006/relationships/hyperlink" Target="https://www.firstpalette.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hyperlink" Target="https://3a.education.unimelb.edu.au/" TargetMode="Externa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hyperlink" Target="http://jollylearning.co.uk/gallery/jolly-phonics-actions/" TargetMode="External"/><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krokotak.com/" TargetMode="External"/><Relationship Id="rId7" Type="http://schemas.openxmlformats.org/officeDocument/2006/relationships/hyperlink" Target="https://3a.education.unimelb.edu.au/about-the-abecedarian-approach" TargetMode="External"/><Relationship Id="rId2" Type="http://schemas.openxmlformats.org/officeDocument/2006/relationships/hyperlink" Target="https://dominie.com.au/products/JL-073" TargetMode="External"/><Relationship Id="rId1" Type="http://schemas.openxmlformats.org/officeDocument/2006/relationships/slideLayout" Target="../slideLayouts/slideLayout1.xml"/><Relationship Id="rId6" Type="http://schemas.openxmlformats.org/officeDocument/2006/relationships/hyperlink" Target="https://3a.education.unimelb.edu.au/assets/3a-public/downloads/3A-Enriched-Care-Booklet.pdf" TargetMode="External"/><Relationship Id="rId5" Type="http://schemas.openxmlformats.org/officeDocument/2006/relationships/hyperlink" Target="https://3a.education.unimelb.edu.au/assets/3a-public/downloads/3A-LearningGames-Booklet.pdf" TargetMode="External"/><Relationship Id="rId4" Type="http://schemas.openxmlformats.org/officeDocument/2006/relationships/hyperlink" Target="https://3a.education.unimelb.edu.au/assets/3a-public/downloads/3A-Language-Priority-Booklet.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print.krokotak.com/q?q=snake" TargetMode="External"/><Relationship Id="rId2" Type="http://schemas.openxmlformats.org/officeDocument/2006/relationships/image" Target="../media/image57.g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hyperlink" Target="https://itunes.apple.com/us/developer/jolly-learning/id897894555?mt=8" TargetMode="External"/><Relationship Id="rId13" Type="http://schemas.openxmlformats.org/officeDocument/2006/relationships/hyperlink" Target="http://www.earlylearningcontinuum.com.au/" TargetMode="External"/><Relationship Id="rId18" Type="http://schemas.openxmlformats.org/officeDocument/2006/relationships/image" Target="../media/image7.png"/><Relationship Id="rId3" Type="http://schemas.openxmlformats.org/officeDocument/2006/relationships/hyperlink" Target="http://jollylearning.co.uk/gallery/jolly-phonics-actions/" TargetMode="External"/><Relationship Id="rId7" Type="http://schemas.openxmlformats.org/officeDocument/2006/relationships/hyperlink" Target="https://youtu.be/ByPW0xDpsnE" TargetMode="External"/><Relationship Id="rId12" Type="http://schemas.openxmlformats.org/officeDocument/2006/relationships/hyperlink" Target="http://www.speld-sa.org.au/services/phonic-books.html" TargetMode="External"/><Relationship Id="rId17" Type="http://schemas.openxmlformats.org/officeDocument/2006/relationships/hyperlink" Target="https://www.speechsoundpics.com/speech-sound-detectives" TargetMode="External"/><Relationship Id="rId2" Type="http://schemas.openxmlformats.org/officeDocument/2006/relationships/hyperlink" Target="http://jollylearning.co.uk/parent-teacher-guide/" TargetMode="External"/><Relationship Id="rId16"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hyperlink" Target="https://play.google.com/store/apps/details?id=com.jollylearning.jollysongs" TargetMode="External"/><Relationship Id="rId11" Type="http://schemas.openxmlformats.org/officeDocument/2006/relationships/hyperlink" Target="http://www.singwithourkids.com/" TargetMode="External"/><Relationship Id="rId5" Type="http://schemas.openxmlformats.org/officeDocument/2006/relationships/hyperlink" Target="https://itunes.apple.com/us/album/jolly-songs-in-british-english/935294825" TargetMode="External"/><Relationship Id="rId15" Type="http://schemas.openxmlformats.org/officeDocument/2006/relationships/hyperlink" Target="https://www.youtube.com/playlist?list=PL7CWH34MqRng86RWj7Fpsp0Y1ZH9RKmJP" TargetMode="External"/><Relationship Id="rId10" Type="http://schemas.openxmlformats.org/officeDocument/2006/relationships/hyperlink" Target="http://www.nancymusic.com/" TargetMode="External"/><Relationship Id="rId4" Type="http://schemas.openxmlformats.org/officeDocument/2006/relationships/hyperlink" Target="https://dominie.com.au/products/JL-695" TargetMode="External"/><Relationship Id="rId9" Type="http://schemas.openxmlformats.org/officeDocument/2006/relationships/hyperlink" Target="https://play.google.com/store/apps/dev?id=8325657000152317866" TargetMode="External"/><Relationship Id="rId14" Type="http://schemas.openxmlformats.org/officeDocument/2006/relationships/hyperlink" Target="https://www.youtube.com/channel/UCbsjRiM-Z-Bjk20wzF-MOUw"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3a.education.unimelb.edu.au/3a-training" TargetMode="External"/><Relationship Id="rId7" Type="http://schemas.openxmlformats.org/officeDocument/2006/relationships/image" Target="../media/image62.png"/><Relationship Id="rId2" Type="http://schemas.openxmlformats.org/officeDocument/2006/relationships/hyperlink" Target="http://www.earlychildhoodaustralia.org.au/shop/product/learning-games-5-books-set/" TargetMode="External"/><Relationship Id="rId1" Type="http://schemas.openxmlformats.org/officeDocument/2006/relationships/slideLayout" Target="../slideLayouts/slideLayout1.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gif"/></Relationships>
</file>

<file path=ppt/slides/_rels/slide42.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emf"/><Relationship Id="rId3" Type="http://schemas.openxmlformats.org/officeDocument/2006/relationships/image" Target="../media/image64.emf"/><Relationship Id="rId7" Type="http://schemas.openxmlformats.org/officeDocument/2006/relationships/image" Target="../media/image68.emf"/><Relationship Id="rId12" Type="http://schemas.openxmlformats.org/officeDocument/2006/relationships/image" Target="../media/image73.emf"/><Relationship Id="rId2" Type="http://schemas.openxmlformats.org/officeDocument/2006/relationships/hyperlink" Target="https://3a.education.unimelb.edu.au/" TargetMode="External"/><Relationship Id="rId1" Type="http://schemas.openxmlformats.org/officeDocument/2006/relationships/slideLayout" Target="../slideLayouts/slideLayout15.xml"/><Relationship Id="rId6" Type="http://schemas.openxmlformats.org/officeDocument/2006/relationships/image" Target="../media/image67.emf"/><Relationship Id="rId11" Type="http://schemas.openxmlformats.org/officeDocument/2006/relationships/image" Target="../media/image72.emf"/><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emf"/><Relationship Id="rId9" Type="http://schemas.openxmlformats.org/officeDocument/2006/relationships/image" Target="../media/image70.emf"/><Relationship Id="rId1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earlylearningcontinuum.com.au/songs/hello-goodbye-songs-and-lullabies/" TargetMode="Externa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3" Type="http://schemas.microsoft.com/office/2007/relationships/media" Target="../media/media2.mp3"/><Relationship Id="rId21" Type="http://schemas.openxmlformats.org/officeDocument/2006/relationships/slideLayout" Target="../slideLayouts/slideLayout15.xml"/><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14.png"/><Relationship Id="rId5" Type="http://schemas.microsoft.com/office/2007/relationships/media" Target="../media/media3.mp3"/><Relationship Id="rId15" Type="http://schemas.microsoft.com/office/2007/relationships/media" Target="../media/media8.mp3"/><Relationship Id="rId23" Type="http://schemas.openxmlformats.org/officeDocument/2006/relationships/image" Target="../media/image13.png"/><Relationship Id="rId10" Type="http://schemas.openxmlformats.org/officeDocument/2006/relationships/audio" Target="../media/media5.mp3"/><Relationship Id="rId19" Type="http://schemas.microsoft.com/office/2007/relationships/media" Target="../media/media10.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itunes.apple.com/us/album/jolly-songs-in-british-english/935294825" TargetMode="External"/><Relationship Id="rId2" Type="http://schemas.openxmlformats.org/officeDocument/2006/relationships/hyperlink" Target="https://play.google.com/store/apps/details?id=com.jollylearning.jollysongs" TargetMode="Externa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hyperlink" Target="http://jollylearning.co.uk/gallery/jolly-phonics-actions/" TargetMode="External"/><Relationship Id="rId2" Type="http://schemas.openxmlformats.org/officeDocument/2006/relationships/image" Target="../media/image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2272" y="5425209"/>
            <a:ext cx="8676612" cy="1266828"/>
            <a:chOff x="161099" y="5342081"/>
            <a:chExt cx="8676612" cy="1266828"/>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83" r="30713"/>
            <a:stretch/>
          </p:blipFill>
          <p:spPr bwMode="auto">
            <a:xfrm>
              <a:off x="1219845" y="5342081"/>
              <a:ext cx="677294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023"/>
            <a:stretch/>
          </p:blipFill>
          <p:spPr bwMode="auto">
            <a:xfrm>
              <a:off x="7951221" y="5342082"/>
              <a:ext cx="88649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1995"/>
            <a:stretch/>
          </p:blipFill>
          <p:spPr bwMode="auto">
            <a:xfrm>
              <a:off x="161099" y="5342084"/>
              <a:ext cx="1017182"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itle 3"/>
          <p:cNvSpPr>
            <a:spLocks noGrp="1"/>
          </p:cNvSpPr>
          <p:nvPr>
            <p:ph type="ctrTitle"/>
          </p:nvPr>
        </p:nvSpPr>
        <p:spPr/>
        <p:txBody>
          <a:bodyPr/>
          <a:lstStyle/>
          <a:p>
            <a:r>
              <a:rPr lang="en-AU" dirty="0" smtClean="0"/>
              <a:t>A Year of </a:t>
            </a:r>
            <a:r>
              <a:rPr lang="en-AU" dirty="0" err="1" smtClean="0"/>
              <a:t>Storytime</a:t>
            </a:r>
            <a:r>
              <a:rPr lang="en-AU" dirty="0" err="1"/>
              <a:t>s</a:t>
            </a:r>
            <a:endParaRPr lang="en-AU" dirty="0"/>
          </a:p>
        </p:txBody>
      </p:sp>
      <p:sp>
        <p:nvSpPr>
          <p:cNvPr id="5" name="Subtitle 4"/>
          <p:cNvSpPr>
            <a:spLocks noGrp="1"/>
          </p:cNvSpPr>
          <p:nvPr>
            <p:ph type="subTitle" idx="1"/>
          </p:nvPr>
        </p:nvSpPr>
        <p:spPr/>
        <p:txBody>
          <a:bodyPr>
            <a:noAutofit/>
          </a:bodyPr>
          <a:lstStyle/>
          <a:p>
            <a:pPr algn="ctr">
              <a:lnSpc>
                <a:spcPct val="80000"/>
              </a:lnSpc>
            </a:pPr>
            <a:endParaRPr lang="en-AU" sz="1200" dirty="0" smtClean="0"/>
          </a:p>
          <a:p>
            <a:pPr algn="ctr">
              <a:lnSpc>
                <a:spcPct val="80000"/>
              </a:lnSpc>
            </a:pPr>
            <a:r>
              <a:rPr lang="en-AU" sz="10000" dirty="0" smtClean="0">
                <a:solidFill>
                  <a:srgbClr val="990000"/>
                </a:solidFill>
              </a:rPr>
              <a:t>Week 1</a:t>
            </a:r>
          </a:p>
          <a:p>
            <a:pPr algn="ctr">
              <a:lnSpc>
                <a:spcPct val="80000"/>
              </a:lnSpc>
            </a:pPr>
            <a:r>
              <a:rPr lang="en-AU" sz="7000" dirty="0" smtClean="0">
                <a:solidFill>
                  <a:srgbClr val="FFCC99"/>
                </a:solidFill>
              </a:rPr>
              <a:t>Sound of the Week:</a:t>
            </a:r>
          </a:p>
          <a:p>
            <a:pPr algn="ctr">
              <a:lnSpc>
                <a:spcPct val="80000"/>
              </a:lnSpc>
            </a:pPr>
            <a:r>
              <a:rPr lang="en-AU" sz="10000" dirty="0">
                <a:solidFill>
                  <a:srgbClr val="990000"/>
                </a:solidFill>
              </a:rPr>
              <a:t>s</a:t>
            </a:r>
            <a:r>
              <a:rPr lang="en-AU" sz="10000" dirty="0" smtClean="0">
                <a:solidFill>
                  <a:srgbClr val="990000"/>
                </a:solidFill>
              </a:rPr>
              <a:t> for snake</a:t>
            </a:r>
          </a:p>
          <a:p>
            <a:pPr algn="ctr">
              <a:lnSpc>
                <a:spcPct val="80000"/>
              </a:lnSpc>
            </a:pPr>
            <a:endParaRPr lang="en-AU" sz="1600" dirty="0" smtClean="0"/>
          </a:p>
          <a:p>
            <a:pPr algn="ctr">
              <a:lnSpc>
                <a:spcPct val="80000"/>
              </a:lnSpc>
            </a:pPr>
            <a:endParaRPr lang="en-AU" sz="1600" dirty="0"/>
          </a:p>
          <a:p>
            <a:pPr algn="ctr">
              <a:lnSpc>
                <a:spcPct val="80000"/>
              </a:lnSpc>
            </a:pPr>
            <a:endParaRPr lang="en-AU" sz="1600" dirty="0" smtClean="0"/>
          </a:p>
          <a:p>
            <a:pPr algn="ctr">
              <a:lnSpc>
                <a:spcPct val="80000"/>
              </a:lnSpc>
            </a:pPr>
            <a:r>
              <a:rPr lang="en-AU" sz="1600" dirty="0" smtClean="0"/>
              <a:t>Download </a:t>
            </a:r>
            <a:r>
              <a:rPr lang="en-AU" sz="1600" dirty="0"/>
              <a:t>the actions: </a:t>
            </a:r>
            <a:r>
              <a:rPr lang="en-AU" sz="1600" dirty="0">
                <a:hlinkClick r:id="rId3"/>
              </a:rPr>
              <a:t>http://jollylearning.co.uk/gallery/jolly-phonics-actions/</a:t>
            </a:r>
            <a:r>
              <a:rPr lang="en-AU" sz="1600" dirty="0"/>
              <a:t> </a:t>
            </a:r>
          </a:p>
        </p:txBody>
      </p:sp>
    </p:spTree>
    <p:extLst>
      <p:ext uri="{BB962C8B-B14F-4D97-AF65-F5344CB8AC3E}">
        <p14:creationId xmlns:p14="http://schemas.microsoft.com/office/powerpoint/2010/main" val="3303593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Sound of the Day: S</a:t>
            </a:r>
            <a:endParaRPr lang="en-AU" sz="3200" dirty="0"/>
          </a:p>
        </p:txBody>
      </p:sp>
      <p:sp>
        <p:nvSpPr>
          <p:cNvPr id="3" name="Content Placeholder 2"/>
          <p:cNvSpPr>
            <a:spLocks noGrp="1"/>
          </p:cNvSpPr>
          <p:nvPr>
            <p:ph idx="1"/>
          </p:nvPr>
        </p:nvSpPr>
        <p:spPr>
          <a:xfrm>
            <a:off x="179512" y="1061203"/>
            <a:ext cx="8856984" cy="5688632"/>
          </a:xfrm>
        </p:spPr>
        <p:txBody>
          <a:bodyPr>
            <a:noAutofit/>
          </a:bodyPr>
          <a:lstStyle/>
          <a:p>
            <a:pPr>
              <a:spcBef>
                <a:spcPts val="0"/>
              </a:spcBef>
            </a:pPr>
            <a:r>
              <a:rPr lang="en-AU" sz="2600" dirty="0" smtClean="0"/>
              <a:t>Slide is animated: Text and camera will appear first. Clicking “next” will make the first S appear, and clicking “next” again will reveal the other S/book cover.</a:t>
            </a:r>
          </a:p>
          <a:p>
            <a:pPr>
              <a:spcBef>
                <a:spcPts val="0"/>
              </a:spcBef>
            </a:pPr>
            <a:r>
              <a:rPr lang="en-AU" sz="2600" dirty="0" smtClean="0"/>
              <a:t>With just the camera on screen: “If we were to take a picture of the </a:t>
            </a:r>
            <a:r>
              <a:rPr lang="en-AU" sz="2600" dirty="0" err="1" smtClean="0"/>
              <a:t>sssnakey</a:t>
            </a:r>
            <a:r>
              <a:rPr lang="en-AU" sz="2600" dirty="0" smtClean="0"/>
              <a:t> </a:t>
            </a:r>
            <a:r>
              <a:rPr lang="en-AU" sz="2600" dirty="0" err="1" smtClean="0"/>
              <a:t>ssss</a:t>
            </a:r>
            <a:r>
              <a:rPr lang="en-AU" sz="2600" dirty="0" smtClean="0"/>
              <a:t> sound, what would it look like?”</a:t>
            </a:r>
          </a:p>
          <a:p>
            <a:pPr>
              <a:spcBef>
                <a:spcPts val="0"/>
              </a:spcBef>
            </a:pPr>
            <a:r>
              <a:rPr lang="en-AU" sz="2600" dirty="0" smtClean="0"/>
              <a:t>Get out camera prop—they LOVE this. Let them hear the clicking sound. Get them to pretend to hold up an imaginary camera and say, “click!”</a:t>
            </a:r>
          </a:p>
          <a:p>
            <a:pPr>
              <a:spcBef>
                <a:spcPts val="0"/>
              </a:spcBef>
            </a:pPr>
            <a:r>
              <a:rPr lang="en-AU" sz="2600" dirty="0" smtClean="0"/>
              <a:t>Press NEXT, after playing with cameras, to reveal picture of the </a:t>
            </a:r>
            <a:r>
              <a:rPr lang="en-AU" sz="2600" dirty="0" err="1" smtClean="0"/>
              <a:t>ssss</a:t>
            </a:r>
            <a:r>
              <a:rPr lang="en-AU" sz="2600" dirty="0" smtClean="0"/>
              <a:t> sound.</a:t>
            </a:r>
          </a:p>
          <a:p>
            <a:pPr>
              <a:spcBef>
                <a:spcPts val="0"/>
              </a:spcBef>
            </a:pPr>
            <a:r>
              <a:rPr lang="en-AU" sz="2600" dirty="0" smtClean="0"/>
              <a:t>“What do you think this wiggly shape looks like?” NEXT for pink S with snake.</a:t>
            </a:r>
          </a:p>
          <a:p>
            <a:pPr>
              <a:spcBef>
                <a:spcPts val="0"/>
              </a:spcBef>
            </a:pPr>
            <a:r>
              <a:rPr lang="en-AU" sz="2600" dirty="0" smtClean="0"/>
              <a:t>“When you want to write down the </a:t>
            </a:r>
            <a:r>
              <a:rPr lang="en-AU" sz="2600" dirty="0" err="1" smtClean="0"/>
              <a:t>ssss</a:t>
            </a:r>
            <a:r>
              <a:rPr lang="en-AU" sz="2600" dirty="0" smtClean="0"/>
              <a:t> sound, that’s how you can draw a picture of it.”</a:t>
            </a:r>
            <a:endParaRPr lang="en-AU" sz="2600" dirty="0"/>
          </a:p>
        </p:txBody>
      </p:sp>
    </p:spTree>
    <p:extLst>
      <p:ext uri="{BB962C8B-B14F-4D97-AF65-F5344CB8AC3E}">
        <p14:creationId xmlns:p14="http://schemas.microsoft.com/office/powerpoint/2010/main" val="422062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80000"/>
              </a:lnSpc>
            </a:pPr>
            <a:r>
              <a:rPr lang="en-AU" sz="3000" dirty="0"/>
              <a:t>Sound of the Day</a:t>
            </a:r>
            <a:r>
              <a:rPr lang="en-AU" sz="3000" dirty="0" smtClean="0"/>
              <a:t>:</a:t>
            </a:r>
            <a:r>
              <a:rPr lang="en-AU" sz="3000" dirty="0"/>
              <a:t/>
            </a:r>
            <a:br>
              <a:rPr lang="en-AU" sz="3000" dirty="0"/>
            </a:br>
            <a:r>
              <a:rPr lang="en-AU" sz="2400" dirty="0"/>
              <a:t>What would a picture of </a:t>
            </a:r>
            <a:r>
              <a:rPr lang="en-AU" sz="2400" dirty="0" smtClean="0"/>
              <a:t>today’s sound </a:t>
            </a:r>
            <a:r>
              <a:rPr lang="en-AU" sz="2400" dirty="0"/>
              <a:t>look like?</a:t>
            </a:r>
          </a:p>
        </p:txBody>
      </p:sp>
      <p:pic>
        <p:nvPicPr>
          <p:cNvPr id="3074" name="Picture 2" descr="https://www.better-digital-photo-tips.com/images/ambi-toy-camera.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40" t="6713" r="5432"/>
          <a:stretch/>
        </p:blipFill>
        <p:spPr bwMode="auto">
          <a:xfrm flipH="1">
            <a:off x="271895" y="2474119"/>
            <a:ext cx="2101850" cy="188595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9677" r="10679"/>
          <a:stretch/>
        </p:blipFill>
        <p:spPr>
          <a:xfrm>
            <a:off x="2531916" y="3243046"/>
            <a:ext cx="2063750" cy="32635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859" y="3263828"/>
            <a:ext cx="2571749" cy="3261197"/>
          </a:xfrm>
          <a:prstGeom prst="rect">
            <a:avLst/>
          </a:prstGeom>
        </p:spPr>
      </p:pic>
      <p:pic>
        <p:nvPicPr>
          <p:cNvPr id="1026" name="Picture 2" descr="http://www.sergebloch.com/wp-content/uploads/2015/07/blake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677" t="5791" r="21424" b="9661"/>
          <a:stretch/>
        </p:blipFill>
        <p:spPr bwMode="auto">
          <a:xfrm>
            <a:off x="7215909" y="2353874"/>
            <a:ext cx="1617578" cy="88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99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Pencil Grip Song: Let’s Do Some Writing!</a:t>
            </a:r>
            <a:endParaRPr lang="en-AU" sz="3200" dirty="0"/>
          </a:p>
        </p:txBody>
      </p:sp>
      <p:sp>
        <p:nvSpPr>
          <p:cNvPr id="5" name="Content Placeholder 4"/>
          <p:cNvSpPr>
            <a:spLocks noGrp="1"/>
          </p:cNvSpPr>
          <p:nvPr>
            <p:ph idx="1"/>
          </p:nvPr>
        </p:nvSpPr>
        <p:spPr/>
        <p:txBody>
          <a:bodyPr>
            <a:normAutofit/>
          </a:bodyPr>
          <a:lstStyle/>
          <a:p>
            <a:r>
              <a:rPr lang="en-AU" sz="2600" dirty="0" smtClean="0"/>
              <a:t>“Let’s make sure we’re holding our pencils just right so we can draw a beautiful picture of the </a:t>
            </a:r>
            <a:r>
              <a:rPr lang="en-AU" sz="2600" dirty="0" err="1" smtClean="0"/>
              <a:t>ssss</a:t>
            </a:r>
            <a:r>
              <a:rPr lang="en-AU" sz="2600" dirty="0" smtClean="0"/>
              <a:t> sound in the air.”</a:t>
            </a:r>
          </a:p>
          <a:p>
            <a:r>
              <a:rPr lang="en-AU" sz="2600" dirty="0" smtClean="0"/>
              <a:t>With smaller groups, you could hand out a pencil or crayon for the kids to hold. It’s not necessary, though; they can imagine. The important thing is that they’re practicing </a:t>
            </a:r>
            <a:r>
              <a:rPr lang="en-AU" sz="2600" dirty="0" smtClean="0">
                <a:hlinkClick r:id="rId2"/>
              </a:rPr>
              <a:t>pencil grasp</a:t>
            </a:r>
            <a:r>
              <a:rPr lang="en-AU" sz="2600" dirty="0" smtClean="0"/>
              <a:t>—the pinch or tripod grip.</a:t>
            </a:r>
          </a:p>
          <a:p>
            <a:r>
              <a:rPr lang="en-AU" sz="2600" dirty="0" smtClean="0"/>
              <a:t>Use a pencil yourself, however, so you’re demonstrating fully how the carers and kids can use the song at home to get their grip just right.</a:t>
            </a:r>
          </a:p>
          <a:p>
            <a:r>
              <a:rPr lang="en-AU" sz="2600" dirty="0" smtClean="0"/>
              <a:t>MAKE SURE YOU </a:t>
            </a:r>
            <a:r>
              <a:rPr lang="en-AU" sz="2600" b="1" dirty="0" smtClean="0">
                <a:solidFill>
                  <a:srgbClr val="FF0000"/>
                </a:solidFill>
              </a:rPr>
              <a:t>DRAW THE LETTER BACKWARDS </a:t>
            </a:r>
            <a:r>
              <a:rPr lang="en-AU" sz="2600" dirty="0" smtClean="0"/>
              <a:t>IN THE AIR!!! They will mirror whatever you do. You might remember your ballet teacher doing this when you were little: when you face them, use your left for their right/your right for their left.</a:t>
            </a:r>
            <a:endParaRPr lang="en-AU" sz="2600" dirty="0"/>
          </a:p>
        </p:txBody>
      </p:sp>
    </p:spTree>
    <p:extLst>
      <p:ext uri="{BB962C8B-B14F-4D97-AF65-F5344CB8AC3E}">
        <p14:creationId xmlns:p14="http://schemas.microsoft.com/office/powerpoint/2010/main" val="76606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sz="3200" b="1" dirty="0"/>
              <a:t>Let’s Do Some Writing</a:t>
            </a:r>
            <a:r>
              <a:rPr lang="en-AU" sz="3200" b="1" dirty="0" smtClean="0"/>
              <a:t>!</a:t>
            </a:r>
            <a:r>
              <a:rPr lang="en-AU" sz="2000" b="1" dirty="0" smtClean="0"/>
              <a:t>	(Tune: </a:t>
            </a:r>
            <a:r>
              <a:rPr lang="en-AU" sz="2000" b="1" i="1" dirty="0" smtClean="0"/>
              <a:t>The </a:t>
            </a:r>
            <a:r>
              <a:rPr lang="en-AU" sz="2000" b="1" i="1" dirty="0" err="1" smtClean="0"/>
              <a:t>Hokey</a:t>
            </a:r>
            <a:r>
              <a:rPr lang="en-AU" sz="2000" b="1" i="1" dirty="0" smtClean="0"/>
              <a:t> Pokey</a:t>
            </a:r>
            <a:r>
              <a:rPr lang="en-AU" sz="2000" b="1" dirty="0" smtClean="0"/>
              <a:t>)</a:t>
            </a:r>
            <a:endParaRPr lang="en-AU" sz="2000" i="1" dirty="0"/>
          </a:p>
        </p:txBody>
      </p:sp>
      <p:sp>
        <p:nvSpPr>
          <p:cNvPr id="3" name="Text Placeholder 2"/>
          <p:cNvSpPr>
            <a:spLocks noGrp="1"/>
          </p:cNvSpPr>
          <p:nvPr>
            <p:ph type="subTitle" idx="1"/>
          </p:nvPr>
        </p:nvSpPr>
        <p:spPr/>
        <p:txBody>
          <a:bodyPr numCol="2" spcCol="180000">
            <a:noAutofit/>
          </a:bodyPr>
          <a:lstStyle/>
          <a:p>
            <a:pPr marL="0" indent="0">
              <a:spcBef>
                <a:spcPts val="0"/>
              </a:spcBef>
              <a:spcAft>
                <a:spcPts val="450"/>
              </a:spcAft>
              <a:buNone/>
            </a:pPr>
            <a:r>
              <a:rPr lang="en-AU" sz="1800" dirty="0"/>
              <a:t>You put your thumb in:</a:t>
            </a:r>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r>
              <a:rPr lang="en-AU" sz="1800" dirty="0"/>
              <a:t>You put your pointer in:</a:t>
            </a:r>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r>
              <a:rPr lang="en-AU" sz="1800" dirty="0"/>
              <a:t>You put your middle finger in:</a:t>
            </a:r>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endParaRPr lang="en-AU" sz="1800" dirty="0" smtClean="0"/>
          </a:p>
          <a:p>
            <a:pPr marL="0" indent="0">
              <a:spcBef>
                <a:spcPts val="0"/>
              </a:spcBef>
              <a:spcAft>
                <a:spcPts val="450"/>
              </a:spcAft>
              <a:buNone/>
            </a:pPr>
            <a:endParaRPr lang="en-AU" sz="1800" dirty="0"/>
          </a:p>
          <a:p>
            <a:pPr marL="0" indent="0">
              <a:spcBef>
                <a:spcPts val="0"/>
              </a:spcBef>
              <a:spcAft>
                <a:spcPts val="450"/>
              </a:spcAft>
              <a:buNone/>
            </a:pPr>
            <a:endParaRPr lang="en-AU" sz="1800" dirty="0" smtClean="0"/>
          </a:p>
          <a:p>
            <a:pPr>
              <a:spcAft>
                <a:spcPts val="450"/>
              </a:spcAft>
            </a:pPr>
            <a:r>
              <a:rPr lang="en-AU" sz="1800" dirty="0" smtClean="0"/>
              <a:t>And </a:t>
            </a:r>
            <a:r>
              <a:rPr lang="en-AU" sz="1800" dirty="0"/>
              <a:t>you give them all a pinch:</a:t>
            </a:r>
          </a:p>
          <a:p>
            <a:pPr>
              <a:spcAft>
                <a:spcPts val="450"/>
              </a:spcAft>
            </a:pPr>
            <a:endParaRPr lang="en-AU" sz="1800" dirty="0"/>
          </a:p>
          <a:p>
            <a:pPr>
              <a:spcAft>
                <a:spcPts val="450"/>
              </a:spcAft>
            </a:pPr>
            <a:endParaRPr lang="en-AU" sz="1800" dirty="0"/>
          </a:p>
          <a:p>
            <a:pPr>
              <a:spcAft>
                <a:spcPts val="450"/>
              </a:spcAft>
            </a:pPr>
            <a:endParaRPr lang="en-AU" sz="1800" dirty="0"/>
          </a:p>
          <a:p>
            <a:pPr>
              <a:spcAft>
                <a:spcPts val="450"/>
              </a:spcAft>
            </a:pPr>
            <a:r>
              <a:rPr lang="en-AU" sz="1800" dirty="0"/>
              <a:t>You pinch them on the pencil:</a:t>
            </a:r>
          </a:p>
          <a:p>
            <a:pPr>
              <a:spcAft>
                <a:spcPts val="450"/>
              </a:spcAft>
            </a:pPr>
            <a:endParaRPr lang="en-AU" sz="1800" dirty="0"/>
          </a:p>
          <a:p>
            <a:pPr>
              <a:spcAft>
                <a:spcPts val="450"/>
              </a:spcAft>
            </a:pPr>
            <a:endParaRPr lang="en-AU" sz="1800" dirty="0"/>
          </a:p>
          <a:p>
            <a:pPr>
              <a:spcAft>
                <a:spcPts val="450"/>
              </a:spcAft>
            </a:pPr>
            <a:r>
              <a:rPr lang="en-AU" sz="1800" dirty="0"/>
              <a:t>And you turn the pencil ‘round:</a:t>
            </a:r>
          </a:p>
          <a:p>
            <a:pPr>
              <a:spcAft>
                <a:spcPts val="450"/>
              </a:spcAft>
            </a:pPr>
            <a:endParaRPr lang="en-AU" sz="1800" dirty="0"/>
          </a:p>
          <a:p>
            <a:pPr>
              <a:spcAft>
                <a:spcPts val="450"/>
              </a:spcAft>
            </a:pPr>
            <a:endParaRPr lang="en-AU" sz="1800" dirty="0"/>
          </a:p>
          <a:p>
            <a:pPr>
              <a:spcAft>
                <a:spcPts val="450"/>
              </a:spcAft>
            </a:pPr>
            <a:r>
              <a:rPr lang="en-AU" sz="1800" dirty="0"/>
              <a:t>And that’s how you write words down!</a:t>
            </a:r>
          </a:p>
          <a:p>
            <a:pPr>
              <a:spcAft>
                <a:spcPts val="450"/>
              </a:spcAft>
            </a:pPr>
            <a:r>
              <a:rPr lang="en-AU" sz="1800" dirty="0"/>
              <a:t>Oh, let’s do some writing! (x3)</a:t>
            </a:r>
          </a:p>
          <a:p>
            <a:pPr>
              <a:spcAft>
                <a:spcPts val="450"/>
              </a:spcAft>
            </a:pPr>
            <a:r>
              <a:rPr lang="en-AU" sz="1800" dirty="0"/>
              <a:t>And that’s how you write words down</a:t>
            </a:r>
            <a:r>
              <a:rPr lang="en-AU" sz="1800" dirty="0" smtClean="0"/>
              <a:t>!</a:t>
            </a:r>
            <a:endParaRPr lang="en-AU" sz="1800" dirty="0"/>
          </a:p>
        </p:txBody>
      </p:sp>
      <p:grpSp>
        <p:nvGrpSpPr>
          <p:cNvPr id="4" name="Group 3"/>
          <p:cNvGrpSpPr/>
          <p:nvPr/>
        </p:nvGrpSpPr>
        <p:grpSpPr>
          <a:xfrm>
            <a:off x="1036301" y="2542777"/>
            <a:ext cx="6096694" cy="3816461"/>
            <a:chOff x="1036301" y="2542777"/>
            <a:chExt cx="6096694" cy="3816461"/>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201" b="15351"/>
            <a:stretch/>
          </p:blipFill>
          <p:spPr>
            <a:xfrm>
              <a:off x="1036301" y="2542777"/>
              <a:ext cx="1083262" cy="104641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602" t="8000" r="1001" b="12200"/>
            <a:stretch/>
          </p:blipFill>
          <p:spPr>
            <a:xfrm>
              <a:off x="1137138" y="3890888"/>
              <a:ext cx="909872" cy="104772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052" r="6610" b="11150"/>
            <a:stretch/>
          </p:blipFill>
          <p:spPr>
            <a:xfrm>
              <a:off x="1122116" y="5262506"/>
              <a:ext cx="962846" cy="109673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9208" t="23734" r="3809" b="22752"/>
            <a:stretch/>
          </p:blipFill>
          <p:spPr>
            <a:xfrm>
              <a:off x="6259465" y="2595230"/>
              <a:ext cx="873530" cy="81000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9208" t="23750" r="3809" b="24801"/>
            <a:stretch/>
          </p:blipFill>
          <p:spPr>
            <a:xfrm>
              <a:off x="5185064" y="3938161"/>
              <a:ext cx="675316" cy="601644"/>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16401" t="22700" b="25851"/>
            <a:stretch/>
          </p:blipFill>
          <p:spPr>
            <a:xfrm>
              <a:off x="5068131" y="2595230"/>
              <a:ext cx="987122" cy="810000"/>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26206" t="17451" r="2411" b="40550"/>
            <a:stretch/>
          </p:blipFill>
          <p:spPr>
            <a:xfrm>
              <a:off x="6289986" y="3938070"/>
              <a:ext cx="767098" cy="601646"/>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3810" t="20601" r="2411" b="35300"/>
            <a:stretch/>
          </p:blipFill>
          <p:spPr>
            <a:xfrm>
              <a:off x="5582475" y="4904768"/>
              <a:ext cx="1094876" cy="686340"/>
            </a:xfrm>
            <a:prstGeom prst="rect">
              <a:avLst/>
            </a:prstGeom>
          </p:spPr>
        </p:pic>
      </p:grpSp>
    </p:spTree>
    <p:extLst>
      <p:ext uri="{BB962C8B-B14F-4D97-AF65-F5344CB8AC3E}">
        <p14:creationId xmlns:p14="http://schemas.microsoft.com/office/powerpoint/2010/main" val="945084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Letter Formation for Sound of the Day</a:t>
            </a:r>
            <a:endParaRPr lang="en-AU" sz="3200" dirty="0"/>
          </a:p>
        </p:txBody>
      </p:sp>
      <p:sp>
        <p:nvSpPr>
          <p:cNvPr id="5" name="Content Placeholder 4"/>
          <p:cNvSpPr>
            <a:spLocks noGrp="1"/>
          </p:cNvSpPr>
          <p:nvPr>
            <p:ph idx="1"/>
          </p:nvPr>
        </p:nvSpPr>
        <p:spPr/>
        <p:txBody>
          <a:bodyPr>
            <a:normAutofit/>
          </a:bodyPr>
          <a:lstStyle/>
          <a:p>
            <a:r>
              <a:rPr lang="en-AU" sz="3000" dirty="0" smtClean="0"/>
              <a:t>“Let’s practice writing the </a:t>
            </a:r>
            <a:r>
              <a:rPr lang="en-AU" sz="3000" dirty="0" err="1" smtClean="0"/>
              <a:t>ssss</a:t>
            </a:r>
            <a:r>
              <a:rPr lang="en-AU" sz="3000" dirty="0" smtClean="0"/>
              <a:t> sound with our </a:t>
            </a:r>
            <a:r>
              <a:rPr lang="en-AU" sz="3000" dirty="0" err="1" smtClean="0"/>
              <a:t>pinchy</a:t>
            </a:r>
            <a:r>
              <a:rPr lang="en-AU" sz="3000" dirty="0" smtClean="0"/>
              <a:t> pencil fingers.”</a:t>
            </a:r>
          </a:p>
          <a:p>
            <a:r>
              <a:rPr lang="en-AU" sz="3000" dirty="0" smtClean="0"/>
              <a:t>“Start at Blake the Snake’s head, and follow his windy body down one way and then the other.” </a:t>
            </a:r>
          </a:p>
          <a:p>
            <a:r>
              <a:rPr lang="en-AU" sz="3000" dirty="0" smtClean="0"/>
              <a:t>Practice multiple times. Make a big fuss about how beautiful their </a:t>
            </a:r>
            <a:r>
              <a:rPr lang="en-AU" sz="3000" dirty="0" err="1" smtClean="0"/>
              <a:t>sss</a:t>
            </a:r>
            <a:r>
              <a:rPr lang="en-AU" sz="3000" dirty="0" smtClean="0"/>
              <a:t> pictures look in the air, and what wonderful writers they’re becoming.</a:t>
            </a:r>
            <a:endParaRPr lang="en-AU" sz="3000" dirty="0"/>
          </a:p>
        </p:txBody>
      </p:sp>
    </p:spTree>
    <p:extLst>
      <p:ext uri="{BB962C8B-B14F-4D97-AF65-F5344CB8AC3E}">
        <p14:creationId xmlns:p14="http://schemas.microsoft.com/office/powerpoint/2010/main" val="626098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576" y="3111543"/>
            <a:ext cx="2571749" cy="3261197"/>
          </a:xfrm>
          <a:prstGeom prst="rect">
            <a:avLst/>
          </a:prstGeom>
        </p:spPr>
      </p:pic>
      <p:pic>
        <p:nvPicPr>
          <p:cNvPr id="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9677" r="10679"/>
          <a:stretch/>
        </p:blipFill>
        <p:spPr>
          <a:xfrm>
            <a:off x="6418531" y="3111543"/>
            <a:ext cx="2063750" cy="3263504"/>
          </a:xfrm>
          <a:prstGeom prst="rect">
            <a:avLst/>
          </a:prstGeom>
        </p:spPr>
      </p:pic>
      <p:pic>
        <p:nvPicPr>
          <p:cNvPr id="4" name="Picture 2" descr="http://www.sergebloch.com/wp-content/uploads/2015/07/blake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677" t="5791" r="21424" b="9661"/>
          <a:stretch/>
        </p:blipFill>
        <p:spPr bwMode="auto">
          <a:xfrm>
            <a:off x="324187" y="2446098"/>
            <a:ext cx="2572377" cy="14140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AU" dirty="0" smtClean="0"/>
              <a:t>Letter Formation</a:t>
            </a:r>
            <a:endParaRPr lang="en-AU" dirty="0"/>
          </a:p>
        </p:txBody>
      </p:sp>
    </p:spTree>
    <p:extLst>
      <p:ext uri="{BB962C8B-B14F-4D97-AF65-F5344CB8AC3E}">
        <p14:creationId xmlns:p14="http://schemas.microsoft.com/office/powerpoint/2010/main" val="3609559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smtClean="0"/>
              <a:t>Info for Parents: Setting Up Future Spelling Choices*</a:t>
            </a:r>
            <a:endParaRPr lang="en-AU" sz="2800" dirty="0"/>
          </a:p>
        </p:txBody>
      </p:sp>
      <p:sp>
        <p:nvSpPr>
          <p:cNvPr id="3" name="Content Placeholder 2"/>
          <p:cNvSpPr>
            <a:spLocks noGrp="1"/>
          </p:cNvSpPr>
          <p:nvPr>
            <p:ph idx="1"/>
          </p:nvPr>
        </p:nvSpPr>
        <p:spPr/>
        <p:txBody>
          <a:bodyPr>
            <a:normAutofit/>
          </a:bodyPr>
          <a:lstStyle/>
          <a:p>
            <a:r>
              <a:rPr lang="en-AU" sz="3000" dirty="0" smtClean="0"/>
              <a:t>“There are actually some other ways to picture the </a:t>
            </a:r>
            <a:r>
              <a:rPr lang="en-AU" sz="3000" dirty="0" err="1" smtClean="0"/>
              <a:t>ssss</a:t>
            </a:r>
            <a:r>
              <a:rPr lang="en-AU" sz="3000" dirty="0" smtClean="0"/>
              <a:t> sound. When you’re older and at school, and you’re super-duper readers, you will be able to read and write AAAALLLLLLL THEEEESE [point around the bubbl</a:t>
            </a:r>
            <a:r>
              <a:rPr lang="en-AU" sz="3000" dirty="0"/>
              <a:t>e</a:t>
            </a:r>
            <a:r>
              <a:rPr lang="en-AU" sz="3000" dirty="0" smtClean="0"/>
              <a:t>] pictures of the </a:t>
            </a:r>
            <a:r>
              <a:rPr lang="en-AU" sz="3000" dirty="0" err="1" smtClean="0"/>
              <a:t>sssss</a:t>
            </a:r>
            <a:r>
              <a:rPr lang="en-AU" sz="3000" dirty="0" smtClean="0"/>
              <a:t> sound. Isn’t that amazing? But today, we’re just looking at the main picture of </a:t>
            </a:r>
            <a:r>
              <a:rPr lang="en-AU" sz="3000" dirty="0" err="1" smtClean="0"/>
              <a:t>sssss</a:t>
            </a:r>
            <a:r>
              <a:rPr lang="en-AU" sz="3000" dirty="0" smtClean="0"/>
              <a:t>, the </a:t>
            </a:r>
            <a:r>
              <a:rPr lang="en-AU" sz="3000" dirty="0" err="1" smtClean="0"/>
              <a:t>sssnakey</a:t>
            </a:r>
            <a:r>
              <a:rPr lang="en-AU" sz="3000" dirty="0" smtClean="0"/>
              <a:t> </a:t>
            </a:r>
            <a:r>
              <a:rPr lang="en-AU" sz="3000" dirty="0" err="1" smtClean="0"/>
              <a:t>sssss</a:t>
            </a:r>
            <a:r>
              <a:rPr lang="en-AU" sz="3000" dirty="0" smtClean="0"/>
              <a:t> in red just there…”</a:t>
            </a:r>
          </a:p>
          <a:p>
            <a:pPr marL="0" indent="0">
              <a:buNone/>
            </a:pPr>
            <a:endParaRPr lang="en-AU" dirty="0" smtClean="0"/>
          </a:p>
          <a:p>
            <a:pPr marL="0" indent="0">
              <a:buNone/>
            </a:pPr>
            <a:r>
              <a:rPr lang="en-AU" sz="2200" dirty="0" smtClean="0"/>
              <a:t>*</a:t>
            </a:r>
            <a:r>
              <a:rPr lang="en-AU" sz="2200" dirty="0"/>
              <a:t>Spelling choice = the THRASS term for a speech sound picture. For example, “s” in snake is a one letter spelling choice; “</a:t>
            </a:r>
            <a:r>
              <a:rPr lang="en-AU" sz="2200" dirty="0" err="1"/>
              <a:t>st</a:t>
            </a:r>
            <a:r>
              <a:rPr lang="en-AU" sz="2200" dirty="0"/>
              <a:t>” in castle is a two letter spelling choice; “</a:t>
            </a:r>
            <a:r>
              <a:rPr lang="en-AU" sz="2200" dirty="0" err="1"/>
              <a:t>ough</a:t>
            </a:r>
            <a:r>
              <a:rPr lang="en-AU" sz="2200" dirty="0"/>
              <a:t>” in through is a four letter spelling choice. </a:t>
            </a:r>
            <a:r>
              <a:rPr lang="en-AU" sz="2200" dirty="0">
                <a:hlinkClick r:id="rId2"/>
              </a:rPr>
              <a:t>http://files.sthildas.qld.edu.au/wp-content/uploads/2014/10/THRASS-Bookmark.pdf</a:t>
            </a:r>
            <a:r>
              <a:rPr lang="en-AU" sz="2200" dirty="0"/>
              <a:t> </a:t>
            </a:r>
          </a:p>
        </p:txBody>
      </p:sp>
    </p:spTree>
    <p:extLst>
      <p:ext uri="{BB962C8B-B14F-4D97-AF65-F5344CB8AC3E}">
        <p14:creationId xmlns:p14="http://schemas.microsoft.com/office/powerpoint/2010/main" val="4238893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b="1" dirty="0" smtClean="0"/>
              <a:t>Speech Bubble for s</a:t>
            </a:r>
            <a:endParaRPr lang="en-AU" b="1" dirty="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26804" y="2443310"/>
            <a:ext cx="5729622" cy="4050587"/>
          </a:xfrm>
          <a:prstGeom prst="rect">
            <a:avLst/>
          </a:prstGeom>
          <a:noFill/>
          <a:ln>
            <a:noFill/>
          </a:ln>
        </p:spPr>
      </p:pic>
      <p:sp>
        <p:nvSpPr>
          <p:cNvPr id="7" name="Subtitle 4"/>
          <p:cNvSpPr txBox="1">
            <a:spLocks/>
          </p:cNvSpPr>
          <p:nvPr/>
        </p:nvSpPr>
        <p:spPr>
          <a:xfrm>
            <a:off x="6349042" y="2314059"/>
            <a:ext cx="2579298" cy="4536504"/>
          </a:xfrm>
          <a:prstGeom prst="rect">
            <a:avLst/>
          </a:prstGeom>
        </p:spPr>
        <p:txBody>
          <a:bodyPr>
            <a:normAutofit/>
          </a:bodyPr>
          <a:lstStyle>
            <a:lvl1pPr marL="0" indent="0" algn="l" rtl="0" eaLnBrk="0" fontAlgn="base" hangingPunct="0">
              <a:spcBef>
                <a:spcPts val="0"/>
              </a:spcBef>
              <a:spcAft>
                <a:spcPct val="0"/>
              </a:spcAft>
              <a:buNone/>
              <a:defRPr sz="2400" baseline="0">
                <a:solidFill>
                  <a:schemeClr val="tx1"/>
                </a:solidFill>
                <a:latin typeface="Calibri" panose="020F0502020204030204" pitchFamily="34" charset="0"/>
                <a:ea typeface="+mn-ea"/>
                <a:cs typeface="+mn-cs"/>
              </a:defRPr>
            </a:lvl1pPr>
            <a:lvl2pPr marL="457200" indent="0" algn="ctr" rtl="0" eaLnBrk="0" fontAlgn="base" hangingPunct="0">
              <a:spcBef>
                <a:spcPct val="20000"/>
              </a:spcBef>
              <a:spcAft>
                <a:spcPct val="0"/>
              </a:spcAft>
              <a:buNone/>
              <a:defRPr sz="2800">
                <a:solidFill>
                  <a:schemeClr val="tx1">
                    <a:tint val="75000"/>
                  </a:schemeClr>
                </a:solidFill>
                <a:latin typeface="Arial" charset="0"/>
              </a:defRPr>
            </a:lvl2pPr>
            <a:lvl3pPr marL="914400" indent="0" algn="ctr" rtl="0" eaLnBrk="0" fontAlgn="base" hangingPunct="0">
              <a:spcBef>
                <a:spcPct val="20000"/>
              </a:spcBef>
              <a:spcAft>
                <a:spcPct val="0"/>
              </a:spcAft>
              <a:buNone/>
              <a:defRPr sz="2400">
                <a:solidFill>
                  <a:schemeClr val="tx1">
                    <a:tint val="75000"/>
                  </a:schemeClr>
                </a:solidFill>
                <a:latin typeface="Arial" charset="0"/>
              </a:defRPr>
            </a:lvl3pPr>
            <a:lvl4pPr marL="1371600" indent="0" algn="ctr" rtl="0" eaLnBrk="0" fontAlgn="base" hangingPunct="0">
              <a:spcBef>
                <a:spcPct val="20000"/>
              </a:spcBef>
              <a:spcAft>
                <a:spcPct val="0"/>
              </a:spcAft>
              <a:buNone/>
              <a:defRPr sz="2000">
                <a:solidFill>
                  <a:schemeClr val="tx1">
                    <a:tint val="75000"/>
                  </a:schemeClr>
                </a:solidFill>
                <a:latin typeface="Arial" charset="0"/>
              </a:defRPr>
            </a:lvl4pPr>
            <a:lvl5pPr marL="1828800" indent="0" algn="ctr" rtl="0" eaLnBrk="0" fontAlgn="base" hangingPunct="0">
              <a:spcBef>
                <a:spcPct val="20000"/>
              </a:spcBef>
              <a:spcAft>
                <a:spcPct val="0"/>
              </a:spcAft>
              <a:buNone/>
              <a:defRPr sz="2000">
                <a:solidFill>
                  <a:schemeClr val="tx1">
                    <a:tint val="75000"/>
                  </a:schemeClr>
                </a:solidFill>
                <a:latin typeface="Arial" charset="0"/>
              </a:defRPr>
            </a:lvl5pPr>
            <a:lvl6pPr marL="2286000" indent="0" algn="ctr" rtl="0" fontAlgn="base">
              <a:spcBef>
                <a:spcPct val="20000"/>
              </a:spcBef>
              <a:spcAft>
                <a:spcPct val="0"/>
              </a:spcAft>
              <a:buNone/>
              <a:defRPr sz="2000">
                <a:solidFill>
                  <a:schemeClr val="tx1">
                    <a:tint val="75000"/>
                  </a:schemeClr>
                </a:solidFill>
                <a:latin typeface="Arial" charset="0"/>
              </a:defRPr>
            </a:lvl6pPr>
            <a:lvl7pPr marL="2743200" indent="0" algn="ctr" rtl="0" fontAlgn="base">
              <a:spcBef>
                <a:spcPct val="20000"/>
              </a:spcBef>
              <a:spcAft>
                <a:spcPct val="0"/>
              </a:spcAft>
              <a:buNone/>
              <a:defRPr sz="2000">
                <a:solidFill>
                  <a:schemeClr val="tx1">
                    <a:tint val="75000"/>
                  </a:schemeClr>
                </a:solidFill>
                <a:latin typeface="Arial" charset="0"/>
              </a:defRPr>
            </a:lvl7pPr>
            <a:lvl8pPr marL="3200400" indent="0" algn="ctr" rtl="0" fontAlgn="base">
              <a:spcBef>
                <a:spcPct val="20000"/>
              </a:spcBef>
              <a:spcAft>
                <a:spcPct val="0"/>
              </a:spcAft>
              <a:buNone/>
              <a:defRPr sz="2000">
                <a:solidFill>
                  <a:schemeClr val="tx1">
                    <a:tint val="75000"/>
                  </a:schemeClr>
                </a:solidFill>
                <a:latin typeface="Arial" charset="0"/>
              </a:defRPr>
            </a:lvl8pPr>
            <a:lvl9pPr marL="3657600" indent="0" algn="ctr" rtl="0" fontAlgn="base">
              <a:spcBef>
                <a:spcPct val="20000"/>
              </a:spcBef>
              <a:spcAft>
                <a:spcPct val="0"/>
              </a:spcAft>
              <a:buNone/>
              <a:defRPr sz="2000">
                <a:solidFill>
                  <a:schemeClr val="tx1">
                    <a:tint val="75000"/>
                  </a:schemeClr>
                </a:solidFill>
                <a:latin typeface="Arial" charset="0"/>
              </a:defRPr>
            </a:lvl9pPr>
          </a:lstStyle>
          <a:p>
            <a:pPr algn="r"/>
            <a:r>
              <a:rPr lang="en-AU" i="1" kern="0" smtClean="0">
                <a:solidFill>
                  <a:srgbClr val="00B050"/>
                </a:solidFill>
              </a:rPr>
              <a:t>Be speech sound picture (SSP) detectives!</a:t>
            </a:r>
          </a:p>
          <a:p>
            <a:pPr algn="r"/>
            <a:endParaRPr lang="en-AU" i="1" kern="0" smtClean="0">
              <a:solidFill>
                <a:srgbClr val="00B050"/>
              </a:solidFill>
            </a:endParaRPr>
          </a:p>
          <a:p>
            <a:pPr algn="r"/>
            <a:endParaRPr lang="en-AU" i="1" kern="0" smtClean="0">
              <a:solidFill>
                <a:srgbClr val="00B050"/>
              </a:solidFill>
            </a:endParaRPr>
          </a:p>
          <a:p>
            <a:pPr algn="r"/>
            <a:endParaRPr lang="en-AU" i="1" kern="0" smtClean="0">
              <a:solidFill>
                <a:srgbClr val="00B050"/>
              </a:solidFill>
            </a:endParaRPr>
          </a:p>
          <a:p>
            <a:pPr algn="r"/>
            <a:endParaRPr lang="en-AU" i="1" kern="0" smtClean="0">
              <a:solidFill>
                <a:srgbClr val="00B050"/>
              </a:solidFill>
            </a:endParaRPr>
          </a:p>
          <a:p>
            <a:pPr algn="r"/>
            <a:endParaRPr lang="en-AU" i="1" kern="0" smtClean="0">
              <a:solidFill>
                <a:srgbClr val="00B050"/>
              </a:solidFill>
            </a:endParaRPr>
          </a:p>
          <a:p>
            <a:pPr algn="r"/>
            <a:endParaRPr lang="en-AU" i="1" kern="0" smtClean="0">
              <a:solidFill>
                <a:srgbClr val="00B050"/>
              </a:solidFill>
            </a:endParaRPr>
          </a:p>
          <a:p>
            <a:pPr algn="r"/>
            <a:endParaRPr lang="en-AU" sz="1600" i="1" kern="0" smtClean="0">
              <a:solidFill>
                <a:srgbClr val="00B050"/>
              </a:solidFill>
            </a:endParaRPr>
          </a:p>
          <a:p>
            <a:pPr algn="r"/>
            <a:r>
              <a:rPr lang="en-AU" sz="1600" i="1" kern="0" smtClean="0">
                <a:solidFill>
                  <a:srgbClr val="00B050"/>
                </a:solidFill>
              </a:rPr>
              <a:t>For more about SSP detective work:</a:t>
            </a:r>
          </a:p>
          <a:p>
            <a:pPr algn="r"/>
            <a:r>
              <a:rPr lang="en-AU" sz="1600" i="1" kern="0" smtClean="0">
                <a:solidFill>
                  <a:srgbClr val="00B050"/>
                </a:solidFill>
              </a:rPr>
              <a:t>www.speechsoundpics.com</a:t>
            </a:r>
            <a:endParaRPr lang="en-AU" sz="1600" i="1" kern="0" dirty="0">
              <a:solidFill>
                <a:srgbClr val="00B05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4702" y="3781470"/>
            <a:ext cx="1828800" cy="1847078"/>
          </a:xfrm>
          <a:prstGeom prst="rect">
            <a:avLst/>
          </a:prstGeom>
        </p:spPr>
      </p:pic>
    </p:spTree>
    <p:extLst>
      <p:ext uri="{BB962C8B-B14F-4D97-AF65-F5344CB8AC3E}">
        <p14:creationId xmlns:p14="http://schemas.microsoft.com/office/powerpoint/2010/main" val="878392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The Snake and the Boy: Storytelling Tips</a:t>
            </a:r>
            <a:endParaRPr lang="en-AU" sz="3200" dirty="0"/>
          </a:p>
        </p:txBody>
      </p:sp>
      <p:sp>
        <p:nvSpPr>
          <p:cNvPr id="5" name="Content Placeholder 4"/>
          <p:cNvSpPr>
            <a:spLocks noGrp="1"/>
          </p:cNvSpPr>
          <p:nvPr>
            <p:ph idx="1"/>
          </p:nvPr>
        </p:nvSpPr>
        <p:spPr/>
        <p:txBody>
          <a:bodyPr>
            <a:noAutofit/>
          </a:bodyPr>
          <a:lstStyle/>
          <a:p>
            <a:pPr>
              <a:spcBef>
                <a:spcPts val="0"/>
              </a:spcBef>
            </a:pPr>
            <a:r>
              <a:rPr lang="en-AU" dirty="0" smtClean="0"/>
              <a:t>“…And now I’ve got a </a:t>
            </a:r>
            <a:r>
              <a:rPr lang="en-AU" dirty="0" err="1" smtClean="0"/>
              <a:t>sssssnakey</a:t>
            </a:r>
            <a:r>
              <a:rPr lang="en-AU" dirty="0" smtClean="0"/>
              <a:t> </a:t>
            </a:r>
            <a:r>
              <a:rPr lang="en-AU" dirty="0" err="1" smtClean="0"/>
              <a:t>ssssstory</a:t>
            </a:r>
            <a:r>
              <a:rPr lang="en-AU" dirty="0" smtClean="0"/>
              <a:t> for you!”</a:t>
            </a:r>
          </a:p>
          <a:p>
            <a:pPr>
              <a:spcBef>
                <a:spcPts val="0"/>
              </a:spcBef>
            </a:pPr>
            <a:r>
              <a:rPr lang="en-AU" dirty="0" smtClean="0"/>
              <a:t>Flag that it is an Indigenous text, and by a child like them! (</a:t>
            </a:r>
            <a:r>
              <a:rPr lang="en-AU" dirty="0" err="1" smtClean="0"/>
              <a:t>Azmen</a:t>
            </a:r>
            <a:r>
              <a:rPr lang="en-AU" dirty="0" smtClean="0"/>
              <a:t> Sebastian was predominantly 8yo during </a:t>
            </a:r>
            <a:r>
              <a:rPr lang="en-AU" dirty="0"/>
              <a:t>the </a:t>
            </a:r>
            <a:r>
              <a:rPr lang="en-AU" dirty="0" smtClean="0"/>
              <a:t>writing/illustration of this book. More info: </a:t>
            </a:r>
            <a:r>
              <a:rPr lang="en-AU" dirty="0">
                <a:hlinkClick r:id="rId2"/>
              </a:rPr>
              <a:t>https://www.thefreelibrary.com/The+Snake+and+the+Boy%3A+Azmen+Sebastian+interview.-a0258438833</a:t>
            </a:r>
            <a:r>
              <a:rPr lang="en-AU" dirty="0"/>
              <a:t>) </a:t>
            </a:r>
          </a:p>
          <a:p>
            <a:pPr>
              <a:spcBef>
                <a:spcPts val="0"/>
              </a:spcBef>
            </a:pPr>
            <a:r>
              <a:rPr lang="en-AU" dirty="0" smtClean="0"/>
              <a:t>Use a green blanket/sheet/piece of cloth, and in front of the kids, roll/bunch it up and transform it into a long green snake, explaining/narrating what you’re doing as you go, and </a:t>
            </a:r>
            <a:r>
              <a:rPr lang="en-AU" dirty="0" smtClean="0">
                <a:hlinkClick r:id="rId3"/>
              </a:rPr>
              <a:t>engaging with their verbal gambits</a:t>
            </a:r>
            <a:r>
              <a:rPr lang="en-AU" dirty="0" smtClean="0"/>
              <a:t>. [I used a blanket in this instance, rather than a green rope, stocking, or toy, because I linked the transformation of the blanket into a snake with the book I used next in this session: </a:t>
            </a:r>
            <a:r>
              <a:rPr lang="en-AU" i="1" dirty="0" smtClean="0"/>
              <a:t>It’s Not Just a Blanket! </a:t>
            </a:r>
            <a:r>
              <a:rPr lang="en-AU" dirty="0" smtClean="0"/>
              <a:t>See slides 25-6.)</a:t>
            </a:r>
          </a:p>
          <a:p>
            <a:pPr>
              <a:spcBef>
                <a:spcPts val="0"/>
              </a:spcBef>
            </a:pPr>
            <a:r>
              <a:rPr lang="en-AU" dirty="0" smtClean="0"/>
              <a:t>Use the enormous tree picture on the next slide (slide 19) in your theatrics. Make your snake climb down the tree, around on the ground, and back up the tree.</a:t>
            </a:r>
          </a:p>
          <a:p>
            <a:pPr>
              <a:spcBef>
                <a:spcPts val="0"/>
              </a:spcBef>
            </a:pPr>
            <a:r>
              <a:rPr lang="en-AU" dirty="0" smtClean="0"/>
              <a:t>Use a real apple. Place it on the ground. Slide the snake to it. Take two large bites yourself, as if you are the snake. And don’t be afraid to “struggle” to talk with your mouth full of apple—they kids will find that hilarious.</a:t>
            </a:r>
          </a:p>
        </p:txBody>
      </p:sp>
    </p:spTree>
    <p:extLst>
      <p:ext uri="{BB962C8B-B14F-4D97-AF65-F5344CB8AC3E}">
        <p14:creationId xmlns:p14="http://schemas.microsoft.com/office/powerpoint/2010/main" val="3665205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1.cgtrader.com/items/635759/76677fbcdb/european-beech-fagus-sylvatica-9m-1-3d-model-max-obj-fbx-c4d-ma-mb.jpg"/>
          <p:cNvPicPr>
            <a:picLocks noChangeAspect="1" noChangeArrowheads="1"/>
          </p:cNvPicPr>
          <p:nvPr/>
        </p:nvPicPr>
        <p:blipFill rotWithShape="1">
          <a:blip r:embed="rId2">
            <a:extLst>
              <a:ext uri="{28A0092B-C50C-407E-A947-70E740481C1C}">
                <a14:useLocalDpi xmlns:a14="http://schemas.microsoft.com/office/drawing/2010/main" val="0"/>
              </a:ext>
            </a:extLst>
          </a:blip>
          <a:srcRect t="7139" r="8606" b="11369"/>
          <a:stretch/>
        </p:blipFill>
        <p:spPr bwMode="auto">
          <a:xfrm>
            <a:off x="1724893" y="181195"/>
            <a:ext cx="7419109" cy="66152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ms-newsouthbooks-com-au.s3.amazonaws.com/WorkImage/WorkEdition/97819212482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794" y="3682931"/>
            <a:ext cx="205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55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AU" dirty="0" smtClean="0"/>
              <a:t>Sample Library Preschool Storytime: SSSSS for Snake!</a:t>
            </a:r>
            <a:endParaRPr lang="en-AU" dirty="0"/>
          </a:p>
        </p:txBody>
      </p:sp>
      <p:sp>
        <p:nvSpPr>
          <p:cNvPr id="5" name="Content Placeholder 4"/>
          <p:cNvSpPr>
            <a:spLocks noGrp="1"/>
          </p:cNvSpPr>
          <p:nvPr>
            <p:ph idx="1"/>
          </p:nvPr>
        </p:nvSpPr>
        <p:spPr/>
        <p:txBody>
          <a:bodyPr>
            <a:noAutofit/>
          </a:bodyPr>
          <a:lstStyle/>
          <a:p>
            <a:pPr>
              <a:spcBef>
                <a:spcPts val="0"/>
              </a:spcBef>
            </a:pPr>
            <a:r>
              <a:rPr lang="en-AU" sz="2200" dirty="0" smtClean="0"/>
              <a:t>This is a sample </a:t>
            </a:r>
            <a:r>
              <a:rPr lang="en-AU" sz="2200" dirty="0" err="1" smtClean="0"/>
              <a:t>storytime</a:t>
            </a:r>
            <a:r>
              <a:rPr lang="en-AU" sz="2200" dirty="0" smtClean="0"/>
              <a:t> for librarian learning and planning purposes. It is not a script; it is a case study. It is not meant to be prescriptive, nor to be memorised word-for-word. By all means, replicate some or all of the session plan’s bones (books, songs, games, props), but put your own spin on it!</a:t>
            </a:r>
          </a:p>
          <a:p>
            <a:pPr>
              <a:spcBef>
                <a:spcPts val="0"/>
              </a:spcBef>
            </a:pPr>
            <a:r>
              <a:rPr lang="en-AU" sz="2200" dirty="0" smtClean="0"/>
              <a:t>This session incorporates evidence-based literacy techniques, and is designed to empower both children, and parents in particular, with practically-modelled strategies to use at home, both now, and also well into the school years, when the children start bringing readers home.</a:t>
            </a:r>
          </a:p>
          <a:p>
            <a:pPr>
              <a:spcBef>
                <a:spcPts val="0"/>
              </a:spcBef>
            </a:pPr>
            <a:r>
              <a:rPr lang="en-AU" sz="2200" dirty="0" smtClean="0"/>
              <a:t>It has been developed with the best of </a:t>
            </a:r>
            <a:r>
              <a:rPr lang="en-AU" sz="2200" dirty="0" smtClean="0">
                <a:hlinkClick r:id="rId2"/>
              </a:rPr>
              <a:t>whole-language</a:t>
            </a:r>
            <a:r>
              <a:rPr lang="en-AU" sz="2200" dirty="0" smtClean="0"/>
              <a:t> and </a:t>
            </a:r>
            <a:r>
              <a:rPr lang="en-AU" sz="2200" dirty="0" smtClean="0">
                <a:hlinkClick r:id="rId3"/>
              </a:rPr>
              <a:t>phonics</a:t>
            </a:r>
            <a:r>
              <a:rPr lang="en-AU" sz="2200" dirty="0" smtClean="0"/>
              <a:t> approaches in mind, and balances explicit phonemic awareness and reading games with high-quality, rich dialogic and immersive literature engagement.</a:t>
            </a:r>
          </a:p>
          <a:p>
            <a:pPr>
              <a:spcBef>
                <a:spcPts val="0"/>
              </a:spcBef>
            </a:pPr>
            <a:r>
              <a:rPr lang="en-AU" sz="2200" dirty="0" smtClean="0"/>
              <a:t>See elsewhere on the website for the foundational research base behind this session, and for a video modelling and explaining the choices in action: </a:t>
            </a:r>
            <a:r>
              <a:rPr lang="en-AU" sz="2200" dirty="0" smtClean="0">
                <a:hlinkClick r:id="rId4"/>
              </a:rPr>
              <a:t>www.earlylearningcontinuum.com.au</a:t>
            </a:r>
            <a:r>
              <a:rPr lang="en-AU" sz="2200" dirty="0" smtClean="0"/>
              <a:t>. </a:t>
            </a:r>
          </a:p>
        </p:txBody>
      </p:sp>
    </p:spTree>
    <p:extLst>
      <p:ext uri="{BB962C8B-B14F-4D97-AF65-F5344CB8AC3E}">
        <p14:creationId xmlns:p14="http://schemas.microsoft.com/office/powerpoint/2010/main" val="272028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When [Snakes] Get Up in the Morning</a:t>
            </a:r>
            <a:endParaRPr lang="en-AU" sz="3200" dirty="0"/>
          </a:p>
        </p:txBody>
      </p:sp>
      <p:sp>
        <p:nvSpPr>
          <p:cNvPr id="5" name="Content Placeholder 4"/>
          <p:cNvSpPr>
            <a:spLocks noGrp="1"/>
          </p:cNvSpPr>
          <p:nvPr>
            <p:ph idx="1"/>
          </p:nvPr>
        </p:nvSpPr>
        <p:spPr/>
        <p:txBody>
          <a:bodyPr>
            <a:normAutofit/>
          </a:bodyPr>
          <a:lstStyle/>
          <a:p>
            <a:r>
              <a:rPr lang="en-AU" sz="3000" dirty="0">
                <a:hlinkClick r:id="rId2"/>
              </a:rPr>
              <a:t>http://</a:t>
            </a:r>
            <a:r>
              <a:rPr lang="en-AU" sz="3000" dirty="0" smtClean="0">
                <a:hlinkClick r:id="rId2"/>
              </a:rPr>
              <a:t>www.nancymusic.com/Ducksplay.htm</a:t>
            </a:r>
            <a:r>
              <a:rPr lang="en-AU" sz="3000" dirty="0" smtClean="0"/>
              <a:t> </a:t>
            </a:r>
          </a:p>
          <a:p>
            <a:r>
              <a:rPr lang="en-AU" sz="3000" dirty="0" smtClean="0"/>
              <a:t>All of the animals I selected for the verses link to other Jolly Phonics sound mnemonics. Duck = </a:t>
            </a:r>
            <a:r>
              <a:rPr lang="en-AU" sz="3000" dirty="0" err="1" smtClean="0"/>
              <a:t>qu</a:t>
            </a:r>
            <a:r>
              <a:rPr lang="en-AU" sz="3000" dirty="0" smtClean="0"/>
              <a:t>, mice = </a:t>
            </a:r>
            <a:r>
              <a:rPr lang="en-AU" sz="3000" dirty="0" err="1" smtClean="0"/>
              <a:t>i</a:t>
            </a:r>
            <a:r>
              <a:rPr lang="en-AU" sz="3000" dirty="0" smtClean="0"/>
              <a:t>, bees = z, trains = </a:t>
            </a:r>
            <a:r>
              <a:rPr lang="en-AU" sz="3000" dirty="0" err="1" smtClean="0"/>
              <a:t>ch.</a:t>
            </a:r>
            <a:endParaRPr lang="en-AU" sz="3000" dirty="0"/>
          </a:p>
        </p:txBody>
      </p:sp>
      <p:pic>
        <p:nvPicPr>
          <p:cNvPr id="7170" name="Picture 2" descr="http://www.nancymusic.com/images/ducksmus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3076267"/>
            <a:ext cx="6676553" cy="366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56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AU" dirty="0" smtClean="0"/>
              <a:t>When Snakes Get Up in the Morning</a:t>
            </a:r>
            <a:r>
              <a:rPr lang="en-AU" sz="2000" dirty="0" smtClean="0"/>
              <a:t> (Nancy Stewart)</a:t>
            </a:r>
            <a:endParaRPr lang="en-AU" sz="2000" dirty="0"/>
          </a:p>
        </p:txBody>
      </p:sp>
      <p:sp>
        <p:nvSpPr>
          <p:cNvPr id="7" name="Subtitle 6"/>
          <p:cNvSpPr>
            <a:spLocks noGrp="1"/>
          </p:cNvSpPr>
          <p:nvPr>
            <p:ph type="subTitle" idx="1"/>
          </p:nvPr>
        </p:nvSpPr>
        <p:spPr/>
        <p:txBody>
          <a:bodyPr/>
          <a:lstStyle/>
          <a:p>
            <a:r>
              <a:rPr lang="en-AU" dirty="0" smtClean="0"/>
              <a:t>When snakes get up in the morning</a:t>
            </a:r>
          </a:p>
          <a:p>
            <a:r>
              <a:rPr lang="en-AU" dirty="0" smtClean="0"/>
              <a:t>They always say good day</a:t>
            </a:r>
            <a:br>
              <a:rPr lang="en-AU" dirty="0" smtClean="0"/>
            </a:br>
            <a:r>
              <a:rPr lang="en-AU" dirty="0" smtClean="0"/>
              <a:t>When snakes get up in the morning</a:t>
            </a:r>
          </a:p>
          <a:p>
            <a:r>
              <a:rPr lang="en-AU" dirty="0" smtClean="0"/>
              <a:t>They always say good day</a:t>
            </a:r>
            <a:br>
              <a:rPr lang="en-AU" dirty="0" smtClean="0"/>
            </a:br>
            <a:r>
              <a:rPr lang="en-AU" dirty="0" smtClean="0"/>
              <a:t>SSS, SSS, SSS, SSS</a:t>
            </a:r>
          </a:p>
          <a:p>
            <a:r>
              <a:rPr lang="en-AU" dirty="0" smtClean="0"/>
              <a:t>That is what they say, they say</a:t>
            </a:r>
            <a:br>
              <a:rPr lang="en-AU" dirty="0" smtClean="0"/>
            </a:br>
            <a:r>
              <a:rPr lang="en-AU" dirty="0" smtClean="0"/>
              <a:t>SSS, SSS, SSS, SSS</a:t>
            </a:r>
          </a:p>
          <a:p>
            <a:r>
              <a:rPr lang="en-AU" dirty="0" smtClean="0"/>
              <a:t>That is what they say</a:t>
            </a:r>
          </a:p>
          <a:p>
            <a:pPr marL="536575" indent="-257175">
              <a:buFont typeface="Arial" panose="020B0604020202020204" pitchFamily="34" charset="0"/>
              <a:buChar char="•"/>
            </a:pPr>
            <a:r>
              <a:rPr lang="en-AU" dirty="0"/>
              <a:t>Ducks</a:t>
            </a:r>
          </a:p>
          <a:p>
            <a:pPr marL="536575" indent="-257175">
              <a:buFont typeface="Arial" panose="020B0604020202020204" pitchFamily="34" charset="0"/>
              <a:buChar char="•"/>
            </a:pPr>
            <a:r>
              <a:rPr lang="en-AU" dirty="0"/>
              <a:t>Mice</a:t>
            </a:r>
          </a:p>
          <a:p>
            <a:pPr marL="536575" indent="-257175">
              <a:buFont typeface="Arial" panose="020B0604020202020204" pitchFamily="34" charset="0"/>
              <a:buChar char="•"/>
            </a:pPr>
            <a:r>
              <a:rPr lang="en-AU" dirty="0"/>
              <a:t>Bees</a:t>
            </a:r>
          </a:p>
          <a:p>
            <a:pPr marL="536575" indent="-257175">
              <a:buFont typeface="Arial" panose="020B0604020202020204" pitchFamily="34" charset="0"/>
              <a:buChar char="•"/>
            </a:pPr>
            <a:r>
              <a:rPr lang="en-AU" dirty="0"/>
              <a:t>Trains</a:t>
            </a:r>
            <a:r>
              <a:rPr lang="en-AU" dirty="0" smtClean="0"/>
              <a:t>!</a:t>
            </a:r>
            <a:endParaRPr lang="en-AU" dirty="0"/>
          </a:p>
        </p:txBody>
      </p:sp>
      <p:pic>
        <p:nvPicPr>
          <p:cNvPr id="11" name="Picture 2" descr="C:\Users\Sarah\AppData\Local\Microsoft\Windows\Temporary Internet Files\Content.IE5\3VX8ILJE\hintsentip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06" r="6417" b="14363"/>
          <a:stretch/>
        </p:blipFill>
        <p:spPr bwMode="auto">
          <a:xfrm>
            <a:off x="5076056" y="5694330"/>
            <a:ext cx="925550" cy="9030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44008" y="551723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rgbClr val="FF6600"/>
                </a:solidFill>
                <a:latin typeface="Calibri" panose="020F0502020204030204" pitchFamily="34" charset="0"/>
              </a:rPr>
              <a:t>Visit </a:t>
            </a:r>
            <a:r>
              <a:rPr lang="en-AU" sz="2200" b="1" i="1" dirty="0" smtClean="0">
                <a:solidFill>
                  <a:srgbClr val="FF6600"/>
                </a:solidFill>
                <a:latin typeface="Calibri" panose="020F0502020204030204" pitchFamily="34" charset="0"/>
              </a:rPr>
              <a:t>www.nancymusic.com</a:t>
            </a:r>
            <a:endParaRPr lang="en-AU" sz="2200" b="1" i="1" dirty="0">
              <a:solidFill>
                <a:srgbClr val="FF6600"/>
              </a:solidFill>
              <a:latin typeface="Calibri" panose="020F0502020204030204" pitchFamily="34" charset="0"/>
            </a:endParaRPr>
          </a:p>
          <a:p>
            <a:pPr algn="r"/>
            <a:r>
              <a:rPr lang="en-AU" sz="2200" i="1" dirty="0" smtClean="0">
                <a:solidFill>
                  <a:srgbClr val="FF6600"/>
                </a:solidFill>
                <a:latin typeface="Calibri" panose="020F0502020204030204" pitchFamily="34" charset="0"/>
              </a:rPr>
              <a:t>to download this FREE</a:t>
            </a:r>
            <a:endParaRPr lang="en-AU" sz="2200" i="1" dirty="0">
              <a:solidFill>
                <a:srgbClr val="FF6600"/>
              </a:solidFill>
              <a:latin typeface="Calibri" panose="020F0502020204030204" pitchFamily="34" charset="0"/>
            </a:endParaRPr>
          </a:p>
          <a:p>
            <a:pPr algn="r"/>
            <a:r>
              <a:rPr lang="en-AU" sz="2200" i="1" dirty="0" smtClean="0">
                <a:solidFill>
                  <a:srgbClr val="FF6600"/>
                </a:solidFill>
                <a:latin typeface="Calibri" panose="020F0502020204030204" pitchFamily="34" charset="0"/>
              </a:rPr>
              <a:t>children’s song at home!</a:t>
            </a:r>
            <a:endParaRPr lang="en-AU" sz="2200" i="1" dirty="0">
              <a:solidFill>
                <a:srgbClr val="FF6600"/>
              </a:solidFill>
              <a:latin typeface="Calibri" panose="020F0502020204030204" pitchFamily="34" charset="0"/>
            </a:endParaRPr>
          </a:p>
        </p:txBody>
      </p:sp>
    </p:spTree>
    <p:extLst>
      <p:ext uri="{BB962C8B-B14F-4D97-AF65-F5344CB8AC3E}">
        <p14:creationId xmlns:p14="http://schemas.microsoft.com/office/powerpoint/2010/main" val="2527017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sz="3200" dirty="0" err="1"/>
              <a:t>Ridin</a:t>
            </a:r>
            <a:r>
              <a:rPr lang="en-AU" sz="3200" dirty="0"/>
              <a:t>' Along and </a:t>
            </a:r>
            <a:r>
              <a:rPr lang="en-AU" sz="3200" dirty="0" err="1"/>
              <a:t>Singin</a:t>
            </a:r>
            <a:r>
              <a:rPr lang="en-AU" sz="3200" dirty="0"/>
              <a:t>' a Song</a:t>
            </a:r>
            <a:br>
              <a:rPr lang="en-AU" sz="3200" dirty="0"/>
            </a:br>
            <a:r>
              <a:rPr lang="en-AU" sz="2000" dirty="0">
                <a:hlinkClick r:id="rId2"/>
              </a:rPr>
              <a:t>http://</a:t>
            </a:r>
            <a:r>
              <a:rPr lang="en-AU" sz="2000" dirty="0" smtClean="0">
                <a:hlinkClick r:id="rId2"/>
              </a:rPr>
              <a:t>www.nancymusic.com/SOM/2012/ridin-along-singing-a-song.htm</a:t>
            </a:r>
            <a:r>
              <a:rPr lang="en-AU" sz="2000" dirty="0" smtClean="0"/>
              <a:t> </a:t>
            </a:r>
            <a:endParaRPr lang="en-AU" sz="2000" dirty="0"/>
          </a:p>
        </p:txBody>
      </p:sp>
      <p:sp>
        <p:nvSpPr>
          <p:cNvPr id="5" name="Content Placeholder 4"/>
          <p:cNvSpPr>
            <a:spLocks noGrp="1"/>
          </p:cNvSpPr>
          <p:nvPr>
            <p:ph idx="1"/>
          </p:nvPr>
        </p:nvSpPr>
        <p:spPr/>
        <p:txBody>
          <a:bodyPr/>
          <a:lstStyle/>
          <a:p>
            <a:r>
              <a:rPr lang="en-AU" dirty="0" smtClean="0"/>
              <a:t>Download Nancy’s printable picture book to </a:t>
            </a:r>
            <a:r>
              <a:rPr lang="en-AU" dirty="0"/>
              <a:t>accompany this </a:t>
            </a:r>
            <a:r>
              <a:rPr lang="en-AU" dirty="0" smtClean="0"/>
              <a:t>counting song</a:t>
            </a:r>
            <a:r>
              <a:rPr lang="en-AU" dirty="0"/>
              <a:t>: </a:t>
            </a:r>
            <a:r>
              <a:rPr lang="en-AU" dirty="0">
                <a:hlinkClick r:id="rId3"/>
              </a:rPr>
              <a:t>http://</a:t>
            </a:r>
            <a:r>
              <a:rPr lang="en-AU" dirty="0" smtClean="0">
                <a:hlinkClick r:id="rId3"/>
              </a:rPr>
              <a:t>www.nancymusic.com/SOM/2012/ridin%20along%20singin%20a%20song%20book.pdf</a:t>
            </a:r>
            <a:r>
              <a:rPr lang="en-AU" dirty="0" smtClean="0"/>
              <a:t> </a:t>
            </a:r>
          </a:p>
          <a:p>
            <a:r>
              <a:rPr lang="en-AU" dirty="0" smtClean="0"/>
              <a:t>Audio is embedded in an exact duplicate copy of the lyrics slide. The first slide will indicate what’s coming next, and when you’re ready, click “next”. Nothing will change on screen, but the audio will start playing.</a:t>
            </a:r>
            <a:endParaRPr lang="en-AU"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46" y="3295925"/>
            <a:ext cx="7907482" cy="3320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86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Ridin</a:t>
            </a:r>
            <a:r>
              <a:rPr lang="en-AU" dirty="0"/>
              <a:t>' Along and </a:t>
            </a:r>
            <a:r>
              <a:rPr lang="en-AU" dirty="0" err="1"/>
              <a:t>Singin</a:t>
            </a:r>
            <a:r>
              <a:rPr lang="en-AU" dirty="0"/>
              <a:t>' a Song</a:t>
            </a:r>
          </a:p>
        </p:txBody>
      </p:sp>
      <p:sp>
        <p:nvSpPr>
          <p:cNvPr id="3" name="Subtitle 2"/>
          <p:cNvSpPr>
            <a:spLocks noGrp="1"/>
          </p:cNvSpPr>
          <p:nvPr>
            <p:ph type="subTitle" idx="1"/>
          </p:nvPr>
        </p:nvSpPr>
        <p:spPr/>
        <p:txBody>
          <a:bodyPr>
            <a:normAutofit fontScale="85000" lnSpcReduction="20000"/>
          </a:bodyPr>
          <a:lstStyle/>
          <a:p>
            <a:r>
              <a:rPr lang="en-AU" dirty="0"/>
              <a:t>1 One dapper dog </a:t>
            </a:r>
            <a:r>
              <a:rPr lang="en-AU" dirty="0" err="1"/>
              <a:t>ridin</a:t>
            </a:r>
            <a:r>
              <a:rPr lang="en-AU" dirty="0"/>
              <a:t>’ on a bike</a:t>
            </a:r>
          </a:p>
          <a:p>
            <a:r>
              <a:rPr lang="en-AU" dirty="0"/>
              <a:t>    </a:t>
            </a:r>
            <a:r>
              <a:rPr lang="en-AU" dirty="0" err="1"/>
              <a:t>singin</a:t>
            </a:r>
            <a:r>
              <a:rPr lang="en-AU" dirty="0"/>
              <a:t>’ a song and </a:t>
            </a:r>
            <a:r>
              <a:rPr lang="en-AU" dirty="0" err="1"/>
              <a:t>ridin</a:t>
            </a:r>
            <a:r>
              <a:rPr lang="en-AU" dirty="0"/>
              <a:t>’ on a bike</a:t>
            </a:r>
          </a:p>
          <a:p>
            <a:r>
              <a:rPr lang="en-AU" dirty="0"/>
              <a:t> </a:t>
            </a:r>
          </a:p>
          <a:p>
            <a:r>
              <a:rPr lang="en-AU" dirty="0"/>
              <a:t>2. Two clever cats </a:t>
            </a:r>
            <a:r>
              <a:rPr lang="en-AU" dirty="0" err="1"/>
              <a:t>ridin</a:t>
            </a:r>
            <a:r>
              <a:rPr lang="en-AU" dirty="0"/>
              <a:t>’ in a car</a:t>
            </a:r>
          </a:p>
          <a:p>
            <a:r>
              <a:rPr lang="en-AU" dirty="0"/>
              <a:t>    </a:t>
            </a:r>
            <a:r>
              <a:rPr lang="en-AU" dirty="0" err="1"/>
              <a:t>singin</a:t>
            </a:r>
            <a:r>
              <a:rPr lang="en-AU" dirty="0"/>
              <a:t>’ a song and </a:t>
            </a:r>
            <a:r>
              <a:rPr lang="en-AU" dirty="0" err="1"/>
              <a:t>ridin</a:t>
            </a:r>
            <a:r>
              <a:rPr lang="en-AU" dirty="0"/>
              <a:t>’ in a car</a:t>
            </a:r>
          </a:p>
          <a:p>
            <a:r>
              <a:rPr lang="en-AU" dirty="0"/>
              <a:t> </a:t>
            </a:r>
          </a:p>
          <a:p>
            <a:r>
              <a:rPr lang="en-AU" dirty="0"/>
              <a:t>3. Three dainty ducks </a:t>
            </a:r>
            <a:r>
              <a:rPr lang="en-AU" dirty="0" err="1"/>
              <a:t>ridin</a:t>
            </a:r>
            <a:r>
              <a:rPr lang="en-AU" dirty="0"/>
              <a:t>’ in a boat</a:t>
            </a:r>
          </a:p>
          <a:p>
            <a:r>
              <a:rPr lang="en-AU" dirty="0"/>
              <a:t>    </a:t>
            </a:r>
            <a:r>
              <a:rPr lang="en-AU" dirty="0" err="1"/>
              <a:t>singin</a:t>
            </a:r>
            <a:r>
              <a:rPr lang="en-AU" dirty="0"/>
              <a:t>’ a song and </a:t>
            </a:r>
            <a:r>
              <a:rPr lang="en-AU" dirty="0" err="1"/>
              <a:t>ridin</a:t>
            </a:r>
            <a:r>
              <a:rPr lang="en-AU" dirty="0"/>
              <a:t>’ in a boat</a:t>
            </a:r>
          </a:p>
          <a:p>
            <a:r>
              <a:rPr lang="en-AU" dirty="0"/>
              <a:t> </a:t>
            </a:r>
          </a:p>
          <a:p>
            <a:r>
              <a:rPr lang="en-AU" dirty="0"/>
              <a:t>4.  Four sneaky snakes </a:t>
            </a:r>
            <a:r>
              <a:rPr lang="en-AU" dirty="0" err="1"/>
              <a:t>ridin</a:t>
            </a:r>
            <a:r>
              <a:rPr lang="en-AU" dirty="0"/>
              <a:t>’ on a train</a:t>
            </a:r>
            <a:br>
              <a:rPr lang="en-AU" dirty="0"/>
            </a:br>
            <a:r>
              <a:rPr lang="en-AU" dirty="0"/>
              <a:t>    </a:t>
            </a:r>
            <a:r>
              <a:rPr lang="en-AU" dirty="0" err="1"/>
              <a:t>singin</a:t>
            </a:r>
            <a:r>
              <a:rPr lang="en-AU" dirty="0"/>
              <a:t>’ a song and </a:t>
            </a:r>
            <a:r>
              <a:rPr lang="en-AU" dirty="0" err="1"/>
              <a:t>ridin</a:t>
            </a:r>
            <a:r>
              <a:rPr lang="en-AU" dirty="0"/>
              <a:t>’ on a train</a:t>
            </a:r>
          </a:p>
          <a:p>
            <a:r>
              <a:rPr lang="en-AU" dirty="0"/>
              <a:t> </a:t>
            </a:r>
          </a:p>
          <a:p>
            <a:r>
              <a:rPr lang="en-AU" dirty="0"/>
              <a:t>5.  Five brittle bugs </a:t>
            </a:r>
            <a:r>
              <a:rPr lang="en-AU" dirty="0" err="1"/>
              <a:t>ridin</a:t>
            </a:r>
            <a:r>
              <a:rPr lang="en-AU" dirty="0"/>
              <a:t>’ on a plane</a:t>
            </a:r>
          </a:p>
          <a:p>
            <a:r>
              <a:rPr lang="en-AU" dirty="0"/>
              <a:t>     </a:t>
            </a:r>
            <a:r>
              <a:rPr lang="en-AU" dirty="0" err="1"/>
              <a:t>singin</a:t>
            </a:r>
            <a:r>
              <a:rPr lang="en-AU" dirty="0"/>
              <a:t>’ a song and </a:t>
            </a:r>
            <a:r>
              <a:rPr lang="en-AU" dirty="0" err="1"/>
              <a:t>ridin</a:t>
            </a:r>
            <a:r>
              <a:rPr lang="en-AU" dirty="0"/>
              <a:t>’ on a plane</a:t>
            </a:r>
          </a:p>
          <a:p>
            <a:r>
              <a:rPr lang="en-AU" dirty="0"/>
              <a:t> </a:t>
            </a:r>
          </a:p>
          <a:p>
            <a:r>
              <a:rPr lang="en-AU" dirty="0"/>
              <a:t>6.  See the menagerie </a:t>
            </a:r>
            <a:r>
              <a:rPr lang="en-AU" dirty="0" err="1"/>
              <a:t>ridin</a:t>
            </a:r>
            <a:r>
              <a:rPr lang="en-AU" dirty="0"/>
              <a:t>’ on a bus</a:t>
            </a:r>
          </a:p>
          <a:p>
            <a:r>
              <a:rPr lang="en-AU" dirty="0"/>
              <a:t>     </a:t>
            </a:r>
            <a:r>
              <a:rPr lang="en-AU" dirty="0" err="1"/>
              <a:t>singin</a:t>
            </a:r>
            <a:r>
              <a:rPr lang="en-AU" dirty="0"/>
              <a:t>’ together and </a:t>
            </a:r>
            <a:r>
              <a:rPr lang="en-AU" dirty="0" err="1"/>
              <a:t>ridin</a:t>
            </a:r>
            <a:r>
              <a:rPr lang="en-AU" dirty="0"/>
              <a:t>’ on a </a:t>
            </a:r>
            <a:r>
              <a:rPr lang="en-AU" dirty="0" smtClean="0"/>
              <a:t>bus</a:t>
            </a:r>
            <a:endParaRPr lang="en-A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9478" y="3387436"/>
            <a:ext cx="4007516" cy="181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549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Ridin</a:t>
            </a:r>
            <a:r>
              <a:rPr lang="en-AU" dirty="0"/>
              <a:t>' Along and </a:t>
            </a:r>
            <a:r>
              <a:rPr lang="en-AU" dirty="0" err="1"/>
              <a:t>Singin</a:t>
            </a:r>
            <a:r>
              <a:rPr lang="en-AU" dirty="0"/>
              <a:t>' a Song</a:t>
            </a:r>
          </a:p>
        </p:txBody>
      </p:sp>
      <p:sp>
        <p:nvSpPr>
          <p:cNvPr id="3" name="Subtitle 2"/>
          <p:cNvSpPr>
            <a:spLocks noGrp="1"/>
          </p:cNvSpPr>
          <p:nvPr>
            <p:ph type="subTitle" idx="1"/>
          </p:nvPr>
        </p:nvSpPr>
        <p:spPr/>
        <p:txBody>
          <a:bodyPr>
            <a:normAutofit fontScale="85000" lnSpcReduction="20000"/>
          </a:bodyPr>
          <a:lstStyle/>
          <a:p>
            <a:r>
              <a:rPr lang="en-AU" dirty="0"/>
              <a:t>1 One dapper dog </a:t>
            </a:r>
            <a:r>
              <a:rPr lang="en-AU" dirty="0" err="1"/>
              <a:t>ridin</a:t>
            </a:r>
            <a:r>
              <a:rPr lang="en-AU" dirty="0"/>
              <a:t>’ on a bike</a:t>
            </a:r>
          </a:p>
          <a:p>
            <a:r>
              <a:rPr lang="en-AU" dirty="0"/>
              <a:t>    </a:t>
            </a:r>
            <a:r>
              <a:rPr lang="en-AU" dirty="0" err="1"/>
              <a:t>singin</a:t>
            </a:r>
            <a:r>
              <a:rPr lang="en-AU" dirty="0"/>
              <a:t>’ a song and </a:t>
            </a:r>
            <a:r>
              <a:rPr lang="en-AU" dirty="0" err="1"/>
              <a:t>ridin</a:t>
            </a:r>
            <a:r>
              <a:rPr lang="en-AU" dirty="0"/>
              <a:t>’ on a bike</a:t>
            </a:r>
          </a:p>
          <a:p>
            <a:r>
              <a:rPr lang="en-AU" dirty="0"/>
              <a:t> </a:t>
            </a:r>
          </a:p>
          <a:p>
            <a:r>
              <a:rPr lang="en-AU" dirty="0"/>
              <a:t>2. Two clever cats </a:t>
            </a:r>
            <a:r>
              <a:rPr lang="en-AU" dirty="0" err="1"/>
              <a:t>ridin</a:t>
            </a:r>
            <a:r>
              <a:rPr lang="en-AU" dirty="0"/>
              <a:t>’ in a car</a:t>
            </a:r>
          </a:p>
          <a:p>
            <a:r>
              <a:rPr lang="en-AU" dirty="0"/>
              <a:t>    </a:t>
            </a:r>
            <a:r>
              <a:rPr lang="en-AU" dirty="0" err="1"/>
              <a:t>singin</a:t>
            </a:r>
            <a:r>
              <a:rPr lang="en-AU" dirty="0"/>
              <a:t>’ a song and </a:t>
            </a:r>
            <a:r>
              <a:rPr lang="en-AU" dirty="0" err="1"/>
              <a:t>ridin</a:t>
            </a:r>
            <a:r>
              <a:rPr lang="en-AU" dirty="0"/>
              <a:t>’ in a car</a:t>
            </a:r>
          </a:p>
          <a:p>
            <a:r>
              <a:rPr lang="en-AU" dirty="0"/>
              <a:t> </a:t>
            </a:r>
          </a:p>
          <a:p>
            <a:r>
              <a:rPr lang="en-AU" dirty="0"/>
              <a:t>3. Three dainty ducks </a:t>
            </a:r>
            <a:r>
              <a:rPr lang="en-AU" dirty="0" err="1"/>
              <a:t>ridin</a:t>
            </a:r>
            <a:r>
              <a:rPr lang="en-AU" dirty="0"/>
              <a:t>’ in a boat</a:t>
            </a:r>
          </a:p>
          <a:p>
            <a:r>
              <a:rPr lang="en-AU" dirty="0"/>
              <a:t>    </a:t>
            </a:r>
            <a:r>
              <a:rPr lang="en-AU" dirty="0" err="1"/>
              <a:t>singin</a:t>
            </a:r>
            <a:r>
              <a:rPr lang="en-AU" dirty="0"/>
              <a:t>’ a song and </a:t>
            </a:r>
            <a:r>
              <a:rPr lang="en-AU" dirty="0" err="1"/>
              <a:t>ridin</a:t>
            </a:r>
            <a:r>
              <a:rPr lang="en-AU" dirty="0"/>
              <a:t>’ in a boat</a:t>
            </a:r>
          </a:p>
          <a:p>
            <a:r>
              <a:rPr lang="en-AU" dirty="0"/>
              <a:t> </a:t>
            </a:r>
          </a:p>
          <a:p>
            <a:r>
              <a:rPr lang="en-AU" dirty="0"/>
              <a:t>4.  Four sneaky snakes </a:t>
            </a:r>
            <a:r>
              <a:rPr lang="en-AU" dirty="0" err="1"/>
              <a:t>ridin</a:t>
            </a:r>
            <a:r>
              <a:rPr lang="en-AU" dirty="0"/>
              <a:t>’ on a train</a:t>
            </a:r>
            <a:br>
              <a:rPr lang="en-AU" dirty="0"/>
            </a:br>
            <a:r>
              <a:rPr lang="en-AU" dirty="0"/>
              <a:t>    </a:t>
            </a:r>
            <a:r>
              <a:rPr lang="en-AU" dirty="0" err="1"/>
              <a:t>singin</a:t>
            </a:r>
            <a:r>
              <a:rPr lang="en-AU" dirty="0"/>
              <a:t>’ a song and </a:t>
            </a:r>
            <a:r>
              <a:rPr lang="en-AU" dirty="0" err="1"/>
              <a:t>ridin</a:t>
            </a:r>
            <a:r>
              <a:rPr lang="en-AU" dirty="0"/>
              <a:t>’ on a train</a:t>
            </a:r>
          </a:p>
          <a:p>
            <a:r>
              <a:rPr lang="en-AU" dirty="0"/>
              <a:t> </a:t>
            </a:r>
          </a:p>
          <a:p>
            <a:r>
              <a:rPr lang="en-AU" dirty="0"/>
              <a:t>5.  Five brittle bugs </a:t>
            </a:r>
            <a:r>
              <a:rPr lang="en-AU" dirty="0" err="1"/>
              <a:t>ridin</a:t>
            </a:r>
            <a:r>
              <a:rPr lang="en-AU" dirty="0"/>
              <a:t>’ on a plane</a:t>
            </a:r>
          </a:p>
          <a:p>
            <a:r>
              <a:rPr lang="en-AU" dirty="0"/>
              <a:t>     </a:t>
            </a:r>
            <a:r>
              <a:rPr lang="en-AU" dirty="0" err="1"/>
              <a:t>singin</a:t>
            </a:r>
            <a:r>
              <a:rPr lang="en-AU" dirty="0"/>
              <a:t>’ a song and </a:t>
            </a:r>
            <a:r>
              <a:rPr lang="en-AU" dirty="0" err="1"/>
              <a:t>ridin</a:t>
            </a:r>
            <a:r>
              <a:rPr lang="en-AU" dirty="0"/>
              <a:t>’ on a plane</a:t>
            </a:r>
          </a:p>
          <a:p>
            <a:r>
              <a:rPr lang="en-AU" dirty="0"/>
              <a:t> </a:t>
            </a:r>
          </a:p>
          <a:p>
            <a:r>
              <a:rPr lang="en-AU" dirty="0"/>
              <a:t>6.  See the menagerie </a:t>
            </a:r>
            <a:r>
              <a:rPr lang="en-AU" dirty="0" err="1"/>
              <a:t>ridin</a:t>
            </a:r>
            <a:r>
              <a:rPr lang="en-AU" dirty="0"/>
              <a:t>’ on a bus</a:t>
            </a:r>
          </a:p>
          <a:p>
            <a:r>
              <a:rPr lang="en-AU" dirty="0"/>
              <a:t>     </a:t>
            </a:r>
            <a:r>
              <a:rPr lang="en-AU" dirty="0" err="1"/>
              <a:t>singin</a:t>
            </a:r>
            <a:r>
              <a:rPr lang="en-AU" dirty="0"/>
              <a:t>’ together and </a:t>
            </a:r>
            <a:r>
              <a:rPr lang="en-AU" dirty="0" err="1"/>
              <a:t>ridin</a:t>
            </a:r>
            <a:r>
              <a:rPr lang="en-AU" dirty="0"/>
              <a:t>’ on a </a:t>
            </a:r>
            <a:r>
              <a:rPr lang="en-AU" dirty="0" smtClean="0"/>
              <a:t>bus</a:t>
            </a:r>
            <a:endParaRPr lang="en-AU"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9478" y="3387436"/>
            <a:ext cx="4007516" cy="181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idin' Along and Singin' a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2391" y="692728"/>
            <a:ext cx="609600" cy="609600"/>
          </a:xfrm>
          <a:prstGeom prst="rect">
            <a:avLst/>
          </a:prstGeom>
        </p:spPr>
      </p:pic>
    </p:spTree>
    <p:extLst>
      <p:ext uri="{BB962C8B-B14F-4D97-AF65-F5344CB8AC3E}">
        <p14:creationId xmlns:p14="http://schemas.microsoft.com/office/powerpoint/2010/main" val="213445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It’s Not Just a Blanket: Storytelling Tips</a:t>
            </a:r>
            <a:endParaRPr lang="en-AU" sz="3200" dirty="0"/>
          </a:p>
        </p:txBody>
      </p:sp>
      <p:sp>
        <p:nvSpPr>
          <p:cNvPr id="5" name="Content Placeholder 4"/>
          <p:cNvSpPr>
            <a:spLocks noGrp="1"/>
          </p:cNvSpPr>
          <p:nvPr>
            <p:ph idx="1"/>
          </p:nvPr>
        </p:nvSpPr>
        <p:spPr/>
        <p:txBody>
          <a:bodyPr>
            <a:normAutofit/>
          </a:bodyPr>
          <a:lstStyle/>
          <a:p>
            <a:r>
              <a:rPr lang="en-AU" sz="3000" dirty="0" smtClean="0"/>
              <a:t>Use your green blanket/sheet from the previous book to act out all the scenarios in the book as you go.</a:t>
            </a:r>
          </a:p>
          <a:p>
            <a:r>
              <a:rPr lang="en-AU" sz="3000" dirty="0" smtClean="0"/>
              <a:t>I stand during my </a:t>
            </a:r>
            <a:r>
              <a:rPr lang="en-AU" sz="3000" dirty="0" err="1" smtClean="0"/>
              <a:t>storytimes</a:t>
            </a:r>
            <a:r>
              <a:rPr lang="en-AU" sz="3000" dirty="0" smtClean="0"/>
              <a:t> (unless they are small, intimate groups—which is rare!). For this book, I try to remember to pre-set a chair, so that I can properly hang upside down like a bat. If not, I turn my back to them and bend over, looking at the crowd through my legs. Either way, it’s silly, and therefore a big hit with the kids.</a:t>
            </a:r>
          </a:p>
          <a:p>
            <a:r>
              <a:rPr lang="en-AU" sz="3000" dirty="0" smtClean="0"/>
              <a:t>Get the kids up the front to engage in a tug-of-war over the blanket at the appropriate point in the story.</a:t>
            </a:r>
            <a:endParaRPr lang="en-AU" sz="3000" dirty="0"/>
          </a:p>
        </p:txBody>
      </p:sp>
    </p:spTree>
    <p:extLst>
      <p:ext uri="{BB962C8B-B14F-4D97-AF65-F5344CB8AC3E}">
        <p14:creationId xmlns:p14="http://schemas.microsoft.com/office/powerpoint/2010/main" val="4036732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ctrTitle"/>
          </p:nvPr>
        </p:nvSpPr>
        <p:spPr/>
        <p:txBody>
          <a:bodyPr/>
          <a:lstStyle/>
          <a:p>
            <a:r>
              <a:rPr lang="en-AU" smtClean="0"/>
              <a:t>It’s Not Just a Blanket!</a:t>
            </a:r>
            <a:endParaRPr lang="en-AU" dirty="0"/>
          </a:p>
        </p:txBody>
      </p:sp>
      <p:sp>
        <p:nvSpPr>
          <p:cNvPr id="7" name="Subtitle 6"/>
          <p:cNvSpPr>
            <a:spLocks noGrp="1"/>
          </p:cNvSpPr>
          <p:nvPr>
            <p:ph type="subTitle" idx="1"/>
          </p:nvPr>
        </p:nvSpPr>
        <p:spPr>
          <a:xfrm>
            <a:off x="3293918" y="4270664"/>
            <a:ext cx="5454546" cy="2438892"/>
          </a:xfrm>
        </p:spPr>
        <p:txBody>
          <a:bodyPr>
            <a:normAutofit fontScale="70000" lnSpcReduction="20000"/>
          </a:bodyPr>
          <a:lstStyle/>
          <a:p>
            <a:r>
              <a:rPr lang="en-AU" sz="3200" b="1" i="1" dirty="0">
                <a:solidFill>
                  <a:srgbClr val="990000"/>
                </a:solidFill>
              </a:rPr>
              <a:t>SEE:</a:t>
            </a:r>
            <a:r>
              <a:rPr lang="en-AU" dirty="0">
                <a:solidFill>
                  <a:prstClr val="black"/>
                </a:solidFill>
              </a:rPr>
              <a:t> “Banana. You’re looking at the yellow banana.”</a:t>
            </a:r>
          </a:p>
          <a:p>
            <a:endParaRPr lang="en-AU" dirty="0">
              <a:solidFill>
                <a:prstClr val="black"/>
              </a:solidFill>
            </a:endParaRPr>
          </a:p>
          <a:p>
            <a:r>
              <a:rPr lang="en-AU" sz="3200" b="1" i="1" dirty="0">
                <a:solidFill>
                  <a:srgbClr val="990000"/>
                </a:solidFill>
              </a:rPr>
              <a:t>SHOW:</a:t>
            </a:r>
            <a:r>
              <a:rPr lang="en-AU" dirty="0">
                <a:solidFill>
                  <a:prstClr val="black"/>
                </a:solidFill>
              </a:rPr>
              <a:t> “Can you point to the dog? Tickle the monkey’s toes? Cover the man’s hat? How does the kangaroo move? Show me how you clap your hands.”</a:t>
            </a:r>
          </a:p>
          <a:p>
            <a:endParaRPr lang="en-AU" dirty="0">
              <a:solidFill>
                <a:prstClr val="black"/>
              </a:solidFill>
            </a:endParaRPr>
          </a:p>
          <a:p>
            <a:r>
              <a:rPr lang="en-AU" sz="3200" b="1" i="1" dirty="0">
                <a:solidFill>
                  <a:srgbClr val="990000"/>
                </a:solidFill>
              </a:rPr>
              <a:t>SAY:</a:t>
            </a:r>
            <a:r>
              <a:rPr lang="en-AU" dirty="0">
                <a:solidFill>
                  <a:prstClr val="black"/>
                </a:solidFill>
              </a:rPr>
              <a:t> How? Who? When? Where? Why? What? Parent: “What is the cow doing?” Child: “Eating grass</a:t>
            </a:r>
            <a:r>
              <a:rPr lang="en-AU" dirty="0" smtClean="0">
                <a:solidFill>
                  <a:prstClr val="black"/>
                </a:solidFill>
              </a:rPr>
              <a:t>!”</a:t>
            </a:r>
          </a:p>
          <a:p>
            <a:endParaRPr lang="en-AU" dirty="0">
              <a:solidFill>
                <a:prstClr val="black"/>
              </a:solidFill>
            </a:endParaRPr>
          </a:p>
          <a:p>
            <a:r>
              <a:rPr lang="en-AU" dirty="0"/>
              <a:t> </a:t>
            </a:r>
            <a:r>
              <a:rPr lang="en-AU" dirty="0" smtClean="0"/>
              <a:t>              Download at </a:t>
            </a:r>
            <a:r>
              <a:rPr lang="en-AU" dirty="0" smtClean="0">
                <a:solidFill>
                  <a:srgbClr val="FF9933"/>
                </a:solidFill>
                <a:hlinkClick r:id="rId3"/>
              </a:rPr>
              <a:t>3a.education.unimelb.edu.au</a:t>
            </a:r>
            <a:endParaRPr lang="en-AU" dirty="0">
              <a:solidFill>
                <a:srgbClr val="FF9933"/>
              </a:solidFill>
            </a:endParaRPr>
          </a:p>
        </p:txBody>
      </p:sp>
      <p:pic>
        <p:nvPicPr>
          <p:cNvPr id="2" name="Picture 1"/>
          <p:cNvPicPr>
            <a:picLocks noChangeAspect="1"/>
          </p:cNvPicPr>
          <p:nvPr/>
        </p:nvPicPr>
        <p:blipFill>
          <a:blip r:embed="rId4"/>
          <a:stretch>
            <a:fillRect/>
          </a:stretch>
        </p:blipFill>
        <p:spPr>
          <a:xfrm>
            <a:off x="512828" y="3810994"/>
            <a:ext cx="2170679" cy="2826467"/>
          </a:xfrm>
          <a:prstGeom prst="rect">
            <a:avLst/>
          </a:prstGeom>
          <a:ln>
            <a:noFill/>
          </a:ln>
          <a:effectLst>
            <a:outerShdw blurRad="190500" algn="tl" rotWithShape="0">
              <a:srgbClr val="000000">
                <a:alpha val="70000"/>
              </a:srgbClr>
            </a:outerShdw>
          </a:effectLst>
        </p:spPr>
      </p:pic>
      <p:sp>
        <p:nvSpPr>
          <p:cNvPr id="5" name="Rectangular Callout 4"/>
          <p:cNvSpPr/>
          <p:nvPr/>
        </p:nvSpPr>
        <p:spPr>
          <a:xfrm>
            <a:off x="1134208" y="2367030"/>
            <a:ext cx="1797594" cy="1221007"/>
          </a:xfrm>
          <a:prstGeom prst="wedgeRectCallout">
            <a:avLst/>
          </a:prstGeom>
          <a:solidFill>
            <a:srgbClr val="FFCC99"/>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rgbClr val="990000"/>
                </a:solidFill>
              </a:rPr>
              <a:t>Conversational Reading</a:t>
            </a:r>
          </a:p>
          <a:p>
            <a:pPr algn="ctr"/>
            <a:r>
              <a:rPr lang="en-AU" sz="1200" dirty="0">
                <a:solidFill>
                  <a:srgbClr val="990000"/>
                </a:solidFill>
              </a:rPr>
              <a:t>Think of the 3S</a:t>
            </a:r>
            <a:r>
              <a:rPr lang="en-AU" sz="900" dirty="0">
                <a:solidFill>
                  <a:srgbClr val="990000"/>
                </a:solidFill>
              </a:rPr>
              <a:t>s</a:t>
            </a:r>
            <a:r>
              <a:rPr lang="en-AU" sz="1200" dirty="0">
                <a:solidFill>
                  <a:srgbClr val="990000"/>
                </a:solidFill>
              </a:rPr>
              <a:t> as steps upwards in literacy:</a:t>
            </a:r>
          </a:p>
        </p:txBody>
      </p:sp>
      <p:pic>
        <p:nvPicPr>
          <p:cNvPr id="1028" name="Picture 4" descr="https://www.booktopia.com.au/http_coversbooktopiacomau/big/9781743630440/it-s-not-just-a-blank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9953" y="1617054"/>
            <a:ext cx="2145966" cy="2451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90839" y="6236091"/>
            <a:ext cx="648071" cy="463776"/>
          </a:xfrm>
          <a:prstGeom prst="rect">
            <a:avLst/>
          </a:prstGeom>
          <a:noFill/>
          <a:ln>
            <a:noFill/>
          </a:ln>
        </p:spPr>
      </p:pic>
    </p:spTree>
    <p:extLst>
      <p:ext uri="{BB962C8B-B14F-4D97-AF65-F5344CB8AC3E}">
        <p14:creationId xmlns:p14="http://schemas.microsoft.com/office/powerpoint/2010/main" val="644569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Phonemic Awareness Game: How many sounds in…?</a:t>
            </a:r>
            <a:endParaRPr lang="en-AU" dirty="0"/>
          </a:p>
        </p:txBody>
      </p:sp>
      <p:sp>
        <p:nvSpPr>
          <p:cNvPr id="5" name="Content Placeholder 4"/>
          <p:cNvSpPr>
            <a:spLocks noGrp="1"/>
          </p:cNvSpPr>
          <p:nvPr>
            <p:ph idx="1"/>
          </p:nvPr>
        </p:nvSpPr>
        <p:spPr/>
        <p:txBody>
          <a:bodyPr>
            <a:normAutofit lnSpcReduction="10000"/>
          </a:bodyPr>
          <a:lstStyle/>
          <a:p>
            <a:pPr>
              <a:spcBef>
                <a:spcPts val="0"/>
              </a:spcBef>
            </a:pPr>
            <a:r>
              <a:rPr lang="en-AU" b="1" dirty="0" smtClean="0"/>
              <a:t>Parent learning for week 1</a:t>
            </a:r>
            <a:r>
              <a:rPr lang="en-AU" dirty="0" smtClean="0"/>
              <a:t>: many of the carers aren’t consciously aware, themselves, that words segment into smaller, countable sounds!</a:t>
            </a:r>
          </a:p>
          <a:p>
            <a:pPr>
              <a:spcBef>
                <a:spcPts val="0"/>
              </a:spcBef>
            </a:pPr>
            <a:r>
              <a:rPr lang="en-AU" dirty="0" smtClean="0"/>
              <a:t>Ask the children if they can remember what things the blanket was transformed into in the book. Take the opportunity for recall and dialogic exchange. Use blanket prop to re-enact as you recall together.</a:t>
            </a:r>
          </a:p>
          <a:p>
            <a:pPr>
              <a:spcBef>
                <a:spcPts val="0"/>
              </a:spcBef>
            </a:pPr>
            <a:r>
              <a:rPr lang="en-AU" dirty="0" smtClean="0"/>
              <a:t>Get the children to count along on their fingers as you segment the sounds in the word. </a:t>
            </a:r>
            <a:r>
              <a:rPr lang="en-AU" dirty="0" smtClean="0">
                <a:hlinkClick r:id="rId2"/>
              </a:rPr>
              <a:t>Finger-count with them</a:t>
            </a:r>
            <a:r>
              <a:rPr lang="en-AU" dirty="0" smtClean="0"/>
              <a:t> as you speak the sounds, then </a:t>
            </a:r>
            <a:r>
              <a:rPr lang="en-AU" dirty="0" smtClean="0">
                <a:hlinkClick r:id="rId3"/>
              </a:rPr>
              <a:t>ask them what number of fingers</a:t>
            </a:r>
            <a:r>
              <a:rPr lang="en-AU" dirty="0" smtClean="0"/>
              <a:t> they are holding up. The images on the slide are animated to appear one by one.</a:t>
            </a:r>
          </a:p>
          <a:p>
            <a:pPr>
              <a:spcBef>
                <a:spcPts val="0"/>
              </a:spcBef>
            </a:pPr>
            <a:endParaRPr lang="en-AU" dirty="0" smtClean="0"/>
          </a:p>
          <a:p>
            <a:pPr>
              <a:spcBef>
                <a:spcPts val="0"/>
              </a:spcBef>
            </a:pPr>
            <a:r>
              <a:rPr lang="en-AU" dirty="0" smtClean="0"/>
              <a:t>w/</a:t>
            </a:r>
            <a:r>
              <a:rPr lang="en-AU" dirty="0" err="1" smtClean="0"/>
              <a:t>er</a:t>
            </a:r>
            <a:r>
              <a:rPr lang="en-AU" dirty="0" smtClean="0"/>
              <a:t>/m = </a:t>
            </a:r>
            <a:r>
              <a:rPr lang="en-AU" b="1" dirty="0" smtClean="0">
                <a:solidFill>
                  <a:srgbClr val="FF0000"/>
                </a:solidFill>
              </a:rPr>
              <a:t>3</a:t>
            </a:r>
          </a:p>
          <a:p>
            <a:pPr>
              <a:spcBef>
                <a:spcPts val="0"/>
              </a:spcBef>
            </a:pPr>
            <a:r>
              <a:rPr lang="en-AU" dirty="0" smtClean="0"/>
              <a:t>s/t/</a:t>
            </a:r>
            <a:r>
              <a:rPr lang="en-AU" dirty="0" err="1" smtClean="0"/>
              <a:t>i</a:t>
            </a:r>
            <a:r>
              <a:rPr lang="en-AU" dirty="0" smtClean="0"/>
              <a:t>/ng/r/</a:t>
            </a:r>
            <a:r>
              <a:rPr lang="en-AU" dirty="0" err="1" smtClean="0"/>
              <a:t>ai</a:t>
            </a:r>
            <a:r>
              <a:rPr lang="en-AU" dirty="0" smtClean="0"/>
              <a:t> = </a:t>
            </a:r>
            <a:r>
              <a:rPr lang="en-AU" b="1" dirty="0" smtClean="0">
                <a:solidFill>
                  <a:srgbClr val="FF0000"/>
                </a:solidFill>
              </a:rPr>
              <a:t>6</a:t>
            </a:r>
          </a:p>
          <a:p>
            <a:pPr>
              <a:spcBef>
                <a:spcPts val="0"/>
              </a:spcBef>
            </a:pPr>
            <a:r>
              <a:rPr lang="en-AU" dirty="0" err="1" smtClean="0"/>
              <a:t>sh</a:t>
            </a:r>
            <a:r>
              <a:rPr lang="en-AU" dirty="0" smtClean="0"/>
              <a:t>/</a:t>
            </a:r>
            <a:r>
              <a:rPr lang="en-AU" dirty="0" err="1" smtClean="0"/>
              <a:t>i</a:t>
            </a:r>
            <a:r>
              <a:rPr lang="en-AU" dirty="0" smtClean="0"/>
              <a:t>/p = </a:t>
            </a:r>
            <a:r>
              <a:rPr lang="en-AU" b="1" dirty="0" smtClean="0">
                <a:solidFill>
                  <a:srgbClr val="FF0000"/>
                </a:solidFill>
              </a:rPr>
              <a:t>3</a:t>
            </a:r>
          </a:p>
          <a:p>
            <a:pPr>
              <a:spcBef>
                <a:spcPts val="0"/>
              </a:spcBef>
            </a:pPr>
            <a:r>
              <a:rPr lang="en-AU" dirty="0" smtClean="0"/>
              <a:t>c/</a:t>
            </a:r>
            <a:r>
              <a:rPr lang="en-AU" dirty="0" err="1" smtClean="0"/>
              <a:t>ar</a:t>
            </a:r>
            <a:r>
              <a:rPr lang="en-AU" dirty="0" smtClean="0"/>
              <a:t>/p/ə/t = </a:t>
            </a:r>
            <a:r>
              <a:rPr lang="en-AU" b="1" dirty="0" smtClean="0">
                <a:solidFill>
                  <a:srgbClr val="FF0000"/>
                </a:solidFill>
              </a:rPr>
              <a:t>5</a:t>
            </a:r>
          </a:p>
          <a:p>
            <a:pPr>
              <a:spcBef>
                <a:spcPts val="0"/>
              </a:spcBef>
            </a:pPr>
            <a:r>
              <a:rPr lang="en-AU" dirty="0" smtClean="0"/>
              <a:t>l/</a:t>
            </a:r>
            <a:r>
              <a:rPr lang="en-AU" dirty="0" err="1" smtClean="0"/>
              <a:t>ie</a:t>
            </a:r>
            <a:r>
              <a:rPr lang="en-AU" dirty="0" smtClean="0"/>
              <a:t>/ə/n = </a:t>
            </a:r>
            <a:r>
              <a:rPr lang="en-AU" b="1" dirty="0" smtClean="0">
                <a:solidFill>
                  <a:srgbClr val="FF0000"/>
                </a:solidFill>
              </a:rPr>
              <a:t>4</a:t>
            </a:r>
          </a:p>
          <a:p>
            <a:pPr>
              <a:spcBef>
                <a:spcPts val="0"/>
              </a:spcBef>
            </a:pPr>
            <a:endParaRPr lang="en-AU" sz="1800" dirty="0" smtClean="0"/>
          </a:p>
          <a:p>
            <a:pPr>
              <a:spcBef>
                <a:spcPts val="0"/>
              </a:spcBef>
            </a:pPr>
            <a:r>
              <a:rPr lang="en-AU" sz="1800" dirty="0" smtClean="0"/>
              <a:t>For info on initial speech sound pics used for each sound, see: </a:t>
            </a:r>
            <a:r>
              <a:rPr lang="en-AU" sz="1800" dirty="0" smtClean="0">
                <a:hlinkClick r:id="rId4"/>
              </a:rPr>
              <a:t>http://jollylearning.co.uk/gallery/what-is-jolly-phonics/</a:t>
            </a:r>
            <a:r>
              <a:rPr lang="en-AU" sz="1800" dirty="0" smtClean="0"/>
              <a:t> </a:t>
            </a:r>
            <a:endParaRPr lang="en-AU" sz="1800" dirty="0"/>
          </a:p>
        </p:txBody>
      </p:sp>
      <p:pic>
        <p:nvPicPr>
          <p:cNvPr id="2" name="Picture 1"/>
          <p:cNvPicPr>
            <a:picLocks noChangeAspect="1"/>
          </p:cNvPicPr>
          <p:nvPr/>
        </p:nvPicPr>
        <p:blipFill>
          <a:blip r:embed="rId5"/>
          <a:stretch>
            <a:fillRect/>
          </a:stretch>
        </p:blipFill>
        <p:spPr>
          <a:xfrm>
            <a:off x="6680766" y="3994150"/>
            <a:ext cx="2386091" cy="1938176"/>
          </a:xfrm>
          <a:prstGeom prst="rect">
            <a:avLst/>
          </a:prstGeom>
        </p:spPr>
      </p:pic>
      <p:grpSp>
        <p:nvGrpSpPr>
          <p:cNvPr id="9" name="Group 8"/>
          <p:cNvGrpSpPr/>
          <p:nvPr/>
        </p:nvGrpSpPr>
        <p:grpSpPr>
          <a:xfrm>
            <a:off x="2349655" y="4008714"/>
            <a:ext cx="4139090" cy="1364456"/>
            <a:chOff x="3297616" y="3865561"/>
            <a:chExt cx="5518787" cy="1819275"/>
          </a:xfrm>
        </p:grpSpPr>
        <p:pic>
          <p:nvPicPr>
            <p:cNvPr id="3" name="Picture 2"/>
            <p:cNvPicPr>
              <a:picLocks noChangeAspect="1"/>
            </p:cNvPicPr>
            <p:nvPr/>
          </p:nvPicPr>
          <p:blipFill>
            <a:blip r:embed="rId6"/>
            <a:stretch>
              <a:fillRect/>
            </a:stretch>
          </p:blipFill>
          <p:spPr>
            <a:xfrm>
              <a:off x="3347441" y="3865561"/>
              <a:ext cx="5438775" cy="1819275"/>
            </a:xfrm>
            <a:prstGeom prst="rect">
              <a:avLst/>
            </a:prstGeom>
          </p:spPr>
        </p:pic>
        <p:sp>
          <p:nvSpPr>
            <p:cNvPr id="6" name="TextBox 5"/>
            <p:cNvSpPr txBox="1"/>
            <p:nvPr/>
          </p:nvSpPr>
          <p:spPr>
            <a:xfrm>
              <a:off x="3297616" y="4741332"/>
              <a:ext cx="5518787" cy="553997"/>
            </a:xfrm>
            <a:prstGeom prst="rect">
              <a:avLst/>
            </a:prstGeom>
            <a:noFill/>
          </p:spPr>
          <p:txBody>
            <a:bodyPr wrap="square" rtlCol="0">
              <a:spAutoFit/>
            </a:bodyPr>
            <a:lstStyle/>
            <a:p>
              <a:r>
                <a:rPr lang="en-AU" sz="1050" dirty="0">
                  <a:solidFill>
                    <a:srgbClr val="FF0000"/>
                  </a:solidFill>
                </a:rPr>
                <a:t>In other words, the “lazy” or “dirty” or “grunting” vowel sound we make on unstressed syllables, like the o in dragon.</a:t>
              </a:r>
            </a:p>
          </p:txBody>
        </p:sp>
      </p:grpSp>
    </p:spTree>
    <p:extLst>
      <p:ext uri="{BB962C8B-B14F-4D97-AF65-F5344CB8AC3E}">
        <p14:creationId xmlns:p14="http://schemas.microsoft.com/office/powerpoint/2010/main" val="2280862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70000"/>
              </a:lnSpc>
            </a:pPr>
            <a:r>
              <a:rPr lang="en-AU" sz="2250" b="1" dirty="0" smtClean="0"/>
              <a:t>Reading Game</a:t>
            </a:r>
            <a:r>
              <a:rPr lang="en-AU" sz="2250" b="1" dirty="0"/>
              <a:t>:</a:t>
            </a:r>
            <a:r>
              <a:rPr lang="en-AU" b="1" dirty="0" smtClean="0"/>
              <a:t/>
            </a:r>
            <a:br>
              <a:rPr lang="en-AU" b="1" dirty="0" smtClean="0"/>
            </a:br>
            <a:r>
              <a:rPr lang="en-AU" b="1" dirty="0" smtClean="0"/>
              <a:t>How many sounds in…?</a:t>
            </a:r>
            <a:endParaRPr lang="en-AU" b="1" dirty="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868673" y="4590829"/>
            <a:ext cx="1882775" cy="1411288"/>
          </a:xfrm>
          <a:prstGeom prst="rect">
            <a:avLst/>
          </a:prstGeom>
        </p:spPr>
      </p:pic>
      <p:pic>
        <p:nvPicPr>
          <p:cNvPr id="5122" name="Picture 2" descr="https://sophosnews.files.wordpress.com/2017/05/shutterstock_324355691.jpg?w=780&amp;h=408&amp;crop=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447" y="3050065"/>
            <a:ext cx="2353584" cy="12311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mg-new.cgtrader.com/items/666595/2c2aedc1bd/low-poly-pirate-ship-3d-model-low-poly-obj-3ds-fbx-c4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3472" y="2761022"/>
            <a:ext cx="162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cohort2014a.woodfoldblogs.co.uk/wp-content/uploads/sites/23/2017/03/magic-carp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536" y="4804468"/>
            <a:ext cx="187880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tatic1.squarespace.com/static/56a1a14b05caa7ee9f26f47d/t/57285c19044262e74cfce0a0/146226281306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3914" y="2985827"/>
            <a:ext cx="162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38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sz="3200" dirty="0" smtClean="0"/>
              <a:t>Zoom </a:t>
            </a:r>
            <a:r>
              <a:rPr lang="en-AU" sz="3200" dirty="0" err="1" smtClean="0"/>
              <a:t>Zoom</a:t>
            </a:r>
            <a:r>
              <a:rPr lang="en-AU" sz="3200" dirty="0" smtClean="0"/>
              <a:t> </a:t>
            </a:r>
            <a:r>
              <a:rPr lang="en-AU" sz="3200" dirty="0" err="1" smtClean="0"/>
              <a:t>Zoom</a:t>
            </a:r>
            <a:endParaRPr lang="en-AU" sz="3200" dirty="0"/>
          </a:p>
        </p:txBody>
      </p:sp>
      <p:sp>
        <p:nvSpPr>
          <p:cNvPr id="7" name="Content Placeholder 6"/>
          <p:cNvSpPr>
            <a:spLocks noGrp="1"/>
          </p:cNvSpPr>
          <p:nvPr>
            <p:ph idx="1"/>
          </p:nvPr>
        </p:nvSpPr>
        <p:spPr/>
        <p:txBody>
          <a:bodyPr/>
          <a:lstStyle/>
          <a:p>
            <a:r>
              <a:rPr lang="en-AU" dirty="0" smtClean="0"/>
              <a:t>Tune: </a:t>
            </a:r>
            <a:r>
              <a:rPr lang="en-AU" dirty="0" smtClean="0">
                <a:hlinkClick r:id="rId2"/>
              </a:rPr>
              <a:t>https</a:t>
            </a:r>
            <a:r>
              <a:rPr lang="en-AU" dirty="0">
                <a:hlinkClick r:id="rId2"/>
              </a:rPr>
              <a:t>://</a:t>
            </a:r>
            <a:r>
              <a:rPr lang="en-AU" dirty="0" smtClean="0">
                <a:hlinkClick r:id="rId2"/>
              </a:rPr>
              <a:t>youtu.be/8oe6UzVs7_Y</a:t>
            </a:r>
            <a:r>
              <a:rPr lang="en-AU" dirty="0" smtClean="0"/>
              <a:t> </a:t>
            </a:r>
          </a:p>
          <a:p>
            <a:r>
              <a:rPr lang="en-AU" dirty="0" smtClean="0"/>
              <a:t>Continue on the theme of </a:t>
            </a:r>
            <a:r>
              <a:rPr lang="en-AU" i="1" dirty="0" smtClean="0"/>
              <a:t>It’s Not Just a Blanket</a:t>
            </a:r>
            <a:r>
              <a:rPr lang="en-AU" dirty="0" smtClean="0"/>
              <a:t>: wrap your green cloth around you to be a rocket.</a:t>
            </a:r>
            <a:endParaRPr lang="en-AU" dirty="0"/>
          </a:p>
        </p:txBody>
      </p:sp>
    </p:spTree>
    <p:extLst>
      <p:ext uri="{BB962C8B-B14F-4D97-AF65-F5344CB8AC3E}">
        <p14:creationId xmlns:p14="http://schemas.microsoft.com/office/powerpoint/2010/main" val="3320704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Parent Handout</a:t>
            </a:r>
            <a:endParaRPr lang="en-AU" sz="3200" dirty="0"/>
          </a:p>
        </p:txBody>
      </p:sp>
      <p:sp>
        <p:nvSpPr>
          <p:cNvPr id="5" name="Content Placeholder 4"/>
          <p:cNvSpPr>
            <a:spLocks noGrp="1"/>
          </p:cNvSpPr>
          <p:nvPr>
            <p:ph idx="1"/>
          </p:nvPr>
        </p:nvSpPr>
        <p:spPr>
          <a:xfrm>
            <a:off x="179512" y="1052736"/>
            <a:ext cx="6833920" cy="5688632"/>
          </a:xfrm>
        </p:spPr>
        <p:txBody>
          <a:bodyPr>
            <a:noAutofit/>
          </a:bodyPr>
          <a:lstStyle/>
          <a:p>
            <a:r>
              <a:rPr lang="en-AU" sz="2600" dirty="0" smtClean="0"/>
              <a:t>Slides 4 &amp; 5 are hidden and will not play in the presentation. (Same goes for these info slides.)</a:t>
            </a:r>
          </a:p>
          <a:p>
            <a:r>
              <a:rPr lang="en-AU" sz="2600" dirty="0" smtClean="0"/>
              <a:t>Print slides 4 &amp; 5 back-to-back for a one-sheet (double-sided) parent handout.</a:t>
            </a:r>
          </a:p>
          <a:p>
            <a:r>
              <a:rPr lang="en-AU" sz="2600" dirty="0" smtClean="0"/>
              <a:t>Encourage the families to stick the speech sound bubble on the wall at home, or stick it in a special scrapbook for when their children are learning to read.</a:t>
            </a:r>
          </a:p>
          <a:p>
            <a:r>
              <a:rPr lang="en-AU" sz="2600" dirty="0" smtClean="0"/>
              <a:t>Some other snake-related songs by Nancy Stewart that you may want to add, depending on the age of your cohort:</a:t>
            </a:r>
          </a:p>
          <a:p>
            <a:pPr lvl="1"/>
            <a:r>
              <a:rPr lang="en-AU" sz="1600" dirty="0" smtClean="0">
                <a:hlinkClick r:id="rId2"/>
              </a:rPr>
              <a:t>http</a:t>
            </a:r>
            <a:r>
              <a:rPr lang="en-AU" sz="1600" dirty="0">
                <a:hlinkClick r:id="rId2"/>
              </a:rPr>
              <a:t>://</a:t>
            </a:r>
            <a:r>
              <a:rPr lang="en-AU" sz="1600" dirty="0" smtClean="0">
                <a:hlinkClick r:id="rId2"/>
              </a:rPr>
              <a:t>www.nancymusic.com/SOM/2017/snakes-like-to-snuggle.htm</a:t>
            </a:r>
            <a:r>
              <a:rPr lang="en-AU" sz="1600" dirty="0" smtClean="0"/>
              <a:t> </a:t>
            </a:r>
          </a:p>
          <a:p>
            <a:pPr lvl="1"/>
            <a:r>
              <a:rPr lang="en-AU" sz="1600" dirty="0" smtClean="0">
                <a:hlinkClick r:id="rId3"/>
              </a:rPr>
              <a:t>http://www.nancymusic.com/SOM/2013/hibernating-animals.htm</a:t>
            </a:r>
            <a:r>
              <a:rPr lang="en-AU" sz="1600" dirty="0" smtClean="0"/>
              <a:t>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432" y="221673"/>
            <a:ext cx="19335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38555" y="3075707"/>
            <a:ext cx="1808452" cy="1477328"/>
          </a:xfrm>
          <a:prstGeom prst="rect">
            <a:avLst/>
          </a:prstGeom>
          <a:noFill/>
        </p:spPr>
        <p:txBody>
          <a:bodyPr wrap="square" rtlCol="0">
            <a:spAutoFit/>
          </a:bodyPr>
          <a:lstStyle/>
          <a:p>
            <a:pPr algn="ctr"/>
            <a:r>
              <a:rPr lang="en-AU" dirty="0" smtClean="0"/>
              <a:t>↑ Hidden slides look pale, and have a strike through their number.</a:t>
            </a:r>
            <a:endParaRPr lang="en-AU" dirty="0"/>
          </a:p>
        </p:txBody>
      </p:sp>
      <p:grpSp>
        <p:nvGrpSpPr>
          <p:cNvPr id="6" name="Group 5"/>
          <p:cNvGrpSpPr/>
          <p:nvPr/>
        </p:nvGrpSpPr>
        <p:grpSpPr>
          <a:xfrm>
            <a:off x="6875647" y="4680086"/>
            <a:ext cx="2109151" cy="1887565"/>
            <a:chOff x="6711322" y="4725144"/>
            <a:chExt cx="2109151" cy="1887565"/>
          </a:xfrm>
        </p:grpSpPr>
        <p:pic>
          <p:nvPicPr>
            <p:cNvPr id="7" name="Picture 6"/>
            <p:cNvPicPr>
              <a:picLocks noChangeAspect="1"/>
            </p:cNvPicPr>
            <p:nvPr/>
          </p:nvPicPr>
          <p:blipFill rotWithShape="1">
            <a:blip r:embed="rId5" cstate="print"/>
            <a:srcRect l="8446" t="34703" r="81990" b="30293"/>
            <a:stretch/>
          </p:blipFill>
          <p:spPr>
            <a:xfrm>
              <a:off x="7903656" y="4725144"/>
              <a:ext cx="916817" cy="1887565"/>
            </a:xfrm>
            <a:prstGeom prst="rect">
              <a:avLst/>
            </a:prstGeom>
          </p:spPr>
        </p:pic>
        <p:sp>
          <p:nvSpPr>
            <p:cNvPr id="8" name="Oval 7"/>
            <p:cNvSpPr/>
            <p:nvPr/>
          </p:nvSpPr>
          <p:spPr>
            <a:xfrm>
              <a:off x="7873324" y="6438992"/>
              <a:ext cx="701096" cy="1617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5242" tIns="27622" rIns="55242" bIns="27622" rtlCol="0" anchor="ctr"/>
            <a:lstStyle/>
            <a:p>
              <a:pPr algn="ctr" defTabSz="552406" fontAlgn="auto">
                <a:spcBef>
                  <a:spcPts val="0"/>
                </a:spcBef>
                <a:spcAft>
                  <a:spcPts val="0"/>
                </a:spcAft>
              </a:pPr>
              <a:endParaRPr lang="en-AU" sz="1330">
                <a:solidFill>
                  <a:prstClr val="white"/>
                </a:solidFill>
              </a:endParaRPr>
            </a:p>
          </p:txBody>
        </p:sp>
        <p:sp>
          <p:nvSpPr>
            <p:cNvPr id="9" name="Oval 8"/>
            <p:cNvSpPr/>
            <p:nvPr/>
          </p:nvSpPr>
          <p:spPr>
            <a:xfrm>
              <a:off x="7873324" y="5948322"/>
              <a:ext cx="701096" cy="1617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5242" tIns="27622" rIns="55242" bIns="27622" rtlCol="0" anchor="ctr"/>
            <a:lstStyle/>
            <a:p>
              <a:pPr algn="ctr" defTabSz="552406" fontAlgn="auto">
                <a:spcBef>
                  <a:spcPts val="0"/>
                </a:spcBef>
                <a:spcAft>
                  <a:spcPts val="0"/>
                </a:spcAft>
              </a:pPr>
              <a:endParaRPr lang="en-AU" sz="1330">
                <a:solidFill>
                  <a:prstClr val="white"/>
                </a:solidFill>
              </a:endParaRPr>
            </a:p>
          </p:txBody>
        </p:sp>
        <p:sp>
          <p:nvSpPr>
            <p:cNvPr id="10" name="TextBox 9"/>
            <p:cNvSpPr txBox="1"/>
            <p:nvPr/>
          </p:nvSpPr>
          <p:spPr>
            <a:xfrm>
              <a:off x="6711322" y="5288121"/>
              <a:ext cx="1215934" cy="614141"/>
            </a:xfrm>
            <a:prstGeom prst="rect">
              <a:avLst/>
            </a:prstGeom>
            <a:noFill/>
          </p:spPr>
          <p:txBody>
            <a:bodyPr wrap="square" lIns="55242" tIns="27622" rIns="55242" bIns="27622" rtlCol="0">
              <a:spAutoFit/>
            </a:bodyPr>
            <a:lstStyle/>
            <a:p>
              <a:pPr algn="r" defTabSz="552406" fontAlgn="auto">
                <a:spcBef>
                  <a:spcPts val="0"/>
                </a:spcBef>
                <a:spcAft>
                  <a:spcPts val="0"/>
                </a:spcAft>
              </a:pPr>
              <a:r>
                <a:rPr lang="en-AU" sz="907" i="1" dirty="0">
                  <a:solidFill>
                    <a:srgbClr val="FF0000"/>
                  </a:solidFill>
                  <a:latin typeface="Calibri"/>
                </a:rPr>
                <a:t>Right click to select either public or hidden page layouts for new slides.</a:t>
              </a:r>
            </a:p>
          </p:txBody>
        </p:sp>
        <p:cxnSp>
          <p:nvCxnSpPr>
            <p:cNvPr id="11" name="Straight Arrow Connector 10"/>
            <p:cNvCxnSpPr/>
            <p:nvPr/>
          </p:nvCxnSpPr>
          <p:spPr>
            <a:xfrm>
              <a:off x="7711533" y="5859935"/>
              <a:ext cx="215723" cy="883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226159" y="6528519"/>
              <a:ext cx="567214" cy="722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7960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ctrTitle"/>
          </p:nvPr>
        </p:nvSpPr>
        <p:spPr/>
        <p:txBody>
          <a:bodyPr/>
          <a:lstStyle/>
          <a:p>
            <a:r>
              <a:rPr lang="en-AU" smtClean="0"/>
              <a:t>Zoom Zoom Zoom</a:t>
            </a:r>
            <a:endParaRPr lang="en-AU" dirty="0"/>
          </a:p>
        </p:txBody>
      </p:sp>
      <p:sp>
        <p:nvSpPr>
          <p:cNvPr id="135171" name="Content Placeholder 2"/>
          <p:cNvSpPr>
            <a:spLocks noGrp="1"/>
          </p:cNvSpPr>
          <p:nvPr>
            <p:ph type="subTitle" idx="1"/>
          </p:nvPr>
        </p:nvSpPr>
        <p:spPr/>
        <p:txBody>
          <a:bodyPr>
            <a:normAutofit/>
          </a:bodyPr>
          <a:lstStyle/>
          <a:p>
            <a:r>
              <a:rPr lang="en-AU" sz="3000" dirty="0" smtClean="0"/>
              <a:t>Zoom </a:t>
            </a:r>
            <a:r>
              <a:rPr lang="en-AU" sz="3000" dirty="0" err="1" smtClean="0"/>
              <a:t>zoom</a:t>
            </a:r>
            <a:r>
              <a:rPr lang="en-AU" sz="3000" dirty="0" smtClean="0"/>
              <a:t> </a:t>
            </a:r>
            <a:r>
              <a:rPr lang="en-AU" sz="3000" dirty="0" err="1" smtClean="0"/>
              <a:t>zoom</a:t>
            </a:r>
            <a:endParaRPr lang="en-AU" sz="3000" dirty="0" smtClean="0"/>
          </a:p>
          <a:p>
            <a:r>
              <a:rPr lang="en-AU" sz="3000" dirty="0" smtClean="0"/>
              <a:t>We’re going to the moon</a:t>
            </a:r>
          </a:p>
          <a:p>
            <a:r>
              <a:rPr lang="en-AU" sz="3000" dirty="0" smtClean="0"/>
              <a:t>Zoom </a:t>
            </a:r>
            <a:r>
              <a:rPr lang="en-AU" sz="3000" dirty="0" err="1" smtClean="0"/>
              <a:t>zoom</a:t>
            </a:r>
            <a:r>
              <a:rPr lang="en-AU" sz="3000" dirty="0" smtClean="0"/>
              <a:t> </a:t>
            </a:r>
            <a:r>
              <a:rPr lang="en-AU" sz="3000" dirty="0" err="1" smtClean="0"/>
              <a:t>zoom</a:t>
            </a:r>
            <a:endParaRPr lang="en-AU" sz="3000" dirty="0" smtClean="0"/>
          </a:p>
          <a:p>
            <a:r>
              <a:rPr lang="en-AU" sz="3000" dirty="0" smtClean="0"/>
              <a:t>We’re going very soon</a:t>
            </a:r>
          </a:p>
          <a:p>
            <a:r>
              <a:rPr lang="en-AU" sz="3000" dirty="0" smtClean="0"/>
              <a:t>5, 4, 3, 2, 1</a:t>
            </a:r>
          </a:p>
          <a:p>
            <a:r>
              <a:rPr lang="en-AU" sz="3000" dirty="0" smtClean="0"/>
              <a:t>BLAST OFF!!!!</a:t>
            </a:r>
            <a:endParaRPr lang="en-AU" sz="3000" dirty="0"/>
          </a:p>
        </p:txBody>
      </p:sp>
      <p:pic>
        <p:nvPicPr>
          <p:cNvPr id="4" name="Picture 4" descr="https://www.booktopia.com.au/http_coversbooktopiacomau/big/9781743630440/it-s-not-just-a-blank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7935" y="3658910"/>
            <a:ext cx="2145966" cy="2451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64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AU" sz="3200" dirty="0" smtClean="0"/>
              <a:t>Nursery Rhyme Cube</a:t>
            </a:r>
            <a:endParaRPr lang="en-AU" sz="3200" dirty="0"/>
          </a:p>
        </p:txBody>
      </p:sp>
      <p:sp>
        <p:nvSpPr>
          <p:cNvPr id="11" name="Content Placeholder 10"/>
          <p:cNvSpPr>
            <a:spLocks noGrp="1"/>
          </p:cNvSpPr>
          <p:nvPr>
            <p:ph idx="1"/>
          </p:nvPr>
        </p:nvSpPr>
        <p:spPr>
          <a:xfrm>
            <a:off x="179512" y="1052736"/>
            <a:ext cx="5247140" cy="5688632"/>
          </a:xfrm>
        </p:spPr>
        <p:txBody>
          <a:bodyPr>
            <a:normAutofit fontScale="85000" lnSpcReduction="20000"/>
          </a:bodyPr>
          <a:lstStyle/>
          <a:p>
            <a:r>
              <a:rPr lang="en-AU" sz="2400" dirty="0" smtClean="0"/>
              <a:t>Print the next hidden slide (slide 31, containing the nursery rhyme cube template), preferably in colour, and preferably in A3 (set to “scale to fit paper”).</a:t>
            </a:r>
          </a:p>
          <a:p>
            <a:r>
              <a:rPr lang="en-AU" sz="2400" dirty="0" smtClean="0"/>
              <a:t>Laminate template.</a:t>
            </a:r>
          </a:p>
          <a:p>
            <a:r>
              <a:rPr lang="en-AU" sz="2400" dirty="0" smtClean="0"/>
              <a:t>Cut out template.</a:t>
            </a:r>
          </a:p>
          <a:p>
            <a:r>
              <a:rPr lang="en-AU" sz="2400" dirty="0" smtClean="0"/>
              <a:t>Use a ruler to help you fold very crisply along each line. (It’s hard to assemble if the folds aren’t crisp and tight.)</a:t>
            </a:r>
          </a:p>
          <a:p>
            <a:r>
              <a:rPr lang="en-AU" sz="2400" dirty="0" smtClean="0"/>
              <a:t>Use glue and tape to assemble the finished cube.</a:t>
            </a:r>
          </a:p>
          <a:p>
            <a:r>
              <a:rPr lang="en-AU" sz="2400" dirty="0" smtClean="0"/>
              <a:t>Invite a child to throw it high in the air to decide which rhyme you will sing.</a:t>
            </a:r>
          </a:p>
          <a:p>
            <a:r>
              <a:rPr lang="en-AU" sz="2400" dirty="0" smtClean="0"/>
              <a:t>Pictured rhymes: I’m a Little Teapot, </a:t>
            </a:r>
            <a:r>
              <a:rPr lang="en-AU" sz="2400" dirty="0" err="1" smtClean="0"/>
              <a:t>Incy</a:t>
            </a:r>
            <a:r>
              <a:rPr lang="en-AU" sz="2400" dirty="0" smtClean="0"/>
              <a:t> </a:t>
            </a:r>
            <a:r>
              <a:rPr lang="en-AU" sz="2400" dirty="0" err="1" smtClean="0"/>
              <a:t>Wincy</a:t>
            </a:r>
            <a:r>
              <a:rPr lang="en-AU" sz="2400" dirty="0" smtClean="0"/>
              <a:t> Spider, If You’re Happy and You Know It, Der </a:t>
            </a:r>
            <a:r>
              <a:rPr lang="en-AU" sz="2400" dirty="0" err="1" smtClean="0"/>
              <a:t>Glumph</a:t>
            </a:r>
            <a:r>
              <a:rPr lang="en-AU" sz="2400" dirty="0" smtClean="0"/>
              <a:t>, The Wheels on the Bus, Twinkle </a:t>
            </a:r>
            <a:r>
              <a:rPr lang="en-AU" sz="2400" dirty="0" err="1" smtClean="0"/>
              <a:t>Twinkle</a:t>
            </a:r>
            <a:r>
              <a:rPr lang="en-AU" sz="2400" dirty="0" smtClean="0"/>
              <a:t> Little Star.</a:t>
            </a:r>
          </a:p>
          <a:p>
            <a:r>
              <a:rPr lang="en-AU" sz="2400" dirty="0" smtClean="0"/>
              <a:t>Feel free to swap out rhymes you don’t like/don’t know with ones that you do! </a:t>
            </a:r>
            <a:r>
              <a:rPr lang="en-AU" sz="2400" dirty="0"/>
              <a:t>You can use </a:t>
            </a:r>
            <a:r>
              <a:rPr lang="en-AU" sz="2400" dirty="0">
                <a:hlinkClick r:id="rId2"/>
              </a:rPr>
              <a:t>https://pixabay.com</a:t>
            </a:r>
            <a:r>
              <a:rPr lang="en-AU" sz="2400" dirty="0" smtClean="0">
                <a:hlinkClick r:id="rId2"/>
              </a:rPr>
              <a:t>/</a:t>
            </a:r>
            <a:r>
              <a:rPr lang="en-AU" sz="2400" dirty="0" smtClean="0"/>
              <a:t> for images.</a:t>
            </a:r>
            <a:endParaRPr lang="en-AU" sz="2400" dirty="0"/>
          </a:p>
        </p:txBody>
      </p:sp>
      <p:grpSp>
        <p:nvGrpSpPr>
          <p:cNvPr id="3" name="Group 2"/>
          <p:cNvGrpSpPr/>
          <p:nvPr/>
        </p:nvGrpSpPr>
        <p:grpSpPr>
          <a:xfrm>
            <a:off x="5426652" y="248083"/>
            <a:ext cx="3486150" cy="4657725"/>
            <a:chOff x="5426652" y="248083"/>
            <a:chExt cx="3486150" cy="46577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652" y="248083"/>
              <a:ext cx="3486150"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47644" y="959556"/>
              <a:ext cx="395112" cy="246221"/>
            </a:xfrm>
            <a:prstGeom prst="rect">
              <a:avLst/>
            </a:prstGeom>
            <a:solidFill>
              <a:schemeClr val="bg1"/>
            </a:solidFill>
          </p:spPr>
          <p:txBody>
            <a:bodyPr wrap="square" rtlCol="0">
              <a:spAutoFit/>
            </a:bodyPr>
            <a:lstStyle/>
            <a:p>
              <a:r>
                <a:rPr lang="en-AU" sz="1000" dirty="0" smtClean="0">
                  <a:latin typeface="Times New Roman" panose="02020603050405020304" pitchFamily="18" charset="0"/>
                  <a:cs typeface="Times New Roman" panose="02020603050405020304" pitchFamily="18" charset="0"/>
                </a:rPr>
                <a:t>32</a:t>
              </a:r>
              <a:endParaRPr lang="en-AU" sz="1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3857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62305" y="-941207"/>
            <a:ext cx="6836916" cy="874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happy clap free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334546" y="2684749"/>
            <a:ext cx="1944000" cy="15007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5568" t="4562" r="24602" b="6095"/>
          <a:stretch/>
        </p:blipFill>
        <p:spPr>
          <a:xfrm>
            <a:off x="596759" y="2463132"/>
            <a:ext cx="1455387" cy="193222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317328" y="457200"/>
            <a:ext cx="1953336" cy="1953336"/>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1727" t="19024" r="21920"/>
          <a:stretch/>
        </p:blipFill>
        <p:spPr>
          <a:xfrm rot="16200000">
            <a:off x="4281041" y="2651206"/>
            <a:ext cx="1984027" cy="160787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6120119" y="2472592"/>
            <a:ext cx="2153934" cy="192508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889542">
            <a:off x="1941912" y="4688615"/>
            <a:ext cx="2481004" cy="1240502"/>
          </a:xfrm>
          <a:prstGeom prst="rect">
            <a:avLst/>
          </a:prstGeom>
        </p:spPr>
      </p:pic>
      <p:sp>
        <p:nvSpPr>
          <p:cNvPr id="2" name="TextBox 1"/>
          <p:cNvSpPr txBox="1"/>
          <p:nvPr/>
        </p:nvSpPr>
        <p:spPr>
          <a:xfrm>
            <a:off x="5823284" y="6256614"/>
            <a:ext cx="3224463" cy="369332"/>
          </a:xfrm>
          <a:prstGeom prst="rect">
            <a:avLst/>
          </a:prstGeom>
          <a:noFill/>
        </p:spPr>
        <p:txBody>
          <a:bodyPr wrap="square" rtlCol="0">
            <a:spAutoFit/>
          </a:bodyPr>
          <a:lstStyle/>
          <a:p>
            <a:r>
              <a:rPr lang="en-AU" dirty="0">
                <a:hlinkClick r:id="rId9"/>
              </a:rPr>
              <a:t>https://www.firstpalette.com</a:t>
            </a:r>
            <a:r>
              <a:rPr lang="en-AU" dirty="0" smtClean="0">
                <a:hlinkClick r:id="rId9"/>
              </a:rPr>
              <a:t>/</a:t>
            </a:r>
            <a:r>
              <a:rPr lang="en-AU" dirty="0" smtClean="0"/>
              <a:t> </a:t>
            </a:r>
            <a:endParaRPr lang="en-AU" dirty="0"/>
          </a:p>
        </p:txBody>
      </p:sp>
    </p:spTree>
    <p:extLst>
      <p:ext uri="{BB962C8B-B14F-4D97-AF65-F5344CB8AC3E}">
        <p14:creationId xmlns:p14="http://schemas.microsoft.com/office/powerpoint/2010/main" val="2998323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smtClean="0"/>
              <a:t>Mystery Rhymes!</a:t>
            </a:r>
            <a:endParaRPr lang="en-AU"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651" t="9051" r="12988" b="18500"/>
          <a:stretch/>
        </p:blipFill>
        <p:spPr>
          <a:xfrm>
            <a:off x="4656778" y="2845458"/>
            <a:ext cx="3897392" cy="3240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860" t="20514" r="32740" b="17538"/>
          <a:stretch/>
        </p:blipFill>
        <p:spPr>
          <a:xfrm>
            <a:off x="596816" y="2845458"/>
            <a:ext cx="3514577" cy="3240000"/>
          </a:xfrm>
          <a:prstGeom prst="rect">
            <a:avLst/>
          </a:prstGeom>
        </p:spPr>
      </p:pic>
    </p:spTree>
    <p:extLst>
      <p:ext uri="{BB962C8B-B14F-4D97-AF65-F5344CB8AC3E}">
        <p14:creationId xmlns:p14="http://schemas.microsoft.com/office/powerpoint/2010/main" val="3536497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Who Am I?: Storytelling Tips</a:t>
            </a:r>
            <a:endParaRPr lang="en-AU" sz="3200" dirty="0"/>
          </a:p>
        </p:txBody>
      </p:sp>
      <p:sp>
        <p:nvSpPr>
          <p:cNvPr id="5" name="Content Placeholder 4"/>
          <p:cNvSpPr>
            <a:spLocks noGrp="1"/>
          </p:cNvSpPr>
          <p:nvPr>
            <p:ph idx="1"/>
          </p:nvPr>
        </p:nvSpPr>
        <p:spPr/>
        <p:txBody>
          <a:bodyPr>
            <a:normAutofit/>
          </a:bodyPr>
          <a:lstStyle/>
          <a:p>
            <a:r>
              <a:rPr lang="en-AU" sz="3000" dirty="0" smtClean="0"/>
              <a:t>Act out the yoga poses!</a:t>
            </a:r>
          </a:p>
          <a:p>
            <a:r>
              <a:rPr lang="en-AU" sz="3000" dirty="0" smtClean="0"/>
              <a:t>Use opportunity to discuss animals, or pictures, ask kids questions, make animal sounds, </a:t>
            </a:r>
            <a:r>
              <a:rPr lang="en-AU" sz="3000" dirty="0" err="1" smtClean="0"/>
              <a:t>etc</a:t>
            </a:r>
            <a:r>
              <a:rPr lang="en-AU" sz="3000" dirty="0" smtClean="0"/>
              <a:t>, to extend time spent in pose (if desired).</a:t>
            </a:r>
          </a:p>
          <a:p>
            <a:r>
              <a:rPr lang="en-AU" sz="3000" dirty="0" smtClean="0"/>
              <a:t>Sing songs linked to animals while in poses, if desired.</a:t>
            </a:r>
          </a:p>
          <a:p>
            <a:r>
              <a:rPr lang="en-AU" sz="3000" dirty="0"/>
              <a:t>If your session is running too long, you can skip pages/poses, but remember to include the cobra for the snake theme</a:t>
            </a:r>
            <a:r>
              <a:rPr lang="en-AU" sz="3000" dirty="0" smtClean="0"/>
              <a:t>!</a:t>
            </a:r>
            <a:endParaRPr lang="en-AU" sz="3000" dirty="0"/>
          </a:p>
        </p:txBody>
      </p:sp>
    </p:spTree>
    <p:extLst>
      <p:ext uri="{BB962C8B-B14F-4D97-AF65-F5344CB8AC3E}">
        <p14:creationId xmlns:p14="http://schemas.microsoft.com/office/powerpoint/2010/main" val="22822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ctrTitle"/>
          </p:nvPr>
        </p:nvSpPr>
        <p:spPr>
          <a:xfrm>
            <a:off x="198107" y="1452972"/>
            <a:ext cx="8352928" cy="648072"/>
          </a:xfrm>
        </p:spPr>
        <p:txBody>
          <a:bodyPr/>
          <a:lstStyle/>
          <a:p>
            <a:r>
              <a:rPr lang="en-AU" dirty="0" smtClean="0"/>
              <a:t>Who Am I? Yoga for Children…</a:t>
            </a:r>
            <a:endParaRPr lang="en-AU" dirty="0"/>
          </a:p>
        </p:txBody>
      </p:sp>
      <p:pic>
        <p:nvPicPr>
          <p:cNvPr id="2" name="Picture 1"/>
          <p:cNvPicPr>
            <a:picLocks noChangeAspect="1"/>
          </p:cNvPicPr>
          <p:nvPr/>
        </p:nvPicPr>
        <p:blipFill>
          <a:blip r:embed="rId3"/>
          <a:stretch>
            <a:fillRect/>
          </a:stretch>
        </p:blipFill>
        <p:spPr>
          <a:xfrm>
            <a:off x="512828" y="3810994"/>
            <a:ext cx="2170679" cy="2826467"/>
          </a:xfrm>
          <a:prstGeom prst="rect">
            <a:avLst/>
          </a:prstGeom>
          <a:ln>
            <a:noFill/>
          </a:ln>
          <a:effectLst>
            <a:outerShdw blurRad="190500" algn="tl" rotWithShape="0">
              <a:srgbClr val="000000">
                <a:alpha val="70000"/>
              </a:srgbClr>
            </a:outerShdw>
          </a:effectLst>
        </p:spPr>
      </p:pic>
      <p:sp>
        <p:nvSpPr>
          <p:cNvPr id="5" name="Rectangular Callout 4"/>
          <p:cNvSpPr/>
          <p:nvPr/>
        </p:nvSpPr>
        <p:spPr>
          <a:xfrm>
            <a:off x="1134208" y="2367030"/>
            <a:ext cx="1797594" cy="1221007"/>
          </a:xfrm>
          <a:prstGeom prst="wedgeRectCallout">
            <a:avLst/>
          </a:prstGeom>
          <a:solidFill>
            <a:srgbClr val="FFCC99"/>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rgbClr val="990000"/>
                </a:solidFill>
              </a:rPr>
              <a:t>Conversational Reading</a:t>
            </a:r>
          </a:p>
          <a:p>
            <a:pPr algn="ctr"/>
            <a:r>
              <a:rPr lang="en-AU" sz="1200" dirty="0">
                <a:solidFill>
                  <a:srgbClr val="990000"/>
                </a:solidFill>
              </a:rPr>
              <a:t>Think of the 3S</a:t>
            </a:r>
            <a:r>
              <a:rPr lang="en-AU" sz="900" dirty="0">
                <a:solidFill>
                  <a:srgbClr val="990000"/>
                </a:solidFill>
              </a:rPr>
              <a:t>s</a:t>
            </a:r>
            <a:r>
              <a:rPr lang="en-AU" sz="1200" dirty="0">
                <a:solidFill>
                  <a:srgbClr val="990000"/>
                </a:solidFill>
              </a:rPr>
              <a:t> as steps upwards in literacy:</a:t>
            </a:r>
          </a:p>
        </p:txBody>
      </p:sp>
      <p:pic>
        <p:nvPicPr>
          <p:cNvPr id="8" name="Picture 2" descr="https://d1w7fb2mkkr3kw.cloudfront.net/assets/images/book/lrg/9780/8557/97808557234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254" y="1589308"/>
            <a:ext cx="2554232" cy="2547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Subtitle 6"/>
          <p:cNvSpPr txBox="1">
            <a:spLocks/>
          </p:cNvSpPr>
          <p:nvPr/>
        </p:nvSpPr>
        <p:spPr>
          <a:xfrm>
            <a:off x="3293918" y="4270664"/>
            <a:ext cx="5454546" cy="2438892"/>
          </a:xfrm>
          <a:prstGeom prst="rect">
            <a:avLst/>
          </a:prstGeom>
        </p:spPr>
        <p:txBody>
          <a:bodyPr>
            <a:normAutofit fontScale="70000" lnSpcReduction="20000"/>
          </a:bodyPr>
          <a:lstStyle>
            <a:lvl1pPr marL="0" indent="0" algn="l" rtl="0" eaLnBrk="0" fontAlgn="base" hangingPunct="0">
              <a:spcBef>
                <a:spcPts val="0"/>
              </a:spcBef>
              <a:spcAft>
                <a:spcPct val="0"/>
              </a:spcAft>
              <a:buNone/>
              <a:defRPr sz="2400" baseline="0">
                <a:solidFill>
                  <a:schemeClr val="tx1"/>
                </a:solidFill>
                <a:latin typeface="Calibri" panose="020F0502020204030204" pitchFamily="34" charset="0"/>
                <a:ea typeface="+mn-ea"/>
                <a:cs typeface="+mn-cs"/>
              </a:defRPr>
            </a:lvl1pPr>
            <a:lvl2pPr marL="457200" indent="0" algn="ctr" rtl="0" eaLnBrk="0" fontAlgn="base" hangingPunct="0">
              <a:spcBef>
                <a:spcPct val="20000"/>
              </a:spcBef>
              <a:spcAft>
                <a:spcPct val="0"/>
              </a:spcAft>
              <a:buNone/>
              <a:defRPr sz="2800">
                <a:solidFill>
                  <a:schemeClr val="tx1">
                    <a:tint val="75000"/>
                  </a:schemeClr>
                </a:solidFill>
                <a:latin typeface="Arial" charset="0"/>
              </a:defRPr>
            </a:lvl2pPr>
            <a:lvl3pPr marL="914400" indent="0" algn="ctr" rtl="0" eaLnBrk="0" fontAlgn="base" hangingPunct="0">
              <a:spcBef>
                <a:spcPct val="20000"/>
              </a:spcBef>
              <a:spcAft>
                <a:spcPct val="0"/>
              </a:spcAft>
              <a:buNone/>
              <a:defRPr sz="2400">
                <a:solidFill>
                  <a:schemeClr val="tx1">
                    <a:tint val="75000"/>
                  </a:schemeClr>
                </a:solidFill>
                <a:latin typeface="Arial" charset="0"/>
              </a:defRPr>
            </a:lvl3pPr>
            <a:lvl4pPr marL="1371600" indent="0" algn="ctr" rtl="0" eaLnBrk="0" fontAlgn="base" hangingPunct="0">
              <a:spcBef>
                <a:spcPct val="20000"/>
              </a:spcBef>
              <a:spcAft>
                <a:spcPct val="0"/>
              </a:spcAft>
              <a:buNone/>
              <a:defRPr sz="2000">
                <a:solidFill>
                  <a:schemeClr val="tx1">
                    <a:tint val="75000"/>
                  </a:schemeClr>
                </a:solidFill>
                <a:latin typeface="Arial" charset="0"/>
              </a:defRPr>
            </a:lvl4pPr>
            <a:lvl5pPr marL="1828800" indent="0" algn="ctr" rtl="0" eaLnBrk="0" fontAlgn="base" hangingPunct="0">
              <a:spcBef>
                <a:spcPct val="20000"/>
              </a:spcBef>
              <a:spcAft>
                <a:spcPct val="0"/>
              </a:spcAft>
              <a:buNone/>
              <a:defRPr sz="2000">
                <a:solidFill>
                  <a:schemeClr val="tx1">
                    <a:tint val="75000"/>
                  </a:schemeClr>
                </a:solidFill>
                <a:latin typeface="Arial" charset="0"/>
              </a:defRPr>
            </a:lvl5pPr>
            <a:lvl6pPr marL="2286000" indent="0" algn="ctr" rtl="0" fontAlgn="base">
              <a:spcBef>
                <a:spcPct val="20000"/>
              </a:spcBef>
              <a:spcAft>
                <a:spcPct val="0"/>
              </a:spcAft>
              <a:buNone/>
              <a:defRPr sz="2000">
                <a:solidFill>
                  <a:schemeClr val="tx1">
                    <a:tint val="75000"/>
                  </a:schemeClr>
                </a:solidFill>
                <a:latin typeface="Arial" charset="0"/>
              </a:defRPr>
            </a:lvl6pPr>
            <a:lvl7pPr marL="2743200" indent="0" algn="ctr" rtl="0" fontAlgn="base">
              <a:spcBef>
                <a:spcPct val="20000"/>
              </a:spcBef>
              <a:spcAft>
                <a:spcPct val="0"/>
              </a:spcAft>
              <a:buNone/>
              <a:defRPr sz="2000">
                <a:solidFill>
                  <a:schemeClr val="tx1">
                    <a:tint val="75000"/>
                  </a:schemeClr>
                </a:solidFill>
                <a:latin typeface="Arial" charset="0"/>
              </a:defRPr>
            </a:lvl7pPr>
            <a:lvl8pPr marL="3200400" indent="0" algn="ctr" rtl="0" fontAlgn="base">
              <a:spcBef>
                <a:spcPct val="20000"/>
              </a:spcBef>
              <a:spcAft>
                <a:spcPct val="0"/>
              </a:spcAft>
              <a:buNone/>
              <a:defRPr sz="2000">
                <a:solidFill>
                  <a:schemeClr val="tx1">
                    <a:tint val="75000"/>
                  </a:schemeClr>
                </a:solidFill>
                <a:latin typeface="Arial" charset="0"/>
              </a:defRPr>
            </a:lvl8pPr>
            <a:lvl9pPr marL="3657600" indent="0" algn="ctr" rtl="0" fontAlgn="base">
              <a:spcBef>
                <a:spcPct val="20000"/>
              </a:spcBef>
              <a:spcAft>
                <a:spcPct val="0"/>
              </a:spcAft>
              <a:buNone/>
              <a:defRPr sz="2000">
                <a:solidFill>
                  <a:schemeClr val="tx1">
                    <a:tint val="75000"/>
                  </a:schemeClr>
                </a:solidFill>
                <a:latin typeface="Arial" charset="0"/>
              </a:defRPr>
            </a:lvl9pPr>
          </a:lstStyle>
          <a:p>
            <a:r>
              <a:rPr lang="en-AU" sz="3200" b="1" i="1" kern="0" smtClean="0">
                <a:solidFill>
                  <a:srgbClr val="990000"/>
                </a:solidFill>
              </a:rPr>
              <a:t>SEE:</a:t>
            </a:r>
            <a:r>
              <a:rPr lang="en-AU" kern="0" smtClean="0">
                <a:solidFill>
                  <a:prstClr val="black"/>
                </a:solidFill>
              </a:rPr>
              <a:t> “Banana. You’re looking at the yellow banana.”</a:t>
            </a:r>
          </a:p>
          <a:p>
            <a:endParaRPr lang="en-AU" kern="0" smtClean="0">
              <a:solidFill>
                <a:prstClr val="black"/>
              </a:solidFill>
            </a:endParaRPr>
          </a:p>
          <a:p>
            <a:r>
              <a:rPr lang="en-AU" sz="3200" b="1" i="1" kern="0" smtClean="0">
                <a:solidFill>
                  <a:srgbClr val="990000"/>
                </a:solidFill>
              </a:rPr>
              <a:t>SHOW:</a:t>
            </a:r>
            <a:r>
              <a:rPr lang="en-AU" kern="0" smtClean="0">
                <a:solidFill>
                  <a:prstClr val="black"/>
                </a:solidFill>
              </a:rPr>
              <a:t> “Can you point to the dog? Tickle the monkey’s toes? Cover the man’s hat? How does the kangaroo move? Show me how you clap your hands.”</a:t>
            </a:r>
          </a:p>
          <a:p>
            <a:endParaRPr lang="en-AU" kern="0" smtClean="0">
              <a:solidFill>
                <a:prstClr val="black"/>
              </a:solidFill>
            </a:endParaRPr>
          </a:p>
          <a:p>
            <a:r>
              <a:rPr lang="en-AU" sz="3200" b="1" i="1" kern="0" smtClean="0">
                <a:solidFill>
                  <a:srgbClr val="990000"/>
                </a:solidFill>
              </a:rPr>
              <a:t>SAY:</a:t>
            </a:r>
            <a:r>
              <a:rPr lang="en-AU" kern="0" smtClean="0">
                <a:solidFill>
                  <a:prstClr val="black"/>
                </a:solidFill>
              </a:rPr>
              <a:t> How? Who? When? Where? Why? What? Parent: “What is the cow doing?” Child: “Eating grass!”</a:t>
            </a:r>
          </a:p>
          <a:p>
            <a:endParaRPr lang="en-AU" kern="0" smtClean="0">
              <a:solidFill>
                <a:prstClr val="black"/>
              </a:solidFill>
            </a:endParaRPr>
          </a:p>
          <a:p>
            <a:r>
              <a:rPr lang="en-AU" kern="0" smtClean="0"/>
              <a:t>               Download at </a:t>
            </a:r>
            <a:r>
              <a:rPr lang="en-AU" kern="0" smtClean="0">
                <a:solidFill>
                  <a:srgbClr val="FF9933"/>
                </a:solidFill>
                <a:hlinkClick r:id="rId5"/>
              </a:rPr>
              <a:t>3a.education.unimelb.edu.au</a:t>
            </a:r>
            <a:endParaRPr lang="en-AU" kern="0" dirty="0">
              <a:solidFill>
                <a:srgbClr val="FF9933"/>
              </a:solidFill>
            </a:endParaRPr>
          </a:p>
        </p:txBody>
      </p:sp>
      <p:pic>
        <p:nvPicPr>
          <p:cNvPr id="10" name="Picture 9"/>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90839" y="6236091"/>
            <a:ext cx="648071" cy="463776"/>
          </a:xfrm>
          <a:prstGeom prst="rect">
            <a:avLst/>
          </a:prstGeom>
          <a:noFill/>
          <a:ln>
            <a:noFill/>
          </a:ln>
        </p:spPr>
      </p:pic>
    </p:spTree>
    <p:extLst>
      <p:ext uri="{BB962C8B-B14F-4D97-AF65-F5344CB8AC3E}">
        <p14:creationId xmlns:p14="http://schemas.microsoft.com/office/powerpoint/2010/main" val="552370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576" y="3111543"/>
            <a:ext cx="2571749" cy="3261197"/>
          </a:xfrm>
          <a:prstGeom prst="rect">
            <a:avLst/>
          </a:prstGeom>
        </p:spPr>
      </p:pic>
      <p:pic>
        <p:nvPicPr>
          <p:cNvPr id="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9677" r="10679"/>
          <a:stretch/>
        </p:blipFill>
        <p:spPr>
          <a:xfrm>
            <a:off x="6418531" y="3111543"/>
            <a:ext cx="2063750" cy="3263504"/>
          </a:xfrm>
          <a:prstGeom prst="rect">
            <a:avLst/>
          </a:prstGeom>
        </p:spPr>
      </p:pic>
      <p:pic>
        <p:nvPicPr>
          <p:cNvPr id="4" name="Picture 2" descr="http://www.sergebloch.com/wp-content/uploads/2015/07/blake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677" t="5791" r="21424" b="9661"/>
          <a:stretch/>
        </p:blipFill>
        <p:spPr bwMode="auto">
          <a:xfrm>
            <a:off x="324187" y="2446098"/>
            <a:ext cx="2572377" cy="14140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AU" dirty="0" smtClean="0"/>
              <a:t>Revise: Letter Formation</a:t>
            </a:r>
            <a:endParaRPr lang="en-AU" dirty="0"/>
          </a:p>
        </p:txBody>
      </p:sp>
    </p:spTree>
    <p:extLst>
      <p:ext uri="{BB962C8B-B14F-4D97-AF65-F5344CB8AC3E}">
        <p14:creationId xmlns:p14="http://schemas.microsoft.com/office/powerpoint/2010/main" val="163130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2272" y="5425209"/>
            <a:ext cx="8676612" cy="1266828"/>
            <a:chOff x="161099" y="5342081"/>
            <a:chExt cx="8676612" cy="1266828"/>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83" r="30713"/>
            <a:stretch/>
          </p:blipFill>
          <p:spPr bwMode="auto">
            <a:xfrm>
              <a:off x="1219845" y="5342081"/>
              <a:ext cx="677294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023"/>
            <a:stretch/>
          </p:blipFill>
          <p:spPr bwMode="auto">
            <a:xfrm>
              <a:off x="7951221" y="5342082"/>
              <a:ext cx="88649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1995"/>
            <a:stretch/>
          </p:blipFill>
          <p:spPr bwMode="auto">
            <a:xfrm>
              <a:off x="161099" y="5342084"/>
              <a:ext cx="1017182"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itle 6"/>
          <p:cNvSpPr>
            <a:spLocks noGrp="1"/>
          </p:cNvSpPr>
          <p:nvPr>
            <p:ph type="ctrTitle"/>
          </p:nvPr>
        </p:nvSpPr>
        <p:spPr/>
        <p:txBody>
          <a:bodyPr/>
          <a:lstStyle/>
          <a:p>
            <a:r>
              <a:rPr lang="en-AU" dirty="0" smtClean="0"/>
              <a:t>Revise: Jolly Phonics Songs</a:t>
            </a:r>
            <a:endParaRPr lang="en-AU" dirty="0"/>
          </a:p>
        </p:txBody>
      </p:sp>
      <p:sp>
        <p:nvSpPr>
          <p:cNvPr id="3" name="Subtitle 2"/>
          <p:cNvSpPr>
            <a:spLocks noGrp="1"/>
          </p:cNvSpPr>
          <p:nvPr>
            <p:ph type="subTitle" idx="1"/>
          </p:nvPr>
        </p:nvSpPr>
        <p:spPr/>
        <p:txBody>
          <a:bodyPr>
            <a:normAutofit/>
          </a:bodyPr>
          <a:lstStyle/>
          <a:p>
            <a:r>
              <a:rPr lang="en-AU" sz="2800" dirty="0" smtClean="0"/>
              <a:t>(Tune: </a:t>
            </a:r>
            <a:r>
              <a:rPr lang="en-AU" sz="2800" i="1" dirty="0" smtClean="0"/>
              <a:t>The Farmer in the Dell</a:t>
            </a:r>
            <a:r>
              <a:rPr lang="en-AU" sz="2800" dirty="0" smtClean="0"/>
              <a:t>)</a:t>
            </a:r>
          </a:p>
          <a:p>
            <a:endParaRPr lang="en-AU" sz="2800" dirty="0"/>
          </a:p>
          <a:p>
            <a:r>
              <a:rPr lang="en-AU" sz="2800" dirty="0" smtClean="0"/>
              <a:t>The snake is in the grass</a:t>
            </a:r>
          </a:p>
          <a:p>
            <a:r>
              <a:rPr lang="en-AU" sz="2800" dirty="0" smtClean="0"/>
              <a:t>The snake is in the grass</a:t>
            </a:r>
          </a:p>
          <a:p>
            <a:r>
              <a:rPr lang="en-AU" sz="2800" dirty="0" err="1" smtClean="0"/>
              <a:t>Sssssss</a:t>
            </a:r>
            <a:r>
              <a:rPr lang="en-AU" sz="2800" dirty="0" smtClean="0"/>
              <a:t> </a:t>
            </a:r>
            <a:r>
              <a:rPr lang="en-AU" sz="2800" dirty="0" err="1" smtClean="0"/>
              <a:t>sssssss</a:t>
            </a:r>
            <a:endParaRPr lang="en-AU" sz="2800" dirty="0" smtClean="0"/>
          </a:p>
          <a:p>
            <a:r>
              <a:rPr lang="en-AU" sz="2800" dirty="0" smtClean="0"/>
              <a:t>The snake is in the grass</a:t>
            </a:r>
          </a:p>
          <a:p>
            <a:endParaRPr lang="en-AU" sz="2000" dirty="0"/>
          </a:p>
          <a:p>
            <a:endParaRPr lang="en-AU" sz="2000" dirty="0" smtClean="0"/>
          </a:p>
          <a:p>
            <a:endParaRPr lang="en-AU" sz="2000" dirty="0" smtClean="0"/>
          </a:p>
          <a:p>
            <a:endParaRPr lang="en-AU" sz="2000" dirty="0"/>
          </a:p>
          <a:p>
            <a:endParaRPr lang="en-AU" sz="2000" dirty="0"/>
          </a:p>
          <a:p>
            <a:pPr algn="ctr"/>
            <a:r>
              <a:rPr lang="en-AU" sz="1600" dirty="0" smtClean="0"/>
              <a:t>Download the actions: </a:t>
            </a:r>
            <a:r>
              <a:rPr lang="en-AU" sz="1600" dirty="0" smtClean="0">
                <a:hlinkClick r:id="rId3"/>
              </a:rPr>
              <a:t>http</a:t>
            </a:r>
            <a:r>
              <a:rPr lang="en-AU" sz="1600" dirty="0">
                <a:hlinkClick r:id="rId3"/>
              </a:rPr>
              <a:t>://</a:t>
            </a:r>
            <a:r>
              <a:rPr lang="en-AU" sz="1600" dirty="0" smtClean="0">
                <a:hlinkClick r:id="rId3"/>
              </a:rPr>
              <a:t>jollylearning.co.uk/gallery/jolly-phonics-actions/</a:t>
            </a:r>
            <a:r>
              <a:rPr lang="en-AU" sz="1600" dirty="0" smtClean="0"/>
              <a:t> </a:t>
            </a:r>
            <a:endParaRPr lang="en-AU" sz="1600" dirty="0"/>
          </a:p>
        </p:txBody>
      </p:sp>
    </p:spTree>
    <p:extLst>
      <p:ext uri="{BB962C8B-B14F-4D97-AF65-F5344CB8AC3E}">
        <p14:creationId xmlns:p14="http://schemas.microsoft.com/office/powerpoint/2010/main" val="3186470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Craft to Conclude</a:t>
            </a:r>
            <a:endParaRPr lang="en-AU" sz="3200" dirty="0"/>
          </a:p>
        </p:txBody>
      </p:sp>
      <p:sp>
        <p:nvSpPr>
          <p:cNvPr id="5" name="Content Placeholder 4"/>
          <p:cNvSpPr>
            <a:spLocks noGrp="1"/>
          </p:cNvSpPr>
          <p:nvPr>
            <p:ph idx="1"/>
          </p:nvPr>
        </p:nvSpPr>
        <p:spPr/>
        <p:txBody>
          <a:bodyPr>
            <a:normAutofit fontScale="85000" lnSpcReduction="20000"/>
          </a:bodyPr>
          <a:lstStyle/>
          <a:p>
            <a:r>
              <a:rPr lang="en-AU" dirty="0" smtClean="0"/>
              <a:t>Provide kids with two activities (craft suggestion on next hidden slide for you to print):</a:t>
            </a:r>
          </a:p>
          <a:p>
            <a:pPr lvl="1"/>
            <a:r>
              <a:rPr lang="en-AU" dirty="0"/>
              <a:t>The Jolly Phonics letter tracing sheet/colour-in from The Phonics Handbook (</a:t>
            </a:r>
            <a:r>
              <a:rPr lang="en-AU" dirty="0">
                <a:hlinkClick r:id="rId2"/>
              </a:rPr>
              <a:t>https://dominie.com.au/products/JL-073</a:t>
            </a:r>
            <a:r>
              <a:rPr lang="en-AU" dirty="0"/>
              <a:t>). </a:t>
            </a:r>
          </a:p>
          <a:p>
            <a:pPr lvl="1"/>
            <a:r>
              <a:rPr lang="en-AU" dirty="0"/>
              <a:t>A craft activity linked, where possible, to the theme. Keep these varied, and use them as an opportunity to explore, week to week, different fine motor skills (like cutting with scissors along lines). The </a:t>
            </a:r>
            <a:r>
              <a:rPr lang="en-AU" dirty="0">
                <a:hlinkClick r:id="rId3"/>
              </a:rPr>
              <a:t>http://krokotak.com/</a:t>
            </a:r>
            <a:r>
              <a:rPr lang="en-AU" dirty="0"/>
              <a:t> website is great for single page templates</a:t>
            </a:r>
            <a:r>
              <a:rPr lang="en-AU" dirty="0" smtClean="0"/>
              <a:t>.</a:t>
            </a:r>
          </a:p>
          <a:p>
            <a:r>
              <a:rPr lang="en-AU" sz="2100" dirty="0" smtClean="0"/>
              <a:t>Carers will need to be reminded/encouraged not to take over the project for the kids. The goal is not a perfect construction, but practice at foundational skills. If the carers take over, the final product might look very nice, but the child hasn’t learned/practiced anything! </a:t>
            </a:r>
          </a:p>
          <a:p>
            <a:r>
              <a:rPr lang="en-AU" dirty="0" smtClean="0"/>
              <a:t>Instead, encourage </a:t>
            </a:r>
            <a:r>
              <a:rPr lang="en-AU" sz="2100" dirty="0" smtClean="0"/>
              <a:t>carers to </a:t>
            </a:r>
            <a:r>
              <a:rPr lang="en-AU" sz="2100" dirty="0" smtClean="0">
                <a:hlinkClick r:id="rId4"/>
              </a:rPr>
              <a:t>prioritise language</a:t>
            </a:r>
            <a:r>
              <a:rPr lang="en-AU" sz="2100" dirty="0" smtClean="0"/>
              <a:t>, </a:t>
            </a:r>
            <a:r>
              <a:rPr lang="en-AU" sz="2100" dirty="0" smtClean="0">
                <a:hlinkClick r:id="rId5"/>
              </a:rPr>
              <a:t>explore concepts</a:t>
            </a:r>
            <a:r>
              <a:rPr lang="en-AU" sz="2100" dirty="0" smtClean="0"/>
              <a:t>, and </a:t>
            </a:r>
            <a:r>
              <a:rPr lang="en-AU" sz="2100" dirty="0" smtClean="0">
                <a:hlinkClick r:id="rId6"/>
              </a:rPr>
              <a:t>emphasise relationship-</a:t>
            </a:r>
            <a:r>
              <a:rPr lang="en-AU" dirty="0" smtClean="0">
                <a:hlinkClick r:id="rId6"/>
              </a:rPr>
              <a:t>building</a:t>
            </a:r>
            <a:r>
              <a:rPr lang="en-AU" sz="2100" dirty="0" smtClean="0"/>
              <a:t> in their interaction.</a:t>
            </a:r>
            <a:endParaRPr lang="en-AU" dirty="0" smtClean="0"/>
          </a:p>
          <a:p>
            <a:r>
              <a:rPr lang="en-AU" sz="2100" dirty="0" smtClean="0"/>
              <a:t>Encourage kids to write their names on their work. My memory is strongly visual, and I remember kids names better if I’ve seen them written down week to week.</a:t>
            </a:r>
          </a:p>
          <a:p>
            <a:r>
              <a:rPr lang="en-AU" sz="2100" dirty="0" smtClean="0"/>
              <a:t>Create a culture where the kids bring their finished craft to you to show you. It’s a fabulous opportunity for one on one conversational interactions, joint attention, and addresses three foundational ideas of the </a:t>
            </a:r>
            <a:r>
              <a:rPr lang="en-AU" sz="2100" dirty="0" smtClean="0">
                <a:hlinkClick r:id="rId7"/>
              </a:rPr>
              <a:t>Abecedarian Approach: that interactions be </a:t>
            </a:r>
            <a:r>
              <a:rPr lang="en-AU" sz="2100" b="1" i="1" dirty="0" smtClean="0">
                <a:hlinkClick r:id="rId7"/>
              </a:rPr>
              <a:t>individual, frequent, intentional</a:t>
            </a:r>
            <a:r>
              <a:rPr lang="en-AU" sz="2100" dirty="0" smtClean="0"/>
              <a:t>. It’s frequent if it’s every week. It’s individual if you focus on each child (and their work) one by one. It’s intentional if you use the opportunity for evidence-based language interactions. Use growth rather than fixed mindset language (</a:t>
            </a:r>
            <a:r>
              <a:rPr lang="en-AU" sz="2100" dirty="0" err="1" smtClean="0"/>
              <a:t>ie</a:t>
            </a:r>
            <a:r>
              <a:rPr lang="en-AU" sz="2100" dirty="0" smtClean="0"/>
              <a:t>, don’t label the child good/bad, label the work/effort: I love the colours you’ve chosen; I can see how carefully you’ve coloured to stay inside the lines). Use rich vocabulary to describe what they’ve produced. Play with them. (If it’s a mask, for example, put it over your face and make the animal’s sounds. Then put it in front of the child’s face, and invite them to make the sounds.) Ask them about their choices. </a:t>
            </a:r>
            <a:r>
              <a:rPr lang="en-AU" sz="2100" dirty="0" smtClean="0">
                <a:hlinkClick r:id="rId4"/>
              </a:rPr>
              <a:t>Notice, Nudge, Narrate.</a:t>
            </a:r>
            <a:endParaRPr lang="en-AU" sz="2100" dirty="0" smtClean="0"/>
          </a:p>
        </p:txBody>
      </p:sp>
    </p:spTree>
    <p:extLst>
      <p:ext uri="{BB962C8B-B14F-4D97-AF65-F5344CB8AC3E}">
        <p14:creationId xmlns:p14="http://schemas.microsoft.com/office/powerpoint/2010/main" val="1279440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33" t="2035" r="2728" b="6794"/>
          <a:stretch/>
        </p:blipFill>
        <p:spPr>
          <a:xfrm rot="16200000">
            <a:off x="1397577" y="-1013117"/>
            <a:ext cx="6442365" cy="8842667"/>
          </a:xfrm>
          <a:prstGeom prst="rect">
            <a:avLst/>
          </a:prstGeom>
        </p:spPr>
      </p:pic>
      <p:sp>
        <p:nvSpPr>
          <p:cNvPr id="4" name="Rectangle 3"/>
          <p:cNvSpPr/>
          <p:nvPr/>
        </p:nvSpPr>
        <p:spPr>
          <a:xfrm rot="16200000">
            <a:off x="-1652305" y="1717015"/>
            <a:ext cx="3741024" cy="369332"/>
          </a:xfrm>
          <a:prstGeom prst="rect">
            <a:avLst/>
          </a:prstGeom>
        </p:spPr>
        <p:txBody>
          <a:bodyPr wrap="none">
            <a:spAutoFit/>
          </a:bodyPr>
          <a:lstStyle/>
          <a:p>
            <a:r>
              <a:rPr lang="en-AU" dirty="0">
                <a:hlinkClick r:id="rId3"/>
              </a:rPr>
              <a:t>http://</a:t>
            </a:r>
            <a:r>
              <a:rPr lang="en-AU" dirty="0" smtClean="0">
                <a:hlinkClick r:id="rId3"/>
              </a:rPr>
              <a:t>print.krokotak.com/q?q=snake</a:t>
            </a:r>
            <a:r>
              <a:rPr lang="en-AU" dirty="0" smtClean="0"/>
              <a:t> </a:t>
            </a:r>
            <a:endParaRPr lang="en-AU" dirty="0"/>
          </a:p>
        </p:txBody>
      </p:sp>
    </p:spTree>
    <p:extLst>
      <p:ext uri="{BB962C8B-B14F-4D97-AF65-F5344CB8AC3E}">
        <p14:creationId xmlns:p14="http://schemas.microsoft.com/office/powerpoint/2010/main" val="1439596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17"/>
          <p:cNvSpPr txBox="1"/>
          <p:nvPr/>
        </p:nvSpPr>
        <p:spPr>
          <a:xfrm>
            <a:off x="217740" y="103210"/>
            <a:ext cx="8704192" cy="2677656"/>
          </a:xfrm>
          <a:prstGeom prst="rect">
            <a:avLst/>
          </a:prstGeom>
          <a:noFill/>
        </p:spPr>
        <p:txBody>
          <a:bodyPr wrap="square" rtlCol="0">
            <a:spAutoFit/>
          </a:bodyPr>
          <a:lstStyle/>
          <a:p>
            <a:r>
              <a:rPr lang="en-AU" sz="1200" b="1" dirty="0"/>
              <a:t>Storytime Sound of the Week: Useful Resource Links:</a:t>
            </a:r>
          </a:p>
          <a:p>
            <a:endParaRPr lang="en-AU" sz="1200" b="1" dirty="0"/>
          </a:p>
          <a:p>
            <a:pPr marL="171450" indent="-171450">
              <a:buFont typeface="Arial" panose="020B0604020202020204" pitchFamily="34" charset="0"/>
              <a:buChar char="•"/>
            </a:pPr>
            <a:r>
              <a:rPr lang="en-AU" sz="900" dirty="0"/>
              <a:t>Download the free Jolly Phonics Parent and Teacher Guide: </a:t>
            </a:r>
            <a:r>
              <a:rPr lang="en-AU" sz="900" dirty="0">
                <a:hlinkClick r:id="rId2"/>
              </a:rPr>
              <a:t>http://jollylearning.co.uk/parent-teacher-guide/</a:t>
            </a:r>
            <a:r>
              <a:rPr lang="en-AU" sz="900" dirty="0"/>
              <a:t> </a:t>
            </a:r>
          </a:p>
          <a:p>
            <a:pPr marL="171450" indent="-171450">
              <a:buFont typeface="Arial" panose="020B0604020202020204" pitchFamily="34" charset="0"/>
              <a:buChar char="•"/>
            </a:pPr>
            <a:r>
              <a:rPr lang="en-AU" sz="900" dirty="0"/>
              <a:t>Download the free Jolly Phonics Actions Sheet: </a:t>
            </a:r>
            <a:r>
              <a:rPr lang="en-AU" sz="900" dirty="0">
                <a:hlinkClick r:id="rId3"/>
              </a:rPr>
              <a:t>http://jollylearning.co.uk/gallery/jolly-phonics-actions/</a:t>
            </a:r>
            <a:r>
              <a:rPr lang="en-AU" sz="900" dirty="0"/>
              <a:t> </a:t>
            </a:r>
          </a:p>
          <a:p>
            <a:pPr marL="171450" indent="-171450">
              <a:buFont typeface="Arial" panose="020B0604020202020204" pitchFamily="34" charset="0"/>
              <a:buChar char="•"/>
            </a:pPr>
            <a:r>
              <a:rPr lang="en-AU" sz="900" dirty="0"/>
              <a:t>Buy the Jolly Songs book and CD at </a:t>
            </a:r>
            <a:r>
              <a:rPr lang="en-AU" sz="900" dirty="0">
                <a:hlinkClick r:id="rId4"/>
              </a:rPr>
              <a:t>https://dominie.com.au/products/JL-695</a:t>
            </a:r>
            <a:r>
              <a:rPr lang="en-AU" sz="900" dirty="0"/>
              <a:t> </a:t>
            </a:r>
          </a:p>
          <a:p>
            <a:pPr marL="171450" indent="-171450">
              <a:buFont typeface="Arial" panose="020B0604020202020204" pitchFamily="34" charset="0"/>
              <a:buChar char="•"/>
            </a:pPr>
            <a:r>
              <a:rPr lang="en-AU" sz="900" dirty="0"/>
              <a:t>Purchase and download the Jolly Songs album on:</a:t>
            </a:r>
          </a:p>
          <a:p>
            <a:r>
              <a:rPr lang="en-AU" sz="900" dirty="0"/>
              <a:t>	- iTunes: </a:t>
            </a:r>
            <a:r>
              <a:rPr lang="en-AU" sz="900" dirty="0">
                <a:hlinkClick r:id="rId5"/>
              </a:rPr>
              <a:t>https://itunes.apple.com/us/album/jolly-songs-in-british-english/935294825</a:t>
            </a:r>
            <a:r>
              <a:rPr lang="en-AU" sz="900" dirty="0"/>
              <a:t> </a:t>
            </a:r>
          </a:p>
          <a:p>
            <a:r>
              <a:rPr lang="en-AU" sz="900" dirty="0"/>
              <a:t>	- Google Play (as an app): </a:t>
            </a:r>
            <a:r>
              <a:rPr lang="en-AU" sz="900" dirty="0">
                <a:hlinkClick r:id="rId6"/>
              </a:rPr>
              <a:t>https://play.google.com/store/apps/details?id=com.jollylearning.jollysongs</a:t>
            </a:r>
            <a:r>
              <a:rPr lang="en-AU" sz="900" dirty="0"/>
              <a:t> </a:t>
            </a:r>
            <a:endParaRPr lang="en-AU" sz="900" dirty="0" smtClean="0"/>
          </a:p>
          <a:p>
            <a:pPr marL="171450" indent="-171450">
              <a:buFont typeface="Arial" panose="020B0604020202020204" pitchFamily="34" charset="0"/>
              <a:buChar char="•"/>
            </a:pPr>
            <a:r>
              <a:rPr lang="en-AU" sz="900" dirty="0" smtClean="0"/>
              <a:t>Listen to the Jolly Songs </a:t>
            </a:r>
            <a:r>
              <a:rPr lang="en-AU" sz="900" dirty="0"/>
              <a:t>on YouTube: </a:t>
            </a:r>
            <a:r>
              <a:rPr lang="en-AU" sz="900" dirty="0">
                <a:hlinkClick r:id="rId7"/>
              </a:rPr>
              <a:t>https://</a:t>
            </a:r>
            <a:r>
              <a:rPr lang="en-AU" sz="900" dirty="0" smtClean="0">
                <a:hlinkClick r:id="rId7"/>
              </a:rPr>
              <a:t>youtu.be/ByPW0xDpsnE</a:t>
            </a:r>
            <a:r>
              <a:rPr lang="en-AU" sz="900" dirty="0" smtClean="0"/>
              <a:t> </a:t>
            </a:r>
            <a:endParaRPr lang="en-AU" sz="900" dirty="0"/>
          </a:p>
          <a:p>
            <a:pPr marL="171450" indent="-171450">
              <a:buFont typeface="Arial" panose="020B0604020202020204" pitchFamily="34" charset="0"/>
              <a:buChar char="•"/>
            </a:pPr>
            <a:r>
              <a:rPr lang="en-AU" sz="900" dirty="0"/>
              <a:t>Download various Jolly Learning interactive literacy apps on your:</a:t>
            </a:r>
          </a:p>
          <a:p>
            <a:r>
              <a:rPr lang="en-AU" sz="900" dirty="0"/>
              <a:t>	- iPhone or iPad: </a:t>
            </a:r>
            <a:r>
              <a:rPr lang="en-AU" sz="900" dirty="0">
                <a:hlinkClick r:id="rId8"/>
              </a:rPr>
              <a:t>https://itunes.apple.com/us/developer/jolly-learning/id897894555?mt=8</a:t>
            </a:r>
            <a:r>
              <a:rPr lang="en-AU" sz="900" dirty="0"/>
              <a:t> </a:t>
            </a:r>
          </a:p>
          <a:p>
            <a:r>
              <a:rPr lang="en-AU" sz="900" dirty="0"/>
              <a:t>	- Android phone or tablet: </a:t>
            </a:r>
            <a:r>
              <a:rPr lang="en-AU" sz="900" dirty="0">
                <a:hlinkClick r:id="rId9"/>
              </a:rPr>
              <a:t>https://play.google.com/store/apps/dev?id=8325657000152317866</a:t>
            </a:r>
            <a:r>
              <a:rPr lang="en-AU" sz="900" dirty="0"/>
              <a:t> </a:t>
            </a:r>
          </a:p>
          <a:p>
            <a:pPr marL="171450" indent="-171450">
              <a:buFont typeface="Arial" panose="020B0604020202020204" pitchFamily="34" charset="0"/>
              <a:buChar char="•"/>
            </a:pPr>
            <a:r>
              <a:rPr lang="en-AU" sz="900" dirty="0"/>
              <a:t>Over 200 free children’s songs, downloadable as mp3s: </a:t>
            </a:r>
            <a:r>
              <a:rPr lang="en-AU" sz="900" dirty="0">
                <a:hlinkClick r:id="rId10"/>
              </a:rPr>
              <a:t>www.nancymusic.com</a:t>
            </a:r>
            <a:r>
              <a:rPr lang="en-AU" sz="900" dirty="0"/>
              <a:t> and </a:t>
            </a:r>
            <a:r>
              <a:rPr lang="en-AU" sz="900" dirty="0">
                <a:hlinkClick r:id="rId11"/>
              </a:rPr>
              <a:t>www.singwithourkids.com</a:t>
            </a:r>
            <a:r>
              <a:rPr lang="en-AU" sz="900" dirty="0"/>
              <a:t> </a:t>
            </a:r>
          </a:p>
          <a:p>
            <a:pPr marL="171450" indent="-171450">
              <a:buFont typeface="Arial" panose="020B0604020202020204" pitchFamily="34" charset="0"/>
              <a:buChar char="•"/>
            </a:pPr>
            <a:r>
              <a:rPr lang="en-AU" sz="900" dirty="0"/>
              <a:t>Free downloadable online readers from SPELD SA: </a:t>
            </a:r>
            <a:r>
              <a:rPr lang="en-AU" sz="900" dirty="0">
                <a:hlinkClick r:id="rId12"/>
              </a:rPr>
              <a:t>http://www.speld-sa.org.au/services/phonic-books.html</a:t>
            </a:r>
            <a:r>
              <a:rPr lang="en-AU" sz="900" dirty="0"/>
              <a:t> </a:t>
            </a:r>
            <a:endParaRPr lang="en-AU" sz="900" dirty="0" smtClean="0"/>
          </a:p>
          <a:p>
            <a:pPr marL="171450" indent="-171450">
              <a:buFont typeface="Arial" panose="020B0604020202020204" pitchFamily="34" charset="0"/>
              <a:buChar char="•"/>
            </a:pPr>
            <a:r>
              <a:rPr lang="en-AU" sz="900" dirty="0" smtClean="0"/>
              <a:t>Visit </a:t>
            </a:r>
            <a:r>
              <a:rPr lang="en-AU" sz="900" dirty="0" smtClean="0">
                <a:hlinkClick r:id="rId13"/>
              </a:rPr>
              <a:t>www.earlylearningcontinuum.com.au</a:t>
            </a:r>
            <a:r>
              <a:rPr lang="en-AU" sz="900" dirty="0" smtClean="0"/>
              <a:t> for free Reading Games (interactive readers), songs, books, videos, and information for parents.</a:t>
            </a:r>
          </a:p>
          <a:p>
            <a:pPr marL="171450" indent="-171450">
              <a:buFont typeface="Arial" panose="020B0604020202020204" pitchFamily="34" charset="0"/>
              <a:buChar char="•"/>
            </a:pPr>
            <a:r>
              <a:rPr lang="en-AU" sz="900" dirty="0" smtClean="0"/>
              <a:t>YouTube channels for carers to learn more: </a:t>
            </a:r>
          </a:p>
          <a:p>
            <a:r>
              <a:rPr lang="en-AU" sz="900" dirty="0"/>
              <a:t>	- </a:t>
            </a:r>
            <a:r>
              <a:rPr lang="en-AU" sz="900" dirty="0" smtClean="0"/>
              <a:t>Miss Emma, The </a:t>
            </a:r>
            <a:r>
              <a:rPr lang="en-AU" sz="900" dirty="0"/>
              <a:t>Reading Whisperer: </a:t>
            </a:r>
            <a:r>
              <a:rPr lang="en-AU" sz="900" dirty="0">
                <a:hlinkClick r:id="rId14"/>
              </a:rPr>
              <a:t>https://</a:t>
            </a:r>
            <a:r>
              <a:rPr lang="en-AU" sz="900" dirty="0" smtClean="0">
                <a:hlinkClick r:id="rId14"/>
              </a:rPr>
              <a:t>www.youtube.com/channel/UCbsjRiM-Z-Bjk20wzF-MOUw</a:t>
            </a:r>
            <a:r>
              <a:rPr lang="en-AU" sz="900" dirty="0" smtClean="0"/>
              <a:t> </a:t>
            </a:r>
            <a:endParaRPr lang="en-AU" sz="900" dirty="0"/>
          </a:p>
          <a:p>
            <a:r>
              <a:rPr lang="en-AU" sz="900" dirty="0"/>
              <a:t>	</a:t>
            </a:r>
            <a:r>
              <a:rPr lang="en-AU" sz="900" dirty="0" smtClean="0"/>
              <a:t>- Sarah Librarian’s Jolly Phonics playlist: </a:t>
            </a:r>
            <a:r>
              <a:rPr lang="en-AU" sz="900" dirty="0">
                <a:hlinkClick r:id="rId15"/>
              </a:rPr>
              <a:t>https://</a:t>
            </a:r>
            <a:r>
              <a:rPr lang="en-AU" sz="900" dirty="0" smtClean="0">
                <a:hlinkClick r:id="rId15"/>
              </a:rPr>
              <a:t>www.youtube.com/playlist?list=PL7CWH34MqRng86RWj7Fpsp0Y1ZH9RKmJP</a:t>
            </a:r>
            <a:r>
              <a:rPr lang="en-AU" sz="900" dirty="0" smtClean="0"/>
              <a:t> </a:t>
            </a:r>
            <a:endParaRPr lang="en-AU" sz="900" dirty="0"/>
          </a:p>
        </p:txBody>
      </p:sp>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31056" y="2908426"/>
            <a:ext cx="6677560" cy="3873504"/>
          </a:xfrm>
          <a:prstGeom prst="rect">
            <a:avLst/>
          </a:prstGeom>
        </p:spPr>
      </p:pic>
      <p:sp>
        <p:nvSpPr>
          <p:cNvPr id="4" name="Subtitle 4"/>
          <p:cNvSpPr txBox="1">
            <a:spLocks/>
          </p:cNvSpPr>
          <p:nvPr/>
        </p:nvSpPr>
        <p:spPr>
          <a:xfrm>
            <a:off x="5034009" y="103210"/>
            <a:ext cx="3923758" cy="5666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AU" sz="1200" i="1" dirty="0" smtClean="0">
                <a:solidFill>
                  <a:srgbClr val="00B050"/>
                </a:solidFill>
                <a:hlinkClick r:id="rId17"/>
              </a:rPr>
              <a:t>https</a:t>
            </a:r>
            <a:r>
              <a:rPr lang="en-AU" sz="1200" i="1" dirty="0">
                <a:solidFill>
                  <a:srgbClr val="00B050"/>
                </a:solidFill>
                <a:hlinkClick r:id="rId17"/>
              </a:rPr>
              <a:t>://</a:t>
            </a:r>
            <a:r>
              <a:rPr lang="en-AU" sz="1200" i="1" dirty="0" smtClean="0">
                <a:solidFill>
                  <a:srgbClr val="00B050"/>
                </a:solidFill>
                <a:hlinkClick r:id="rId17"/>
              </a:rPr>
              <a:t>www.speechsoundpics.com/speech-sound-detectives</a:t>
            </a:r>
            <a:r>
              <a:rPr lang="en-AU" sz="1200" i="1" dirty="0" smtClean="0">
                <a:solidFill>
                  <a:srgbClr val="00B050"/>
                </a:solidFill>
              </a:rPr>
              <a:t> </a:t>
            </a:r>
          </a:p>
          <a:p>
            <a:pPr marL="0" indent="0" algn="r">
              <a:spcBef>
                <a:spcPts val="0"/>
              </a:spcBef>
              <a:buNone/>
            </a:pPr>
            <a:r>
              <a:rPr lang="en-AU" sz="1200" i="1" dirty="0">
                <a:solidFill>
                  <a:srgbClr val="00B050"/>
                </a:solidFill>
              </a:rPr>
              <a:t>Be speech sound picture (SSP) detectives</a:t>
            </a:r>
            <a:r>
              <a:rPr lang="en-AU" sz="1200" i="1" dirty="0" smtClean="0">
                <a:solidFill>
                  <a:srgbClr val="00B050"/>
                </a:solidFill>
              </a:rPr>
              <a:t>!</a:t>
            </a:r>
            <a:endParaRPr lang="en-AU" sz="1200" i="1" dirty="0">
              <a:solidFill>
                <a:srgbClr val="00B050"/>
              </a:solidFill>
            </a:endParaRPr>
          </a:p>
        </p:txBody>
      </p:sp>
      <p:pic>
        <p:nvPicPr>
          <p:cNvPr id="5" name="Picture 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03841" y="563963"/>
            <a:ext cx="1828800" cy="1847078"/>
          </a:xfrm>
          <a:prstGeom prst="rect">
            <a:avLst/>
          </a:prstGeom>
        </p:spPr>
      </p:pic>
    </p:spTree>
    <p:extLst>
      <p:ext uri="{BB962C8B-B14F-4D97-AF65-F5344CB8AC3E}">
        <p14:creationId xmlns:p14="http://schemas.microsoft.com/office/powerpoint/2010/main" val="2977999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879" b="7064"/>
          <a:stretch/>
        </p:blipFill>
        <p:spPr>
          <a:xfrm>
            <a:off x="1260891" y="2406662"/>
            <a:ext cx="3241707" cy="4083050"/>
          </a:xfrm>
          <a:prstGeom prst="rect">
            <a:avLst/>
          </a:prstGeom>
        </p:spPr>
      </p:pic>
      <p:pic>
        <p:nvPicPr>
          <p:cNvPr id="8194" name="Picture 2" descr="https://www.bakerross.co.uk/media/catalog/product/cache/1/image/385x/9df78eab33525d08d6e5fb8d27136e95/A/6/A672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682" y="2822117"/>
            <a:ext cx="2750344" cy="275034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p:txBody>
          <a:bodyPr>
            <a:normAutofit/>
          </a:bodyPr>
          <a:lstStyle/>
          <a:p>
            <a:r>
              <a:rPr lang="en-AU" dirty="0" smtClean="0"/>
              <a:t>Craft: Spiral Snakes</a:t>
            </a:r>
            <a:endParaRPr lang="en-AU" dirty="0"/>
          </a:p>
        </p:txBody>
      </p:sp>
    </p:spTree>
    <p:extLst>
      <p:ext uri="{BB962C8B-B14F-4D97-AF65-F5344CB8AC3E}">
        <p14:creationId xmlns:p14="http://schemas.microsoft.com/office/powerpoint/2010/main" val="1348614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Informal Playgroup After </a:t>
            </a:r>
            <a:r>
              <a:rPr lang="en-AU" sz="3200" dirty="0" err="1" smtClean="0"/>
              <a:t>Storytime</a:t>
            </a:r>
            <a:endParaRPr lang="en-AU" sz="3200" dirty="0"/>
          </a:p>
        </p:txBody>
      </p:sp>
      <p:sp>
        <p:nvSpPr>
          <p:cNvPr id="5" name="Content Placeholder 4"/>
          <p:cNvSpPr>
            <a:spLocks noGrp="1"/>
          </p:cNvSpPr>
          <p:nvPr>
            <p:ph idx="1"/>
          </p:nvPr>
        </p:nvSpPr>
        <p:spPr/>
        <p:txBody>
          <a:bodyPr/>
          <a:lstStyle/>
          <a:p>
            <a:r>
              <a:rPr lang="en-AU" dirty="0" smtClean="0"/>
              <a:t>Encourage carers and kids to stick around for an informal sort of playgroup. This would be a great opportunity to set up a few different 3a </a:t>
            </a:r>
            <a:r>
              <a:rPr lang="en-AU" dirty="0" err="1" smtClean="0"/>
              <a:t>LearningGames</a:t>
            </a:r>
            <a:r>
              <a:rPr lang="en-AU" baseline="30000" dirty="0" err="1" smtClean="0"/>
              <a:t>TM</a:t>
            </a:r>
            <a:r>
              <a:rPr lang="en-AU" dirty="0" smtClean="0"/>
              <a:t> stations </a:t>
            </a:r>
            <a:r>
              <a:rPr lang="en-AU" dirty="0"/>
              <a:t>each week: </a:t>
            </a:r>
            <a:r>
              <a:rPr lang="en-AU" dirty="0">
                <a:hlinkClick r:id="rId2"/>
              </a:rPr>
              <a:t>http://www.earlychildhoodaustralia.org.au/shop/product/learning-games-5-books-set</a:t>
            </a:r>
            <a:r>
              <a:rPr lang="en-AU" dirty="0" smtClean="0">
                <a:hlinkClick r:id="rId2"/>
              </a:rPr>
              <a:t>/</a:t>
            </a:r>
            <a:endParaRPr lang="en-AU" dirty="0" smtClean="0"/>
          </a:p>
          <a:p>
            <a:r>
              <a:rPr lang="en-AU" dirty="0" smtClean="0"/>
              <a:t>The pages in these books are perforated, to be pulled out as game cue cards. Some libraries have been laminating these, barcoding them, and loaning them to families, with relevant props/equipment, if required/useful.</a:t>
            </a:r>
          </a:p>
          <a:p>
            <a:r>
              <a:rPr lang="en-AU" dirty="0" smtClean="0"/>
              <a:t>Some of the best training you’ll do in early learning is the </a:t>
            </a:r>
            <a:r>
              <a:rPr lang="en-AU" dirty="0" smtClean="0">
                <a:hlinkClick r:id="rId3"/>
              </a:rPr>
              <a:t>3a three-day PD</a:t>
            </a:r>
            <a:r>
              <a:rPr lang="en-AU" dirty="0" smtClean="0"/>
              <a:t>.</a:t>
            </a:r>
          </a:p>
          <a:p>
            <a:endParaRPr lang="en-AU" dirty="0"/>
          </a:p>
        </p:txBody>
      </p:sp>
      <p:pic>
        <p:nvPicPr>
          <p:cNvPr id="2052" name="Picture 4" descr="http://www.earlychildhoodaustralia.org.au/shop/wp-content/uploads/2015/06/SUND619_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3555" y="4379927"/>
            <a:ext cx="147272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earlychildhoodaustralia.org.au/shop/wp-content/uploads/2015/06/SUND619_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717" y="4379927"/>
            <a:ext cx="148283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earlychildhoodaustralia.org.au/shop/wp-content/uploads/2015/06/SUND619_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8271" y="4379927"/>
            <a:ext cx="1489655"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5643" y="4379927"/>
            <a:ext cx="1486239"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9599" y="4379927"/>
            <a:ext cx="1486239"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89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85000"/>
              </a:lnSpc>
            </a:pPr>
            <a:r>
              <a:rPr lang="en-AU" sz="2800" dirty="0" err="1" smtClean="0"/>
              <a:t>Storytime</a:t>
            </a:r>
            <a:r>
              <a:rPr lang="en-AU" sz="2800" dirty="0" smtClean="0"/>
              <a:t> Playgroup:</a:t>
            </a:r>
            <a:r>
              <a:rPr lang="en-AU" sz="1600" b="0" dirty="0"/>
              <a:t/>
            </a:r>
            <a:br>
              <a:rPr lang="en-AU" sz="1600" b="0" dirty="0"/>
            </a:br>
            <a:r>
              <a:rPr lang="en-AU" sz="1600" b="0" dirty="0" smtClean="0"/>
              <a:t>Please stay to play, chat and get to know one another!</a:t>
            </a:r>
            <a:endParaRPr lang="en-AU" sz="1600" b="0" dirty="0"/>
          </a:p>
        </p:txBody>
      </p:sp>
      <p:sp>
        <p:nvSpPr>
          <p:cNvPr id="5" name="Text Placeholder 4"/>
          <p:cNvSpPr>
            <a:spLocks noGrp="1"/>
          </p:cNvSpPr>
          <p:nvPr>
            <p:ph type="subTitle" idx="1"/>
          </p:nvPr>
        </p:nvSpPr>
        <p:spPr>
          <a:xfrm>
            <a:off x="6756934" y="3262966"/>
            <a:ext cx="2387066" cy="430145"/>
          </a:xfrm>
        </p:spPr>
        <p:txBody>
          <a:bodyPr>
            <a:noAutofit/>
          </a:bodyPr>
          <a:lstStyle/>
          <a:p>
            <a:pPr marL="0" indent="0">
              <a:buNone/>
            </a:pPr>
            <a:r>
              <a:rPr lang="en-AU" sz="1400" dirty="0" smtClean="0"/>
              <a:t>Photograph link for later: </a:t>
            </a:r>
          </a:p>
          <a:p>
            <a:pPr marL="0" indent="0">
              <a:buNone/>
            </a:pPr>
            <a:r>
              <a:rPr lang="en-AU" sz="1400" dirty="0" smtClean="0">
                <a:hlinkClick r:id="rId2"/>
              </a:rPr>
              <a:t>3a.education.unimelb.edu.au</a:t>
            </a:r>
            <a:r>
              <a:rPr lang="en-AU" sz="1400" dirty="0" smtClean="0"/>
              <a:t> </a:t>
            </a:r>
            <a:endParaRPr lang="en-AU" sz="1400" dirty="0"/>
          </a:p>
        </p:txBody>
      </p:sp>
      <p:pic>
        <p:nvPicPr>
          <p:cNvPr id="4" name="Picture 3"/>
          <p:cNvPicPr>
            <a:picLocks noChangeAspect="1"/>
          </p:cNvPicPr>
          <p:nvPr/>
        </p:nvPicPr>
        <p:blipFill>
          <a:blip r:embed="rId3"/>
          <a:stretch>
            <a:fillRect/>
          </a:stretch>
        </p:blipFill>
        <p:spPr>
          <a:xfrm>
            <a:off x="251520" y="2205346"/>
            <a:ext cx="2036763" cy="1440000"/>
          </a:xfrm>
          <a:prstGeom prst="rect">
            <a:avLst/>
          </a:prstGeom>
        </p:spPr>
      </p:pic>
      <p:pic>
        <p:nvPicPr>
          <p:cNvPr id="6" name="Picture 5"/>
          <p:cNvPicPr>
            <a:picLocks noChangeAspect="1"/>
          </p:cNvPicPr>
          <p:nvPr/>
        </p:nvPicPr>
        <p:blipFill>
          <a:blip r:embed="rId4"/>
          <a:stretch>
            <a:fillRect/>
          </a:stretch>
        </p:blipFill>
        <p:spPr>
          <a:xfrm>
            <a:off x="252301" y="3789361"/>
            <a:ext cx="2036763" cy="1440000"/>
          </a:xfrm>
          <a:prstGeom prst="rect">
            <a:avLst/>
          </a:prstGeom>
        </p:spPr>
      </p:pic>
      <p:pic>
        <p:nvPicPr>
          <p:cNvPr id="7" name="Picture 6"/>
          <p:cNvPicPr>
            <a:picLocks noChangeAspect="1"/>
          </p:cNvPicPr>
          <p:nvPr/>
        </p:nvPicPr>
        <p:blipFill>
          <a:blip r:embed="rId5"/>
          <a:stretch>
            <a:fillRect/>
          </a:stretch>
        </p:blipFill>
        <p:spPr>
          <a:xfrm>
            <a:off x="251520" y="5373376"/>
            <a:ext cx="2036763" cy="1440000"/>
          </a:xfrm>
          <a:prstGeom prst="rect">
            <a:avLst/>
          </a:prstGeom>
        </p:spPr>
      </p:pic>
      <p:pic>
        <p:nvPicPr>
          <p:cNvPr id="8" name="Picture 7"/>
          <p:cNvPicPr>
            <a:picLocks noChangeAspect="1"/>
          </p:cNvPicPr>
          <p:nvPr/>
        </p:nvPicPr>
        <p:blipFill>
          <a:blip r:embed="rId6"/>
          <a:stretch>
            <a:fillRect/>
          </a:stretch>
        </p:blipFill>
        <p:spPr>
          <a:xfrm>
            <a:off x="2448872" y="2205346"/>
            <a:ext cx="2036763" cy="1440000"/>
          </a:xfrm>
          <a:prstGeom prst="rect">
            <a:avLst/>
          </a:prstGeom>
        </p:spPr>
      </p:pic>
      <p:pic>
        <p:nvPicPr>
          <p:cNvPr id="9" name="Picture 8"/>
          <p:cNvPicPr>
            <a:picLocks noChangeAspect="1"/>
          </p:cNvPicPr>
          <p:nvPr/>
        </p:nvPicPr>
        <p:blipFill>
          <a:blip r:embed="rId7"/>
          <a:stretch>
            <a:fillRect/>
          </a:stretch>
        </p:blipFill>
        <p:spPr>
          <a:xfrm>
            <a:off x="2448872" y="3789361"/>
            <a:ext cx="2036763" cy="1440000"/>
          </a:xfrm>
          <a:prstGeom prst="rect">
            <a:avLst/>
          </a:prstGeom>
        </p:spPr>
      </p:pic>
      <p:pic>
        <p:nvPicPr>
          <p:cNvPr id="10" name="Picture 9"/>
          <p:cNvPicPr>
            <a:picLocks noChangeAspect="1"/>
          </p:cNvPicPr>
          <p:nvPr/>
        </p:nvPicPr>
        <p:blipFill>
          <a:blip r:embed="rId8"/>
          <a:stretch>
            <a:fillRect/>
          </a:stretch>
        </p:blipFill>
        <p:spPr>
          <a:xfrm>
            <a:off x="2448871" y="5373376"/>
            <a:ext cx="2036763" cy="1440000"/>
          </a:xfrm>
          <a:prstGeom prst="rect">
            <a:avLst/>
          </a:prstGeom>
        </p:spPr>
      </p:pic>
      <p:pic>
        <p:nvPicPr>
          <p:cNvPr id="11" name="Picture 10"/>
          <p:cNvPicPr>
            <a:picLocks noChangeAspect="1"/>
          </p:cNvPicPr>
          <p:nvPr/>
        </p:nvPicPr>
        <p:blipFill>
          <a:blip r:embed="rId9"/>
          <a:stretch>
            <a:fillRect/>
          </a:stretch>
        </p:blipFill>
        <p:spPr>
          <a:xfrm>
            <a:off x="4646224" y="2198827"/>
            <a:ext cx="2036763" cy="1440000"/>
          </a:xfrm>
          <a:prstGeom prst="rect">
            <a:avLst/>
          </a:prstGeom>
        </p:spPr>
      </p:pic>
      <p:pic>
        <p:nvPicPr>
          <p:cNvPr id="12" name="Picture 11"/>
          <p:cNvPicPr>
            <a:picLocks noChangeAspect="1"/>
          </p:cNvPicPr>
          <p:nvPr/>
        </p:nvPicPr>
        <p:blipFill>
          <a:blip r:embed="rId10"/>
          <a:stretch>
            <a:fillRect/>
          </a:stretch>
        </p:blipFill>
        <p:spPr>
          <a:xfrm>
            <a:off x="4646224" y="3776323"/>
            <a:ext cx="2036763" cy="1440000"/>
          </a:xfrm>
          <a:prstGeom prst="rect">
            <a:avLst/>
          </a:prstGeom>
        </p:spPr>
      </p:pic>
      <p:pic>
        <p:nvPicPr>
          <p:cNvPr id="13" name="Picture 12"/>
          <p:cNvPicPr>
            <a:picLocks noChangeAspect="1"/>
          </p:cNvPicPr>
          <p:nvPr/>
        </p:nvPicPr>
        <p:blipFill>
          <a:blip r:embed="rId11"/>
          <a:stretch>
            <a:fillRect/>
          </a:stretch>
        </p:blipFill>
        <p:spPr>
          <a:xfrm>
            <a:off x="4646222" y="5353819"/>
            <a:ext cx="2036763" cy="1440000"/>
          </a:xfrm>
          <a:prstGeom prst="rect">
            <a:avLst/>
          </a:prstGeom>
        </p:spPr>
      </p:pic>
      <p:pic>
        <p:nvPicPr>
          <p:cNvPr id="15" name="Picture 14"/>
          <p:cNvPicPr>
            <a:picLocks noChangeAspect="1"/>
          </p:cNvPicPr>
          <p:nvPr/>
        </p:nvPicPr>
        <p:blipFill>
          <a:blip r:embed="rId12"/>
          <a:stretch>
            <a:fillRect/>
          </a:stretch>
        </p:blipFill>
        <p:spPr>
          <a:xfrm>
            <a:off x="6842795" y="3789361"/>
            <a:ext cx="2036763" cy="1440000"/>
          </a:xfrm>
          <a:prstGeom prst="rect">
            <a:avLst/>
          </a:prstGeom>
        </p:spPr>
      </p:pic>
      <p:pic>
        <p:nvPicPr>
          <p:cNvPr id="16" name="Picture 15"/>
          <p:cNvPicPr>
            <a:picLocks noChangeAspect="1"/>
          </p:cNvPicPr>
          <p:nvPr/>
        </p:nvPicPr>
        <p:blipFill>
          <a:blip r:embed="rId13"/>
          <a:stretch>
            <a:fillRect/>
          </a:stretch>
        </p:blipFill>
        <p:spPr>
          <a:xfrm>
            <a:off x="6842795" y="5353819"/>
            <a:ext cx="2036763" cy="1440000"/>
          </a:xfrm>
          <a:prstGeom prst="rect">
            <a:avLst/>
          </a:prstGeom>
        </p:spPr>
      </p:pic>
      <p:pic>
        <p:nvPicPr>
          <p:cNvPr id="14" name="Picture 13"/>
          <p:cNvPicPr>
            <a:picLocks noChangeAspect="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05145" y="2312976"/>
            <a:ext cx="1257641" cy="900000"/>
          </a:xfrm>
          <a:prstGeom prst="rect">
            <a:avLst/>
          </a:prstGeom>
        </p:spPr>
      </p:pic>
    </p:spTree>
    <p:extLst>
      <p:ext uri="{BB962C8B-B14F-4D97-AF65-F5344CB8AC3E}">
        <p14:creationId xmlns:p14="http://schemas.microsoft.com/office/powerpoint/2010/main" val="3113828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52387" y="757851"/>
            <a:ext cx="8239226" cy="5823548"/>
          </a:xfrm>
        </p:spPr>
      </p:pic>
      <p:sp>
        <p:nvSpPr>
          <p:cNvPr id="5" name="TextBox 4"/>
          <p:cNvSpPr txBox="1"/>
          <p:nvPr/>
        </p:nvSpPr>
        <p:spPr>
          <a:xfrm>
            <a:off x="144387" y="115503"/>
            <a:ext cx="7449954" cy="369332"/>
          </a:xfrm>
          <a:prstGeom prst="rect">
            <a:avLst/>
          </a:prstGeom>
          <a:noFill/>
        </p:spPr>
        <p:txBody>
          <a:bodyPr wrap="square" rtlCol="0">
            <a:spAutoFit/>
          </a:bodyPr>
          <a:lstStyle/>
          <a:p>
            <a:r>
              <a:rPr lang="en-AU" dirty="0" smtClean="0"/>
              <a:t>Speech bubble for s</a:t>
            </a:r>
            <a:endParaRPr lang="en-AU" dirty="0"/>
          </a:p>
        </p:txBody>
      </p:sp>
    </p:spTree>
    <p:extLst>
      <p:ext uri="{BB962C8B-B14F-4D97-AF65-F5344CB8AC3E}">
        <p14:creationId xmlns:p14="http://schemas.microsoft.com/office/powerpoint/2010/main" val="903251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Hello, My Friends, Hello</a:t>
            </a:r>
            <a:endParaRPr lang="en-AU" sz="3200" dirty="0"/>
          </a:p>
        </p:txBody>
      </p:sp>
      <p:sp>
        <p:nvSpPr>
          <p:cNvPr id="5" name="Content Placeholder 4"/>
          <p:cNvSpPr>
            <a:spLocks noGrp="1"/>
          </p:cNvSpPr>
          <p:nvPr>
            <p:ph idx="1"/>
          </p:nvPr>
        </p:nvSpPr>
        <p:spPr/>
        <p:txBody>
          <a:bodyPr>
            <a:normAutofit/>
          </a:bodyPr>
          <a:lstStyle/>
          <a:p>
            <a:pPr marL="385763" indent="-385763">
              <a:spcBef>
                <a:spcPts val="0"/>
              </a:spcBef>
              <a:buFont typeface="+mj-lt"/>
              <a:buAutoNum type="arabicPeriod"/>
            </a:pPr>
            <a:r>
              <a:rPr lang="en-AU" sz="3000" dirty="0" smtClean="0"/>
              <a:t>English</a:t>
            </a:r>
          </a:p>
          <a:p>
            <a:pPr marL="385763" indent="-385763">
              <a:spcBef>
                <a:spcPts val="0"/>
              </a:spcBef>
              <a:buFont typeface="+mj-lt"/>
              <a:buAutoNum type="arabicPeriod"/>
            </a:pPr>
            <a:r>
              <a:rPr lang="en-AU" sz="3000" dirty="0" smtClean="0"/>
              <a:t>French</a:t>
            </a:r>
          </a:p>
          <a:p>
            <a:pPr marL="385763" indent="-385763">
              <a:spcBef>
                <a:spcPts val="0"/>
              </a:spcBef>
              <a:buFont typeface="+mj-lt"/>
              <a:buAutoNum type="arabicPeriod"/>
            </a:pPr>
            <a:r>
              <a:rPr lang="en-AU" sz="3000" dirty="0" smtClean="0"/>
              <a:t>Mandarin</a:t>
            </a:r>
          </a:p>
          <a:p>
            <a:pPr marL="385763" indent="-385763">
              <a:spcBef>
                <a:spcPts val="0"/>
              </a:spcBef>
              <a:buFont typeface="+mj-lt"/>
              <a:buAutoNum type="arabicPeriod"/>
            </a:pPr>
            <a:r>
              <a:rPr lang="en-AU" sz="3000" dirty="0" smtClean="0"/>
              <a:t>Hindi</a:t>
            </a:r>
          </a:p>
          <a:p>
            <a:pPr marL="385763" indent="-385763">
              <a:spcBef>
                <a:spcPts val="0"/>
              </a:spcBef>
              <a:buFont typeface="+mj-lt"/>
              <a:buAutoNum type="arabicPeriod"/>
            </a:pPr>
            <a:r>
              <a:rPr lang="en-AU" sz="3000" dirty="0" smtClean="0"/>
              <a:t>Italian</a:t>
            </a:r>
          </a:p>
          <a:p>
            <a:pPr marL="385763" indent="-385763">
              <a:spcBef>
                <a:spcPts val="0"/>
              </a:spcBef>
              <a:buFont typeface="+mj-lt"/>
              <a:buAutoNum type="arabicPeriod"/>
            </a:pPr>
            <a:r>
              <a:rPr lang="en-AU" sz="3000" dirty="0" smtClean="0"/>
              <a:t>Vietnamese</a:t>
            </a:r>
          </a:p>
          <a:p>
            <a:pPr marL="385763" indent="-385763">
              <a:spcBef>
                <a:spcPts val="0"/>
              </a:spcBef>
              <a:buFont typeface="+mj-lt"/>
              <a:buAutoNum type="arabicPeriod"/>
            </a:pPr>
            <a:r>
              <a:rPr lang="en-AU" sz="3000" dirty="0" smtClean="0"/>
              <a:t>Arabic</a:t>
            </a:r>
          </a:p>
          <a:p>
            <a:pPr marL="385763" indent="-385763">
              <a:spcBef>
                <a:spcPts val="0"/>
              </a:spcBef>
              <a:buFont typeface="+mj-lt"/>
              <a:buAutoNum type="arabicPeriod"/>
            </a:pPr>
            <a:r>
              <a:rPr lang="en-AU" sz="3000" dirty="0" smtClean="0"/>
              <a:t>Spanish</a:t>
            </a:r>
          </a:p>
          <a:p>
            <a:pPr marL="385763" indent="-385763">
              <a:spcBef>
                <a:spcPts val="0"/>
              </a:spcBef>
              <a:buFont typeface="+mj-lt"/>
              <a:buAutoNum type="arabicPeriod"/>
            </a:pPr>
            <a:r>
              <a:rPr lang="en-AU" sz="3000" dirty="0" smtClean="0"/>
              <a:t>Hungarian</a:t>
            </a:r>
          </a:p>
          <a:p>
            <a:pPr marL="385763" indent="-385763">
              <a:spcBef>
                <a:spcPts val="0"/>
              </a:spcBef>
              <a:buFont typeface="+mj-lt"/>
              <a:buAutoNum type="arabicPeriod"/>
            </a:pPr>
            <a:r>
              <a:rPr lang="en-AU" sz="3000" dirty="0" smtClean="0"/>
              <a:t> Greek</a:t>
            </a:r>
          </a:p>
          <a:p>
            <a:pPr marL="385763" indent="-385763">
              <a:spcBef>
                <a:spcPts val="0"/>
              </a:spcBef>
              <a:buFont typeface="+mj-lt"/>
              <a:buAutoNum type="arabicPeriod"/>
            </a:pPr>
            <a:r>
              <a:rPr lang="en-AU" sz="3000" dirty="0" smtClean="0"/>
              <a:t> Indonesian</a:t>
            </a:r>
          </a:p>
        </p:txBody>
      </p:sp>
      <p:sp>
        <p:nvSpPr>
          <p:cNvPr id="7" name="Rectangle 6"/>
          <p:cNvSpPr/>
          <p:nvPr/>
        </p:nvSpPr>
        <p:spPr>
          <a:xfrm>
            <a:off x="3132668" y="1924154"/>
            <a:ext cx="5903828" cy="4893647"/>
          </a:xfrm>
          <a:prstGeom prst="rect">
            <a:avLst/>
          </a:prstGeom>
        </p:spPr>
        <p:txBody>
          <a:bodyPr wrap="square">
            <a:spAutoFit/>
          </a:bodyPr>
          <a:lstStyle/>
          <a:p>
            <a:pPr marL="274638" indent="-274638">
              <a:buFont typeface="Arial" panose="020B0604020202020204" pitchFamily="34" charset="0"/>
              <a:buChar char="•"/>
            </a:pPr>
            <a:r>
              <a:rPr lang="en-AU" sz="2600" dirty="0" smtClean="0">
                <a:solidFill>
                  <a:prstClr val="black"/>
                </a:solidFill>
                <a:latin typeface="Calibri"/>
              </a:rPr>
              <a:t>Alternative </a:t>
            </a:r>
            <a:r>
              <a:rPr lang="en-AU" sz="2600" dirty="0" smtClean="0">
                <a:solidFill>
                  <a:prstClr val="black"/>
                </a:solidFill>
                <a:latin typeface="Calibri"/>
                <a:hlinkClick r:id="rId2"/>
              </a:rPr>
              <a:t>Hello Songs</a:t>
            </a:r>
            <a:endParaRPr lang="en-AU" sz="2600" dirty="0" smtClean="0">
              <a:solidFill>
                <a:prstClr val="black"/>
              </a:solidFill>
              <a:latin typeface="Calibri"/>
            </a:endParaRPr>
          </a:p>
          <a:p>
            <a:pPr marL="274638" indent="-274638">
              <a:buFont typeface="Arial" panose="020B0604020202020204" pitchFamily="34" charset="0"/>
              <a:buChar char="•"/>
            </a:pPr>
            <a:r>
              <a:rPr lang="en-AU" sz="2600" b="1" u="sng" dirty="0" smtClean="0">
                <a:solidFill>
                  <a:prstClr val="black"/>
                </a:solidFill>
                <a:latin typeface="Calibri"/>
              </a:rPr>
              <a:t>TIP</a:t>
            </a:r>
            <a:r>
              <a:rPr lang="en-AU" sz="2600" dirty="0">
                <a:solidFill>
                  <a:prstClr val="black"/>
                </a:solidFill>
                <a:latin typeface="Calibri"/>
              </a:rPr>
              <a:t>: When this song is new to the children, teach the lyrics between verses. Say and repeat. And name/identify languages.</a:t>
            </a:r>
          </a:p>
          <a:p>
            <a:r>
              <a:rPr lang="en-AU" sz="2600" b="1" dirty="0" smtClean="0">
                <a:solidFill>
                  <a:srgbClr val="FF0000"/>
                </a:solidFill>
                <a:latin typeface="Calibri"/>
              </a:rPr>
              <a:t>[</a:t>
            </a:r>
            <a:r>
              <a:rPr lang="en-AU" sz="2600" b="1" dirty="0">
                <a:solidFill>
                  <a:srgbClr val="FF0000"/>
                </a:solidFill>
                <a:latin typeface="Calibri"/>
              </a:rPr>
              <a:t>A]</a:t>
            </a:r>
            <a:r>
              <a:rPr lang="en-AU" sz="2600" dirty="0">
                <a:solidFill>
                  <a:prstClr val="black"/>
                </a:solidFill>
                <a:latin typeface="Calibri"/>
              </a:rPr>
              <a:t> Hello, my friends, hello</a:t>
            </a:r>
          </a:p>
          <a:p>
            <a:r>
              <a:rPr lang="en-AU" sz="2600" dirty="0">
                <a:solidFill>
                  <a:prstClr val="black"/>
                </a:solidFill>
                <a:latin typeface="Calibri"/>
              </a:rPr>
              <a:t>Hello, my friends, hello</a:t>
            </a:r>
          </a:p>
          <a:p>
            <a:r>
              <a:rPr lang="en-AU" sz="2600" dirty="0">
                <a:solidFill>
                  <a:prstClr val="black"/>
                </a:solidFill>
                <a:latin typeface="Calibri"/>
              </a:rPr>
              <a:t>Hello, my friends</a:t>
            </a:r>
          </a:p>
          <a:p>
            <a:r>
              <a:rPr lang="en-AU" sz="2600" dirty="0">
                <a:solidFill>
                  <a:prstClr val="black"/>
                </a:solidFill>
                <a:latin typeface="Calibri"/>
              </a:rPr>
              <a:t>He- </a:t>
            </a:r>
            <a:r>
              <a:rPr lang="en-AU" sz="2600" b="1" dirty="0">
                <a:solidFill>
                  <a:srgbClr val="FF0000"/>
                </a:solidFill>
                <a:latin typeface="Calibri"/>
              </a:rPr>
              <a:t>[D]</a:t>
            </a:r>
            <a:r>
              <a:rPr lang="en-AU" sz="2600" dirty="0">
                <a:solidFill>
                  <a:prstClr val="black"/>
                </a:solidFill>
                <a:latin typeface="Calibri"/>
              </a:rPr>
              <a:t> </a:t>
            </a:r>
            <a:r>
              <a:rPr lang="en-AU" sz="2600" dirty="0" err="1">
                <a:solidFill>
                  <a:prstClr val="black"/>
                </a:solidFill>
                <a:latin typeface="Calibri"/>
              </a:rPr>
              <a:t>llo</a:t>
            </a:r>
            <a:r>
              <a:rPr lang="en-AU" sz="2600" dirty="0">
                <a:solidFill>
                  <a:prstClr val="black"/>
                </a:solidFill>
                <a:latin typeface="Calibri"/>
              </a:rPr>
              <a:t>, my friends</a:t>
            </a:r>
          </a:p>
          <a:p>
            <a:r>
              <a:rPr lang="en-AU" sz="2600" dirty="0">
                <a:solidFill>
                  <a:prstClr val="black"/>
                </a:solidFill>
                <a:latin typeface="Calibri"/>
              </a:rPr>
              <a:t>He- </a:t>
            </a:r>
            <a:r>
              <a:rPr lang="en-AU" sz="2600" b="1" dirty="0">
                <a:solidFill>
                  <a:srgbClr val="FF0000"/>
                </a:solidFill>
                <a:latin typeface="Calibri"/>
              </a:rPr>
              <a:t>[A]</a:t>
            </a:r>
            <a:r>
              <a:rPr lang="en-AU" sz="2600" dirty="0">
                <a:solidFill>
                  <a:prstClr val="black"/>
                </a:solidFill>
                <a:latin typeface="Calibri"/>
              </a:rPr>
              <a:t> </a:t>
            </a:r>
            <a:r>
              <a:rPr lang="en-AU" sz="2600" dirty="0" err="1">
                <a:solidFill>
                  <a:prstClr val="black"/>
                </a:solidFill>
                <a:latin typeface="Calibri"/>
              </a:rPr>
              <a:t>llo</a:t>
            </a:r>
            <a:r>
              <a:rPr lang="en-AU" sz="2600" dirty="0">
                <a:solidFill>
                  <a:prstClr val="black"/>
                </a:solidFill>
                <a:latin typeface="Calibri"/>
              </a:rPr>
              <a:t>, my friends</a:t>
            </a:r>
          </a:p>
          <a:p>
            <a:r>
              <a:rPr lang="en-AU" sz="2600" dirty="0">
                <a:solidFill>
                  <a:prstClr val="black"/>
                </a:solidFill>
                <a:latin typeface="Calibri"/>
              </a:rPr>
              <a:t>He- </a:t>
            </a:r>
            <a:r>
              <a:rPr lang="en-AU" sz="2600" b="1" dirty="0">
                <a:solidFill>
                  <a:srgbClr val="FF0000"/>
                </a:solidFill>
                <a:latin typeface="Calibri"/>
              </a:rPr>
              <a:t>[E]</a:t>
            </a:r>
            <a:r>
              <a:rPr lang="en-AU" sz="2600" dirty="0">
                <a:solidFill>
                  <a:prstClr val="black"/>
                </a:solidFill>
                <a:latin typeface="Calibri"/>
              </a:rPr>
              <a:t> </a:t>
            </a:r>
            <a:r>
              <a:rPr lang="en-AU" sz="2600" dirty="0" err="1">
                <a:solidFill>
                  <a:prstClr val="black"/>
                </a:solidFill>
                <a:latin typeface="Calibri"/>
              </a:rPr>
              <a:t>llo</a:t>
            </a:r>
            <a:endParaRPr lang="en-AU" sz="2600" dirty="0">
              <a:solidFill>
                <a:prstClr val="black"/>
              </a:solidFill>
              <a:latin typeface="Calibri"/>
            </a:endParaRPr>
          </a:p>
          <a:p>
            <a:r>
              <a:rPr lang="en-AU" sz="2600" dirty="0">
                <a:solidFill>
                  <a:prstClr val="black"/>
                </a:solidFill>
                <a:latin typeface="Calibri"/>
              </a:rPr>
              <a:t>Hello, my friends, he- </a:t>
            </a:r>
            <a:r>
              <a:rPr lang="en-AU" sz="2600" b="1" dirty="0">
                <a:solidFill>
                  <a:srgbClr val="FF0000"/>
                </a:solidFill>
                <a:latin typeface="Calibri"/>
              </a:rPr>
              <a:t>[A]</a:t>
            </a:r>
            <a:r>
              <a:rPr lang="en-AU" sz="2600" dirty="0">
                <a:solidFill>
                  <a:prstClr val="black"/>
                </a:solidFill>
                <a:latin typeface="Calibri"/>
              </a:rPr>
              <a:t> </a:t>
            </a:r>
            <a:r>
              <a:rPr lang="en-AU" sz="2600" dirty="0" err="1">
                <a:solidFill>
                  <a:prstClr val="black"/>
                </a:solidFill>
                <a:latin typeface="Calibri"/>
              </a:rPr>
              <a:t>llo</a:t>
            </a:r>
            <a:endParaRPr lang="en-AU" sz="2600" dirty="0">
              <a:solidFill>
                <a:prstClr val="black"/>
              </a:solidFill>
              <a:latin typeface="Calibri"/>
            </a:endParaRPr>
          </a:p>
        </p:txBody>
      </p:sp>
      <p:pic>
        <p:nvPicPr>
          <p:cNvPr id="8" name="Picture 6" descr="E Major Chord"/>
          <p:cNvPicPr>
            <a:picLocks noChangeAspect="1" noChangeArrowheads="1"/>
          </p:cNvPicPr>
          <p:nvPr/>
        </p:nvPicPr>
        <p:blipFill>
          <a:blip r:embed="rId3" cstate="print"/>
          <a:srcRect l="12850" t="5387" r="14335" b="8419"/>
          <a:stretch>
            <a:fillRect/>
          </a:stretch>
        </p:blipFill>
        <p:spPr bwMode="auto">
          <a:xfrm>
            <a:off x="7863545" y="310571"/>
            <a:ext cx="1083727" cy="1529969"/>
          </a:xfrm>
          <a:prstGeom prst="rect">
            <a:avLst/>
          </a:prstGeom>
          <a:noFill/>
        </p:spPr>
      </p:pic>
      <p:pic>
        <p:nvPicPr>
          <p:cNvPr id="9" name="Picture 8" descr="A Major Chord"/>
          <p:cNvPicPr>
            <a:picLocks noChangeAspect="1" noChangeArrowheads="1"/>
          </p:cNvPicPr>
          <p:nvPr/>
        </p:nvPicPr>
        <p:blipFill>
          <a:blip r:embed="rId4" cstate="print"/>
          <a:srcRect l="10831" t="6735" r="15520" b="12447"/>
          <a:stretch>
            <a:fillRect/>
          </a:stretch>
        </p:blipFill>
        <p:spPr bwMode="auto">
          <a:xfrm>
            <a:off x="5294056" y="310572"/>
            <a:ext cx="1083727" cy="1529967"/>
          </a:xfrm>
          <a:prstGeom prst="rect">
            <a:avLst/>
          </a:prstGeom>
          <a:noFill/>
        </p:spPr>
      </p:pic>
      <p:pic>
        <p:nvPicPr>
          <p:cNvPr id="10" name="Picture 10" descr="D Major Chord"/>
          <p:cNvPicPr>
            <a:picLocks noChangeAspect="1" noChangeArrowheads="1"/>
          </p:cNvPicPr>
          <p:nvPr/>
        </p:nvPicPr>
        <p:blipFill>
          <a:blip r:embed="rId5" cstate="print"/>
          <a:srcRect l="10147" t="6080" r="8672" b="8795"/>
          <a:stretch>
            <a:fillRect/>
          </a:stretch>
        </p:blipFill>
        <p:spPr bwMode="auto">
          <a:xfrm>
            <a:off x="6575125" y="334323"/>
            <a:ext cx="1083727" cy="1422392"/>
          </a:xfrm>
          <a:prstGeom prst="rect">
            <a:avLst/>
          </a:prstGeom>
          <a:noFill/>
        </p:spPr>
      </p:pic>
    </p:spTree>
    <p:extLst>
      <p:ext uri="{BB962C8B-B14F-4D97-AF65-F5344CB8AC3E}">
        <p14:creationId xmlns:p14="http://schemas.microsoft.com/office/powerpoint/2010/main" val="2307755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mtClean="0"/>
              <a:t>Hello, My Friends, Hello</a:t>
            </a:r>
            <a:endParaRPr lang="en-AU" dirty="0"/>
          </a:p>
        </p:txBody>
      </p:sp>
      <p:sp>
        <p:nvSpPr>
          <p:cNvPr id="3" name="Subtitle 2"/>
          <p:cNvSpPr>
            <a:spLocks noGrp="1"/>
          </p:cNvSpPr>
          <p:nvPr>
            <p:ph type="subTitle" idx="1"/>
          </p:nvPr>
        </p:nvSpPr>
        <p:spPr/>
        <p:txBody>
          <a:bodyPr/>
          <a:lstStyle/>
          <a:p>
            <a:r>
              <a:rPr lang="en-AU" dirty="0" smtClean="0"/>
              <a:t>1. Hello, my friends, hello</a:t>
            </a:r>
          </a:p>
          <a:p>
            <a:r>
              <a:rPr lang="en-AU" dirty="0" smtClean="0"/>
              <a:t>2. Bonjour, </a:t>
            </a:r>
            <a:r>
              <a:rPr lang="en-AU" dirty="0" err="1" smtClean="0"/>
              <a:t>mes</a:t>
            </a:r>
            <a:r>
              <a:rPr lang="en-AU" dirty="0" smtClean="0"/>
              <a:t> </a:t>
            </a:r>
            <a:r>
              <a:rPr lang="en-AU" dirty="0" err="1" smtClean="0"/>
              <a:t>amis</a:t>
            </a:r>
            <a:r>
              <a:rPr lang="en-AU" dirty="0" smtClean="0"/>
              <a:t>, bonjour</a:t>
            </a:r>
          </a:p>
          <a:p>
            <a:r>
              <a:rPr lang="en-AU" dirty="0" smtClean="0"/>
              <a:t>3. </a:t>
            </a:r>
            <a:r>
              <a:rPr lang="en-AU" dirty="0" err="1" smtClean="0"/>
              <a:t>Nǐ</a:t>
            </a:r>
            <a:r>
              <a:rPr lang="en-AU" dirty="0" smtClean="0"/>
              <a:t> </a:t>
            </a:r>
            <a:r>
              <a:rPr lang="en-AU" dirty="0" err="1" smtClean="0"/>
              <a:t>hǎo</a:t>
            </a:r>
            <a:r>
              <a:rPr lang="en-AU" dirty="0" smtClean="0"/>
              <a:t>, </a:t>
            </a:r>
            <a:r>
              <a:rPr lang="en-AU" dirty="0" err="1" smtClean="0"/>
              <a:t>péngyǒu</a:t>
            </a:r>
            <a:r>
              <a:rPr lang="en-AU" dirty="0" smtClean="0"/>
              <a:t>, </a:t>
            </a:r>
            <a:r>
              <a:rPr lang="en-AU" dirty="0" err="1" smtClean="0"/>
              <a:t>nǐ</a:t>
            </a:r>
            <a:r>
              <a:rPr lang="en-AU" dirty="0" smtClean="0"/>
              <a:t> </a:t>
            </a:r>
            <a:r>
              <a:rPr lang="en-AU" dirty="0" err="1" smtClean="0"/>
              <a:t>hǎo</a:t>
            </a:r>
            <a:endParaRPr lang="en-AU" dirty="0" smtClean="0"/>
          </a:p>
          <a:p>
            <a:r>
              <a:rPr lang="en-AU" dirty="0" smtClean="0"/>
              <a:t>4. Namaste, </a:t>
            </a:r>
            <a:r>
              <a:rPr lang="en-AU" dirty="0" err="1" smtClean="0"/>
              <a:t>doston</a:t>
            </a:r>
            <a:r>
              <a:rPr lang="en-AU" dirty="0" smtClean="0"/>
              <a:t>, </a:t>
            </a:r>
            <a:r>
              <a:rPr lang="en-AU" dirty="0" err="1" smtClean="0"/>
              <a:t>namaste</a:t>
            </a:r>
            <a:endParaRPr lang="en-AU" dirty="0" smtClean="0"/>
          </a:p>
          <a:p>
            <a:r>
              <a:rPr lang="en-AU" dirty="0" smtClean="0"/>
              <a:t>5. Ciao, amici, ciao</a:t>
            </a:r>
          </a:p>
          <a:p>
            <a:r>
              <a:rPr lang="en-AU" dirty="0" smtClean="0"/>
              <a:t>6. Xin </a:t>
            </a:r>
            <a:r>
              <a:rPr lang="en-AU" dirty="0" err="1" smtClean="0"/>
              <a:t>chào</a:t>
            </a:r>
            <a:r>
              <a:rPr lang="en-AU" dirty="0" smtClean="0"/>
              <a:t>, </a:t>
            </a:r>
            <a:r>
              <a:rPr lang="en-AU" dirty="0" err="1" smtClean="0"/>
              <a:t>các</a:t>
            </a:r>
            <a:r>
              <a:rPr lang="en-AU" dirty="0" smtClean="0"/>
              <a:t> </a:t>
            </a:r>
            <a:r>
              <a:rPr lang="en-AU" dirty="0" err="1" smtClean="0"/>
              <a:t>bạn</a:t>
            </a:r>
            <a:r>
              <a:rPr lang="en-AU" dirty="0" smtClean="0"/>
              <a:t>, </a:t>
            </a:r>
            <a:r>
              <a:rPr lang="en-AU" dirty="0" err="1" smtClean="0"/>
              <a:t>xin</a:t>
            </a:r>
            <a:r>
              <a:rPr lang="en-AU" dirty="0" smtClean="0"/>
              <a:t> </a:t>
            </a:r>
            <a:r>
              <a:rPr lang="en-AU" dirty="0" err="1" smtClean="0"/>
              <a:t>chào</a:t>
            </a:r>
            <a:endParaRPr lang="en-AU" dirty="0" smtClean="0"/>
          </a:p>
          <a:p>
            <a:r>
              <a:rPr lang="en-AU" dirty="0" smtClean="0"/>
              <a:t>7. </a:t>
            </a:r>
            <a:r>
              <a:rPr lang="en-AU" dirty="0" err="1" smtClean="0"/>
              <a:t>Marhabaan</a:t>
            </a:r>
            <a:r>
              <a:rPr lang="en-AU" dirty="0" smtClean="0"/>
              <a:t>, </a:t>
            </a:r>
            <a:r>
              <a:rPr lang="en-AU" dirty="0" err="1" smtClean="0"/>
              <a:t>asdekaee</a:t>
            </a:r>
            <a:r>
              <a:rPr lang="en-AU" dirty="0" smtClean="0"/>
              <a:t>, </a:t>
            </a:r>
            <a:r>
              <a:rPr lang="en-AU" dirty="0" err="1"/>
              <a:t>marhabaan</a:t>
            </a:r>
            <a:endParaRPr lang="en-AU" dirty="0" smtClean="0"/>
          </a:p>
          <a:p>
            <a:r>
              <a:rPr lang="en-AU" dirty="0" smtClean="0"/>
              <a:t>8. </a:t>
            </a:r>
            <a:r>
              <a:rPr lang="en-AU" dirty="0" err="1" smtClean="0"/>
              <a:t>Hola</a:t>
            </a:r>
            <a:r>
              <a:rPr lang="en-AU" dirty="0" smtClean="0"/>
              <a:t>, </a:t>
            </a:r>
            <a:r>
              <a:rPr lang="en-AU" dirty="0" err="1" smtClean="0"/>
              <a:t>mis</a:t>
            </a:r>
            <a:r>
              <a:rPr lang="en-AU" dirty="0" smtClean="0"/>
              <a:t> amigos, </a:t>
            </a:r>
            <a:r>
              <a:rPr lang="en-AU" dirty="0" err="1" smtClean="0"/>
              <a:t>hola</a:t>
            </a:r>
            <a:endParaRPr lang="en-AU" dirty="0" smtClean="0"/>
          </a:p>
          <a:p>
            <a:r>
              <a:rPr lang="en-AU" dirty="0" smtClean="0"/>
              <a:t>9. Hello, </a:t>
            </a:r>
            <a:r>
              <a:rPr lang="en-AU" dirty="0" err="1" smtClean="0"/>
              <a:t>barátaim</a:t>
            </a:r>
            <a:r>
              <a:rPr lang="en-AU" dirty="0" smtClean="0"/>
              <a:t>, hello</a:t>
            </a:r>
          </a:p>
          <a:p>
            <a:r>
              <a:rPr lang="en-AU" dirty="0" smtClean="0"/>
              <a:t>10. </a:t>
            </a:r>
            <a:r>
              <a:rPr lang="pt-BR" dirty="0" smtClean="0"/>
              <a:t>Geia sou, fíloi mou, geia sou</a:t>
            </a:r>
          </a:p>
          <a:p>
            <a:r>
              <a:rPr lang="en-AU" dirty="0" smtClean="0"/>
              <a:t>11. Halo, </a:t>
            </a:r>
            <a:r>
              <a:rPr lang="en-AU" dirty="0" err="1" smtClean="0"/>
              <a:t>teman</a:t>
            </a:r>
            <a:r>
              <a:rPr lang="en-AU" dirty="0" smtClean="0"/>
              <a:t> </a:t>
            </a:r>
            <a:r>
              <a:rPr lang="en-AU" dirty="0" err="1" smtClean="0"/>
              <a:t>saya</a:t>
            </a:r>
            <a:r>
              <a:rPr lang="en-AU" dirty="0" smtClean="0"/>
              <a:t>, halo</a:t>
            </a:r>
            <a:endParaRPr lang="en-AU" dirty="0"/>
          </a:p>
        </p:txBody>
      </p:sp>
      <p:pic>
        <p:nvPicPr>
          <p:cNvPr id="13" name="Picture 1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57146" y="2285281"/>
            <a:ext cx="3757574" cy="2579418"/>
          </a:xfrm>
          <a:prstGeom prst="rect">
            <a:avLst/>
          </a:prstGeom>
        </p:spPr>
      </p:pic>
      <p:pic>
        <p:nvPicPr>
          <p:cNvPr id="4" name="media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4267200" y="2635827"/>
            <a:ext cx="360000" cy="360000"/>
          </a:xfrm>
          <a:prstGeom prst="rect">
            <a:avLst/>
          </a:prstGeom>
        </p:spPr>
      </p:pic>
      <p:pic>
        <p:nvPicPr>
          <p:cNvPr id="16" name="media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758046" y="2995718"/>
            <a:ext cx="360000" cy="360000"/>
          </a:xfrm>
          <a:prstGeom prst="rect">
            <a:avLst/>
          </a:prstGeom>
        </p:spPr>
      </p:pic>
      <p:pic>
        <p:nvPicPr>
          <p:cNvPr id="17" name="media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4204636" y="3363817"/>
            <a:ext cx="360000" cy="360000"/>
          </a:xfrm>
          <a:prstGeom prst="rect">
            <a:avLst/>
          </a:prstGeom>
        </p:spPr>
      </p:pic>
      <p:pic>
        <p:nvPicPr>
          <p:cNvPr id="18" name="media5.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4163072" y="4080652"/>
            <a:ext cx="360000" cy="360000"/>
          </a:xfrm>
          <a:prstGeom prst="rect">
            <a:avLst/>
          </a:prstGeom>
        </p:spPr>
      </p:pic>
      <p:pic>
        <p:nvPicPr>
          <p:cNvPr id="19" name="media4.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2854037" y="3723708"/>
            <a:ext cx="360000" cy="360000"/>
          </a:xfrm>
          <a:prstGeom prst="rect">
            <a:avLst/>
          </a:prstGeom>
        </p:spPr>
      </p:pic>
      <p:pic>
        <p:nvPicPr>
          <p:cNvPr id="23" name="media6.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5157146" y="4450497"/>
            <a:ext cx="360000" cy="360000"/>
          </a:xfrm>
          <a:prstGeom prst="rect">
            <a:avLst/>
          </a:prstGeom>
        </p:spPr>
      </p:pic>
      <p:pic>
        <p:nvPicPr>
          <p:cNvPr id="24" name="media7.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3609110" y="4810497"/>
            <a:ext cx="360000" cy="360000"/>
          </a:xfrm>
          <a:prstGeom prst="rect">
            <a:avLst/>
          </a:prstGeom>
        </p:spPr>
      </p:pic>
      <p:pic>
        <p:nvPicPr>
          <p:cNvPr id="25" name="media8.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3505200" y="5201670"/>
            <a:ext cx="360000" cy="360000"/>
          </a:xfrm>
          <a:prstGeom prst="rect">
            <a:avLst/>
          </a:prstGeom>
        </p:spPr>
      </p:pic>
      <p:pic>
        <p:nvPicPr>
          <p:cNvPr id="26" name="media9.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3823527" y="5919355"/>
            <a:ext cx="360000" cy="360000"/>
          </a:xfrm>
          <a:prstGeom prst="rect">
            <a:avLst/>
          </a:prstGeom>
        </p:spPr>
      </p:pic>
      <p:pic>
        <p:nvPicPr>
          <p:cNvPr id="27" name="media10.mp3">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4"/>
          <a:stretch>
            <a:fillRect/>
          </a:stretch>
        </p:blipFill>
        <p:spPr>
          <a:xfrm>
            <a:off x="4447200" y="5559355"/>
            <a:ext cx="360000" cy="360000"/>
          </a:xfrm>
          <a:prstGeom prst="rect">
            <a:avLst/>
          </a:prstGeom>
        </p:spPr>
      </p:pic>
    </p:spTree>
    <p:extLst>
      <p:ext uri="{BB962C8B-B14F-4D97-AF65-F5344CB8AC3E}">
        <p14:creationId xmlns:p14="http://schemas.microsoft.com/office/powerpoint/2010/main" val="1914068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34" fill="hold"/>
                                        <p:tgtEl>
                                          <p:spTgt spid="16"/>
                                        </p:tgtEl>
                                      </p:cBhvr>
                                    </p:cmd>
                                  </p:childTnLst>
                                </p:cTn>
                              </p:par>
                            </p:childTnLst>
                          </p:cTn>
                        </p:par>
                      </p:childTnLst>
                    </p:cTn>
                  </p:par>
                </p:childTnLst>
              </p:cTn>
              <p:nextCondLst>
                <p:cond evt="onClick" delay="0">
                  <p:tgtEl>
                    <p:spTgt spid="16"/>
                  </p:tgtEl>
                </p:cond>
              </p:nextCondLst>
            </p:seq>
            <p:audio>
              <p:cMediaNode vol="100000">
                <p:cTn id="13" fill="hold" display="0">
                  <p:stCondLst>
                    <p:cond delay="indefinite"/>
                  </p:stCondLst>
                  <p:endCondLst>
                    <p:cond evt="onStopAudio" delay="0">
                      <p:tgtEl>
                        <p:sldTgt/>
                      </p:tgtEl>
                    </p:cond>
                  </p:endCondLst>
                </p:cTn>
                <p:tgtEl>
                  <p:spTgt spid="16"/>
                </p:tgtEl>
              </p:cMediaNode>
            </p:audio>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03" fill="hold"/>
                                        <p:tgtEl>
                                          <p:spTgt spid="17"/>
                                        </p:tgtEl>
                                      </p:cBhvr>
                                    </p:cmd>
                                  </p:childTnLst>
                                </p:cTn>
                              </p:par>
                            </p:childTnLst>
                          </p:cTn>
                        </p:par>
                      </p:childTnLst>
                    </p:cTn>
                  </p:par>
                </p:childTnLst>
              </p:cTn>
              <p:nextCondLst>
                <p:cond evt="onClick" delay="0">
                  <p:tgtEl>
                    <p:spTgt spid="17"/>
                  </p:tgtEl>
                </p:cond>
              </p:nextCondLst>
            </p:seq>
            <p:audio>
              <p:cMediaNode vol="100000">
                <p:cTn id="19" fill="hold" display="0">
                  <p:stCondLst>
                    <p:cond delay="indefinite"/>
                  </p:stCondLst>
                  <p:endCondLst>
                    <p:cond evt="onStopAudio" delay="0">
                      <p:tgtEl>
                        <p:sldTgt/>
                      </p:tgtEl>
                    </p:cond>
                  </p:endCondLst>
                </p:cTn>
                <p:tgtEl>
                  <p:spTgt spid="17"/>
                </p:tgtEl>
              </p:cMediaNode>
            </p:audio>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08" fill="hold"/>
                                        <p:tgtEl>
                                          <p:spTgt spid="18"/>
                                        </p:tgtEl>
                                      </p:cBhvr>
                                    </p:cmd>
                                  </p:childTnLst>
                                </p:cTn>
                              </p:par>
                            </p:childTnLst>
                          </p:cTn>
                        </p:par>
                      </p:childTnLst>
                    </p:cTn>
                  </p:par>
                </p:childTnLst>
              </p:cTn>
              <p:nextCondLst>
                <p:cond evt="onClick" delay="0">
                  <p:tgtEl>
                    <p:spTgt spid="18"/>
                  </p:tgtEl>
                </p:cond>
              </p:nextCondLst>
            </p:seq>
            <p:audio>
              <p:cMediaNode vol="100000">
                <p:cTn id="25" fill="hold" display="0">
                  <p:stCondLst>
                    <p:cond delay="indefinite"/>
                  </p:stCondLst>
                  <p:endCondLst>
                    <p:cond evt="onStopAudio" delay="0">
                      <p:tgtEl>
                        <p:sldTgt/>
                      </p:tgtEl>
                    </p:cond>
                  </p:endCondLst>
                </p:cTn>
                <p:tgtEl>
                  <p:spTgt spid="18"/>
                </p:tgtEl>
              </p:cMediaNode>
            </p:audio>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37" fill="hold"/>
                                        <p:tgtEl>
                                          <p:spTgt spid="19"/>
                                        </p:tgtEl>
                                      </p:cBhvr>
                                    </p:cmd>
                                  </p:childTnLst>
                                </p:cTn>
                              </p:par>
                            </p:childTnLst>
                          </p:cTn>
                        </p:par>
                      </p:childTnLst>
                    </p:cTn>
                  </p:par>
                </p:childTnLst>
              </p:cTn>
              <p:nextCondLst>
                <p:cond evt="onClick" delay="0">
                  <p:tgtEl>
                    <p:spTgt spid="19"/>
                  </p:tgtEl>
                </p:cond>
              </p:nextCondLst>
            </p:seq>
            <p:audio>
              <p:cMediaNode vol="100000">
                <p:cTn id="31" fill="hold" display="0">
                  <p:stCondLst>
                    <p:cond delay="indefinite"/>
                  </p:stCondLst>
                  <p:endCondLst>
                    <p:cond evt="onStopAudio" delay="0">
                      <p:tgtEl>
                        <p:sldTgt/>
                      </p:tgtEl>
                    </p:cond>
                  </p:endCondLst>
                </p:cTn>
                <p:tgtEl>
                  <p:spTgt spid="19"/>
                </p:tgtEl>
              </p:cMediaNode>
            </p:audio>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934" fill="hold"/>
                                        <p:tgtEl>
                                          <p:spTgt spid="23"/>
                                        </p:tgtEl>
                                      </p:cBhvr>
                                    </p:cmd>
                                  </p:childTnLst>
                                </p:cTn>
                              </p:par>
                            </p:childTnLst>
                          </p:cTn>
                        </p:par>
                      </p:childTnLst>
                    </p:cTn>
                  </p:par>
                </p:childTnLst>
              </p:cTn>
              <p:nextCondLst>
                <p:cond evt="onClick" delay="0">
                  <p:tgtEl>
                    <p:spTgt spid="23"/>
                  </p:tgtEl>
                </p:cond>
              </p:nextCondLst>
            </p:seq>
            <p:audio>
              <p:cMediaNode vol="100000">
                <p:cTn id="37" fill="hold" display="0">
                  <p:stCondLst>
                    <p:cond delay="indefinite"/>
                  </p:stCondLst>
                  <p:endCondLst>
                    <p:cond evt="onStopAudio" delay="0">
                      <p:tgtEl>
                        <p:sldTgt/>
                      </p:tgtEl>
                    </p:cond>
                  </p:endCondLst>
                </p:cTn>
                <p:tgtEl>
                  <p:spTgt spid="23"/>
                </p:tgtEl>
              </p:cMediaNode>
            </p:audio>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986" fill="hold"/>
                                        <p:tgtEl>
                                          <p:spTgt spid="24"/>
                                        </p:tgtEl>
                                      </p:cBhvr>
                                    </p:cmd>
                                  </p:childTnLst>
                                </p:cTn>
                              </p:par>
                            </p:childTnLst>
                          </p:cTn>
                        </p:par>
                      </p:childTnLst>
                    </p:cTn>
                  </p:par>
                </p:childTnLst>
              </p:cTn>
              <p:nextCondLst>
                <p:cond evt="onClick" delay="0">
                  <p:tgtEl>
                    <p:spTgt spid="24"/>
                  </p:tgtEl>
                </p:cond>
              </p:nextCondLst>
            </p:seq>
            <p:audio>
              <p:cMediaNode vol="100000">
                <p:cTn id="43" fill="hold" display="0">
                  <p:stCondLst>
                    <p:cond delay="indefinite"/>
                  </p:stCondLst>
                  <p:endCondLst>
                    <p:cond evt="onStopAudio" delay="0">
                      <p:tgtEl>
                        <p:sldTgt/>
                      </p:tgtEl>
                    </p:cond>
                  </p:endCondLst>
                </p:cTn>
                <p:tgtEl>
                  <p:spTgt spid="24"/>
                </p:tgtEl>
              </p:cMediaNode>
            </p:audio>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117" fill="hold"/>
                                        <p:tgtEl>
                                          <p:spTgt spid="25"/>
                                        </p:tgtEl>
                                      </p:cBhvr>
                                    </p:cmd>
                                  </p:childTnLst>
                                </p:cTn>
                              </p:par>
                            </p:childTnLst>
                          </p:cTn>
                        </p:par>
                      </p:childTnLst>
                    </p:cTn>
                  </p:par>
                </p:childTnLst>
              </p:cTn>
              <p:nextCondLst>
                <p:cond evt="onClick" delay="0">
                  <p:tgtEl>
                    <p:spTgt spid="25"/>
                  </p:tgtEl>
                </p:cond>
              </p:nextCondLst>
            </p:seq>
            <p:audio>
              <p:cMediaNode vol="100000">
                <p:cTn id="49" fill="hold" display="0">
                  <p:stCondLst>
                    <p:cond delay="indefinite"/>
                  </p:stCondLst>
                  <p:endCondLst>
                    <p:cond evt="onStopAudio" delay="0">
                      <p:tgtEl>
                        <p:sldTgt/>
                      </p:tgtEl>
                    </p:cond>
                  </p:endCondLst>
                </p:cTn>
                <p:tgtEl>
                  <p:spTgt spid="25"/>
                </p:tgtEl>
              </p:cMediaNode>
            </p:audio>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646" fill="hold"/>
                                        <p:tgtEl>
                                          <p:spTgt spid="26"/>
                                        </p:tgtEl>
                                      </p:cBhvr>
                                    </p:cmd>
                                  </p:childTnLst>
                                </p:cTn>
                              </p:par>
                            </p:childTnLst>
                          </p:cTn>
                        </p:par>
                      </p:childTnLst>
                    </p:cTn>
                  </p:par>
                </p:childTnLst>
              </p:cTn>
              <p:nextCondLst>
                <p:cond evt="onClick" delay="0">
                  <p:tgtEl>
                    <p:spTgt spid="26"/>
                  </p:tgtEl>
                </p:cond>
              </p:nextCondLst>
            </p:seq>
            <p:audio>
              <p:cMediaNode vol="10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986" fill="hold"/>
                                        <p:tgtEl>
                                          <p:spTgt spid="27"/>
                                        </p:tgtEl>
                                      </p:cBhvr>
                                    </p:cmd>
                                  </p:childTnLst>
                                </p:cTn>
                              </p:par>
                            </p:childTnLst>
                          </p:cTn>
                        </p:par>
                      </p:childTnLst>
                    </p:cTn>
                  </p:par>
                </p:childTnLst>
              </p:cTn>
              <p:nextCondLst>
                <p:cond evt="onClick" delay="0">
                  <p:tgtEl>
                    <p:spTgt spid="27"/>
                  </p:tgtEl>
                </p:cond>
              </p:nextCondLst>
            </p:seq>
            <p:audio>
              <p:cMediaNode vol="100000">
                <p:cTn id="61"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Introduce Jolly Song Scenario</a:t>
            </a:r>
            <a:endParaRPr lang="en-AU" sz="3200" dirty="0"/>
          </a:p>
        </p:txBody>
      </p:sp>
      <p:sp>
        <p:nvSpPr>
          <p:cNvPr id="5" name="Content Placeholder 4"/>
          <p:cNvSpPr>
            <a:spLocks noGrp="1"/>
          </p:cNvSpPr>
          <p:nvPr>
            <p:ph idx="1"/>
          </p:nvPr>
        </p:nvSpPr>
        <p:spPr/>
        <p:txBody>
          <a:bodyPr>
            <a:normAutofit fontScale="85000" lnSpcReduction="20000"/>
          </a:bodyPr>
          <a:lstStyle/>
          <a:p>
            <a:pPr marL="0" indent="0">
              <a:buNone/>
            </a:pPr>
            <a:r>
              <a:rPr lang="en-AU" sz="3000" b="1" dirty="0" smtClean="0"/>
              <a:t>For example:</a:t>
            </a:r>
          </a:p>
          <a:p>
            <a:r>
              <a:rPr lang="en-AU" sz="3000" dirty="0" smtClean="0"/>
              <a:t>Point to the picture: “what’s this?” The kids will shout out SNAKE! “What sound does it make?” SSSS! “That’s our sound of the week!” Use props to bring alive, where possible.</a:t>
            </a:r>
          </a:p>
          <a:p>
            <a:r>
              <a:rPr lang="en-AU" sz="3000" dirty="0" smtClean="0"/>
              <a:t>“Can you pretend your arms are a </a:t>
            </a:r>
            <a:r>
              <a:rPr lang="en-AU" sz="3000" dirty="0" err="1" smtClean="0"/>
              <a:t>ssslippery</a:t>
            </a:r>
            <a:r>
              <a:rPr lang="en-AU" sz="3000" dirty="0" smtClean="0"/>
              <a:t>, </a:t>
            </a:r>
            <a:r>
              <a:rPr lang="en-AU" sz="3000" dirty="0" err="1" smtClean="0"/>
              <a:t>ssslidey</a:t>
            </a:r>
            <a:r>
              <a:rPr lang="en-AU" sz="3000" dirty="0" smtClean="0"/>
              <a:t>, </a:t>
            </a:r>
            <a:r>
              <a:rPr lang="en-AU" sz="3000" dirty="0" err="1" smtClean="0"/>
              <a:t>ssslithering</a:t>
            </a:r>
            <a:r>
              <a:rPr lang="en-AU" sz="3000" dirty="0" smtClean="0"/>
              <a:t> </a:t>
            </a:r>
            <a:r>
              <a:rPr lang="en-AU" sz="3000" dirty="0" err="1" smtClean="0"/>
              <a:t>sssnake</a:t>
            </a:r>
            <a:r>
              <a:rPr lang="en-AU" sz="3000" dirty="0" smtClean="0"/>
              <a:t>? [Do action with them.] </a:t>
            </a:r>
            <a:r>
              <a:rPr lang="en-AU" sz="3000" dirty="0" err="1" smtClean="0"/>
              <a:t>Ssssssssssss</a:t>
            </a:r>
            <a:r>
              <a:rPr lang="en-AU" sz="3000" dirty="0" smtClean="0"/>
              <a:t>! Imagine your </a:t>
            </a:r>
            <a:r>
              <a:rPr lang="en-AU" sz="3000" dirty="0" err="1" smtClean="0"/>
              <a:t>sssnake</a:t>
            </a:r>
            <a:r>
              <a:rPr lang="en-AU" sz="3000" dirty="0" smtClean="0"/>
              <a:t> </a:t>
            </a:r>
            <a:r>
              <a:rPr lang="en-AU" sz="3000" dirty="0" err="1" smtClean="0"/>
              <a:t>sssneaking</a:t>
            </a:r>
            <a:r>
              <a:rPr lang="en-AU" sz="3000" dirty="0" smtClean="0"/>
              <a:t> through the </a:t>
            </a:r>
            <a:r>
              <a:rPr lang="en-AU" sz="3000" dirty="0" err="1" smtClean="0"/>
              <a:t>grasssssss</a:t>
            </a:r>
            <a:r>
              <a:rPr lang="en-AU" sz="3000" dirty="0" smtClean="0"/>
              <a:t>.”</a:t>
            </a:r>
          </a:p>
          <a:p>
            <a:r>
              <a:rPr lang="en-AU" sz="3000" dirty="0" smtClean="0"/>
              <a:t>Segue to song.</a:t>
            </a:r>
          </a:p>
          <a:p>
            <a:r>
              <a:rPr lang="en-AU" sz="3000" dirty="0" smtClean="0"/>
              <a:t>Repeat song for learning and memory retention.</a:t>
            </a:r>
          </a:p>
          <a:p>
            <a:r>
              <a:rPr lang="en-AU" sz="3000" dirty="0" smtClean="0"/>
              <a:t>Buy the Jolly Songs on </a:t>
            </a:r>
            <a:r>
              <a:rPr lang="en-AU" sz="3000" dirty="0" smtClean="0">
                <a:hlinkClick r:id="rId2"/>
              </a:rPr>
              <a:t>Google Play</a:t>
            </a:r>
            <a:r>
              <a:rPr lang="en-AU" sz="3000" dirty="0" smtClean="0"/>
              <a:t> or </a:t>
            </a:r>
            <a:r>
              <a:rPr lang="en-AU" sz="3000" dirty="0" smtClean="0">
                <a:hlinkClick r:id="rId3"/>
              </a:rPr>
              <a:t>iTunes</a:t>
            </a:r>
            <a:r>
              <a:rPr lang="en-AU" sz="3000" dirty="0" smtClean="0"/>
              <a:t>, and then embed the mp3 in this presentation by going to Insert &gt;&gt; Audio &gt;&gt; From File/On My PC. Embed the audio into a duplicated lyrics slide, and set playback to “automatically” (instead of “on click”). When you click “next”, nothing will change on the screen, but the audio will start playing. (</a:t>
            </a:r>
            <a:r>
              <a:rPr lang="en-AU" sz="3000" dirty="0"/>
              <a:t>See </a:t>
            </a:r>
            <a:r>
              <a:rPr lang="en-AU" sz="3000" i="1" dirty="0" err="1"/>
              <a:t>Ridin</a:t>
            </a:r>
            <a:r>
              <a:rPr lang="en-AU" sz="3000" i="1" dirty="0"/>
              <a:t>' Along and </a:t>
            </a:r>
            <a:r>
              <a:rPr lang="en-AU" sz="3000" i="1" dirty="0" err="1"/>
              <a:t>Singin</a:t>
            </a:r>
            <a:r>
              <a:rPr lang="en-AU" sz="3000" i="1" dirty="0"/>
              <a:t>' a </a:t>
            </a:r>
            <a:r>
              <a:rPr lang="en-AU" sz="3000" i="1" dirty="0" smtClean="0"/>
              <a:t>Song</a:t>
            </a:r>
            <a:r>
              <a:rPr lang="en-AU" sz="3000" dirty="0" smtClean="0"/>
              <a:t> slides, below, for demonstration.)</a:t>
            </a:r>
            <a:endParaRPr lang="en-AU" sz="300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089" t="12491" r="12323" b="34877"/>
          <a:stretch/>
        </p:blipFill>
        <p:spPr>
          <a:xfrm>
            <a:off x="7700211" y="68361"/>
            <a:ext cx="1232413" cy="1396238"/>
          </a:xfrm>
          <a:prstGeom prst="rect">
            <a:avLst/>
          </a:prstGeom>
        </p:spPr>
      </p:pic>
    </p:spTree>
    <p:extLst>
      <p:ext uri="{BB962C8B-B14F-4D97-AF65-F5344CB8AC3E}">
        <p14:creationId xmlns:p14="http://schemas.microsoft.com/office/powerpoint/2010/main" val="4256422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2272" y="5425209"/>
            <a:ext cx="8676612" cy="1266828"/>
            <a:chOff x="161099" y="5342081"/>
            <a:chExt cx="8676612" cy="1266828"/>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83" r="30713"/>
            <a:stretch/>
          </p:blipFill>
          <p:spPr bwMode="auto">
            <a:xfrm>
              <a:off x="1219845" y="5342081"/>
              <a:ext cx="677294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023"/>
            <a:stretch/>
          </p:blipFill>
          <p:spPr bwMode="auto">
            <a:xfrm>
              <a:off x="7951221" y="5342082"/>
              <a:ext cx="88649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1995"/>
            <a:stretch/>
          </p:blipFill>
          <p:spPr bwMode="auto">
            <a:xfrm>
              <a:off x="161099" y="5342084"/>
              <a:ext cx="1017182"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itle 6"/>
          <p:cNvSpPr>
            <a:spLocks noGrp="1"/>
          </p:cNvSpPr>
          <p:nvPr>
            <p:ph type="ctrTitle"/>
          </p:nvPr>
        </p:nvSpPr>
        <p:spPr/>
        <p:txBody>
          <a:bodyPr/>
          <a:lstStyle/>
          <a:p>
            <a:r>
              <a:rPr lang="en-AU" smtClean="0"/>
              <a:t>Jolly Phonics Songs</a:t>
            </a:r>
            <a:endParaRPr lang="en-AU" dirty="0"/>
          </a:p>
        </p:txBody>
      </p:sp>
      <p:sp>
        <p:nvSpPr>
          <p:cNvPr id="3" name="Subtitle 2"/>
          <p:cNvSpPr>
            <a:spLocks noGrp="1"/>
          </p:cNvSpPr>
          <p:nvPr>
            <p:ph type="subTitle" idx="1"/>
          </p:nvPr>
        </p:nvSpPr>
        <p:spPr/>
        <p:txBody>
          <a:bodyPr>
            <a:normAutofit/>
          </a:bodyPr>
          <a:lstStyle/>
          <a:p>
            <a:r>
              <a:rPr lang="en-AU" sz="2800" dirty="0" smtClean="0"/>
              <a:t>(Tune: </a:t>
            </a:r>
            <a:r>
              <a:rPr lang="en-AU" sz="2800" i="1" dirty="0" smtClean="0"/>
              <a:t>The Farmer in the Dell</a:t>
            </a:r>
            <a:r>
              <a:rPr lang="en-AU" sz="2800" dirty="0" smtClean="0"/>
              <a:t>)</a:t>
            </a:r>
          </a:p>
          <a:p>
            <a:endParaRPr lang="en-AU" sz="2800" dirty="0"/>
          </a:p>
          <a:p>
            <a:r>
              <a:rPr lang="en-AU" sz="2800" dirty="0" smtClean="0"/>
              <a:t>The snake is in the grass</a:t>
            </a:r>
          </a:p>
          <a:p>
            <a:r>
              <a:rPr lang="en-AU" sz="2800" dirty="0" smtClean="0"/>
              <a:t>The snake is in the grass</a:t>
            </a:r>
          </a:p>
          <a:p>
            <a:r>
              <a:rPr lang="en-AU" sz="2800" dirty="0" err="1" smtClean="0"/>
              <a:t>Sssssss</a:t>
            </a:r>
            <a:r>
              <a:rPr lang="en-AU" sz="2800" dirty="0" smtClean="0"/>
              <a:t> </a:t>
            </a:r>
            <a:r>
              <a:rPr lang="en-AU" sz="2800" dirty="0" err="1" smtClean="0"/>
              <a:t>sssssss</a:t>
            </a:r>
            <a:endParaRPr lang="en-AU" sz="2800" dirty="0" smtClean="0"/>
          </a:p>
          <a:p>
            <a:r>
              <a:rPr lang="en-AU" sz="2800" dirty="0" smtClean="0"/>
              <a:t>The snake is in the grass</a:t>
            </a:r>
          </a:p>
          <a:p>
            <a:endParaRPr lang="en-AU" sz="2000" dirty="0"/>
          </a:p>
          <a:p>
            <a:endParaRPr lang="en-AU" sz="2000" dirty="0" smtClean="0"/>
          </a:p>
          <a:p>
            <a:endParaRPr lang="en-AU" sz="2000" dirty="0" smtClean="0"/>
          </a:p>
          <a:p>
            <a:endParaRPr lang="en-AU" sz="2000" dirty="0"/>
          </a:p>
          <a:p>
            <a:endParaRPr lang="en-AU" sz="2000" dirty="0"/>
          </a:p>
          <a:p>
            <a:pPr algn="ctr"/>
            <a:r>
              <a:rPr lang="en-AU" sz="1600" dirty="0" smtClean="0"/>
              <a:t>Download the actions: </a:t>
            </a:r>
            <a:r>
              <a:rPr lang="en-AU" sz="1600" dirty="0" smtClean="0">
                <a:hlinkClick r:id="rId3"/>
              </a:rPr>
              <a:t>http</a:t>
            </a:r>
            <a:r>
              <a:rPr lang="en-AU" sz="1600" dirty="0">
                <a:hlinkClick r:id="rId3"/>
              </a:rPr>
              <a:t>://</a:t>
            </a:r>
            <a:r>
              <a:rPr lang="en-AU" sz="1600" dirty="0" smtClean="0">
                <a:hlinkClick r:id="rId3"/>
              </a:rPr>
              <a:t>jollylearning.co.uk/gallery/jolly-phonics-actions/</a:t>
            </a:r>
            <a:r>
              <a:rPr lang="en-AU" sz="1600" dirty="0" smtClean="0"/>
              <a:t> </a:t>
            </a:r>
            <a:endParaRPr lang="en-AU" sz="1600" dirty="0"/>
          </a:p>
        </p:txBody>
      </p:sp>
    </p:spTree>
    <p:extLst>
      <p:ext uri="{BB962C8B-B14F-4D97-AF65-F5344CB8AC3E}">
        <p14:creationId xmlns:p14="http://schemas.microsoft.com/office/powerpoint/2010/main" val="98259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nstruction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Rhymetime template">
  <a:themeElements>
    <a:clrScheme name="Custom 3">
      <a:dk1>
        <a:sysClr val="windowText" lastClr="000000"/>
      </a:dk1>
      <a:lt1>
        <a:sysClr val="window" lastClr="FFFFFF"/>
      </a:lt1>
      <a:dk2>
        <a:srgbClr val="000000"/>
      </a:dk2>
      <a:lt2>
        <a:srgbClr val="FFFFFF"/>
      </a:lt2>
      <a:accent1>
        <a:srgbClr val="00937F"/>
      </a:accent1>
      <a:accent2>
        <a:srgbClr val="005480"/>
      </a:accent2>
      <a:accent3>
        <a:srgbClr val="F5A01A"/>
      </a:accent3>
      <a:accent4>
        <a:srgbClr val="FFFFFF"/>
      </a:accent4>
      <a:accent5>
        <a:srgbClr val="FFFFFF"/>
      </a:accent5>
      <a:accent6>
        <a:srgbClr val="FFFFFF"/>
      </a:accent6>
      <a:hlink>
        <a:srgbClr val="990000"/>
      </a:hlink>
      <a:folHlink>
        <a:srgbClr val="990000"/>
      </a:folHlink>
    </a:clrScheme>
    <a:fontScheme name="Rhymetim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hymet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hymeti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hymeti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hymeti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hymeti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hymeti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hymeti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hymeti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hymeti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hymeti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hymeti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hymeti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Children and Youth Powerpoint Template 2017" id="{5CAEE1A5-DC1C-4A62-AF49-2106050293BF}" vid="{459B82E8-A5C0-4C69-8759-CD9624EEC8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2403</TotalTime>
  <Words>3197</Words>
  <Application>Microsoft Office PowerPoint</Application>
  <PresentationFormat>On-screen Show (4:3)</PresentationFormat>
  <Paragraphs>315</Paragraphs>
  <Slides>42</Slides>
  <Notes>2</Notes>
  <HiddenSlides>22</HiddenSlides>
  <MMClips>11</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Instructions template</vt:lpstr>
      <vt:lpstr>Office Theme</vt:lpstr>
      <vt:lpstr>15_Rhymetime template</vt:lpstr>
      <vt:lpstr>A Year of Storytimes</vt:lpstr>
      <vt:lpstr>Sample Library Preschool Storytime: SSSSS for Snake!</vt:lpstr>
      <vt:lpstr>Parent Handout</vt:lpstr>
      <vt:lpstr>PowerPoint Presentation</vt:lpstr>
      <vt:lpstr>PowerPoint Presentation</vt:lpstr>
      <vt:lpstr>Hello, My Friends, Hello</vt:lpstr>
      <vt:lpstr>Hello, My Friends, Hello</vt:lpstr>
      <vt:lpstr>Introduce Jolly Song Scenario</vt:lpstr>
      <vt:lpstr>Jolly Phonics Songs</vt:lpstr>
      <vt:lpstr>Sound of the Day: S</vt:lpstr>
      <vt:lpstr>Sound of the Day: What would a picture of today’s sound look like?</vt:lpstr>
      <vt:lpstr>Pencil Grip Song: Let’s Do Some Writing!</vt:lpstr>
      <vt:lpstr>Let’s Do Some Writing! (Tune: The Hokey Pokey)</vt:lpstr>
      <vt:lpstr>Letter Formation for Sound of the Day</vt:lpstr>
      <vt:lpstr>Letter Formation</vt:lpstr>
      <vt:lpstr>Info for Parents: Setting Up Future Spelling Choices*</vt:lpstr>
      <vt:lpstr>Speech Bubble for s</vt:lpstr>
      <vt:lpstr>The Snake and the Boy: Storytelling Tips</vt:lpstr>
      <vt:lpstr>PowerPoint Presentation</vt:lpstr>
      <vt:lpstr>When [Snakes] Get Up in the Morning</vt:lpstr>
      <vt:lpstr>When Snakes Get Up in the Morning (Nancy Stewart)</vt:lpstr>
      <vt:lpstr>Ridin' Along and Singin' a Song http://www.nancymusic.com/SOM/2012/ridin-along-singing-a-song.htm </vt:lpstr>
      <vt:lpstr>Ridin' Along and Singin' a Song</vt:lpstr>
      <vt:lpstr>Ridin' Along and Singin' a Song</vt:lpstr>
      <vt:lpstr>It’s Not Just a Blanket: Storytelling Tips</vt:lpstr>
      <vt:lpstr>It’s Not Just a Blanket!</vt:lpstr>
      <vt:lpstr>Phonemic Awareness Game: How many sounds in…?</vt:lpstr>
      <vt:lpstr>Reading Game: How many sounds in…?</vt:lpstr>
      <vt:lpstr>Zoom Zoom Zoom</vt:lpstr>
      <vt:lpstr>Zoom Zoom Zoom</vt:lpstr>
      <vt:lpstr>Nursery Rhyme Cube</vt:lpstr>
      <vt:lpstr>PowerPoint Presentation</vt:lpstr>
      <vt:lpstr>Mystery Rhymes!</vt:lpstr>
      <vt:lpstr>Who Am I?: Storytelling Tips</vt:lpstr>
      <vt:lpstr>Who Am I? Yoga for Children…</vt:lpstr>
      <vt:lpstr>Revise: Letter Formation</vt:lpstr>
      <vt:lpstr>Revise: Jolly Phonics Songs</vt:lpstr>
      <vt:lpstr>Craft to Conclude</vt:lpstr>
      <vt:lpstr>PowerPoint Presentation</vt:lpstr>
      <vt:lpstr>Craft: Spiral Snakes</vt:lpstr>
      <vt:lpstr>Informal Playgroup After Storytime</vt:lpstr>
      <vt:lpstr>Storytime Playgroup: Please stay to play, chat and get to know one another!</vt:lpstr>
    </vt:vector>
  </TitlesOfParts>
  <Company>Hobsons Bay City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Wiesner</dc:creator>
  <cp:lastModifiedBy>Sarah</cp:lastModifiedBy>
  <cp:revision>180</cp:revision>
  <cp:lastPrinted>2018-04-18T03:15:27Z</cp:lastPrinted>
  <dcterms:created xsi:type="dcterms:W3CDTF">2018-02-06T22:45:01Z</dcterms:created>
  <dcterms:modified xsi:type="dcterms:W3CDTF">2018-11-03T05:58:21Z</dcterms:modified>
</cp:coreProperties>
</file>