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18" r:id="rId2"/>
    <p:sldMasterId id="2147484133" r:id="rId3"/>
    <p:sldMasterId id="2147484135" r:id="rId4"/>
  </p:sldMasterIdLst>
  <p:notesMasterIdLst>
    <p:notesMasterId r:id="rId54"/>
  </p:notesMasterIdLst>
  <p:handoutMasterIdLst>
    <p:handoutMasterId r:id="rId55"/>
  </p:handoutMasterIdLst>
  <p:sldIdLst>
    <p:sldId id="927" r:id="rId5"/>
    <p:sldId id="859" r:id="rId6"/>
    <p:sldId id="877" r:id="rId7"/>
    <p:sldId id="860" r:id="rId8"/>
    <p:sldId id="894" r:id="rId9"/>
    <p:sldId id="861" r:id="rId10"/>
    <p:sldId id="925" r:id="rId11"/>
    <p:sldId id="914" r:id="rId12"/>
    <p:sldId id="943" r:id="rId13"/>
    <p:sldId id="932" r:id="rId14"/>
    <p:sldId id="939" r:id="rId15"/>
    <p:sldId id="944" r:id="rId16"/>
    <p:sldId id="940" r:id="rId17"/>
    <p:sldId id="907" r:id="rId18"/>
    <p:sldId id="908" r:id="rId19"/>
    <p:sldId id="945" r:id="rId20"/>
    <p:sldId id="933" r:id="rId21"/>
    <p:sldId id="909" r:id="rId22"/>
    <p:sldId id="910" r:id="rId23"/>
    <p:sldId id="946" r:id="rId24"/>
    <p:sldId id="935" r:id="rId25"/>
    <p:sldId id="911" r:id="rId26"/>
    <p:sldId id="912" r:id="rId27"/>
    <p:sldId id="947" r:id="rId28"/>
    <p:sldId id="934" r:id="rId29"/>
    <p:sldId id="913" r:id="rId30"/>
    <p:sldId id="938" r:id="rId31"/>
    <p:sldId id="936" r:id="rId32"/>
    <p:sldId id="937" r:id="rId33"/>
    <p:sldId id="895" r:id="rId34"/>
    <p:sldId id="868" r:id="rId35"/>
    <p:sldId id="915" r:id="rId36"/>
    <p:sldId id="916" r:id="rId37"/>
    <p:sldId id="920" r:id="rId38"/>
    <p:sldId id="917" r:id="rId39"/>
    <p:sldId id="896" r:id="rId40"/>
    <p:sldId id="926" r:id="rId41"/>
    <p:sldId id="921" r:id="rId42"/>
    <p:sldId id="897" r:id="rId43"/>
    <p:sldId id="873" r:id="rId44"/>
    <p:sldId id="871" r:id="rId45"/>
    <p:sldId id="929" r:id="rId46"/>
    <p:sldId id="893" r:id="rId47"/>
    <p:sldId id="874" r:id="rId48"/>
    <p:sldId id="931" r:id="rId49"/>
    <p:sldId id="942" r:id="rId50"/>
    <p:sldId id="941" r:id="rId51"/>
    <p:sldId id="930" r:id="rId52"/>
    <p:sldId id="919" r:id="rId53"/>
  </p:sldIdLst>
  <p:sldSz cx="9144000" cy="6858000" type="screen4x3"/>
  <p:notesSz cx="6807200" cy="9939338"/>
  <p:defaultTextStyle>
    <a:defPPr>
      <a:defRPr lang="en-A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130" userDrawn="1">
          <p15:clr>
            <a:srgbClr val="A4A3A4"/>
          </p15:clr>
        </p15:guide>
        <p15:guide id="2" pos="214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a:srgbClr val="FF9933"/>
    <a:srgbClr val="FFCC99"/>
    <a:srgbClr val="FF66FF"/>
    <a:srgbClr val="FF00FF"/>
    <a:srgbClr val="313782"/>
    <a:srgbClr val="00937F"/>
    <a:srgbClr val="FF937F"/>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94521" autoAdjust="0"/>
  </p:normalViewPr>
  <p:slideViewPr>
    <p:cSldViewPr>
      <p:cViewPr>
        <p:scale>
          <a:sx n="60" d="100"/>
          <a:sy n="60" d="100"/>
        </p:scale>
        <p:origin x="-3084" y="-1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55" d="100"/>
          <a:sy n="55" d="100"/>
        </p:scale>
        <p:origin x="3936" y="96"/>
      </p:cViewPr>
      <p:guideLst>
        <p:guide orient="horz" pos="3130"/>
        <p:guide pos="214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3.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5"/>
            <a:ext cx="2950193" cy="496427"/>
          </a:xfrm>
          <a:prstGeom prst="rect">
            <a:avLst/>
          </a:prstGeom>
        </p:spPr>
        <p:txBody>
          <a:bodyPr vert="horz" lIns="88302" tIns="44150" rIns="88302" bIns="44150" rtlCol="0"/>
          <a:lstStyle>
            <a:lvl1pPr algn="l">
              <a:defRPr sz="1200"/>
            </a:lvl1pPr>
          </a:lstStyle>
          <a:p>
            <a:endParaRPr lang="en-AU"/>
          </a:p>
        </p:txBody>
      </p:sp>
      <p:sp>
        <p:nvSpPr>
          <p:cNvPr id="3" name="Date Placeholder 2"/>
          <p:cNvSpPr>
            <a:spLocks noGrp="1"/>
          </p:cNvSpPr>
          <p:nvPr>
            <p:ph type="dt" sz="quarter" idx="1"/>
          </p:nvPr>
        </p:nvSpPr>
        <p:spPr>
          <a:xfrm>
            <a:off x="3855489" y="5"/>
            <a:ext cx="2950193" cy="496427"/>
          </a:xfrm>
          <a:prstGeom prst="rect">
            <a:avLst/>
          </a:prstGeom>
        </p:spPr>
        <p:txBody>
          <a:bodyPr vert="horz" lIns="88302" tIns="44150" rIns="88302" bIns="44150" rtlCol="0"/>
          <a:lstStyle>
            <a:lvl1pPr algn="r">
              <a:defRPr sz="1200"/>
            </a:lvl1pPr>
          </a:lstStyle>
          <a:p>
            <a:fld id="{434AD075-02D8-4028-850F-10C46F10DD20}" type="datetimeFigureOut">
              <a:rPr lang="en-AU" smtClean="0"/>
              <a:pPr/>
              <a:t>21/10/2018</a:t>
            </a:fld>
            <a:endParaRPr lang="en-AU"/>
          </a:p>
        </p:txBody>
      </p:sp>
      <p:sp>
        <p:nvSpPr>
          <p:cNvPr id="4" name="Footer Placeholder 3"/>
          <p:cNvSpPr>
            <a:spLocks noGrp="1"/>
          </p:cNvSpPr>
          <p:nvPr>
            <p:ph type="ftr" sz="quarter" idx="2"/>
          </p:nvPr>
        </p:nvSpPr>
        <p:spPr>
          <a:xfrm>
            <a:off x="3" y="9441373"/>
            <a:ext cx="2950193" cy="496427"/>
          </a:xfrm>
          <a:prstGeom prst="rect">
            <a:avLst/>
          </a:prstGeom>
        </p:spPr>
        <p:txBody>
          <a:bodyPr vert="horz" lIns="88302" tIns="44150" rIns="88302" bIns="44150" rtlCol="0" anchor="b"/>
          <a:lstStyle>
            <a:lvl1pPr algn="l">
              <a:defRPr sz="1200"/>
            </a:lvl1pPr>
          </a:lstStyle>
          <a:p>
            <a:endParaRPr lang="en-AU"/>
          </a:p>
        </p:txBody>
      </p:sp>
      <p:sp>
        <p:nvSpPr>
          <p:cNvPr id="5" name="Slide Number Placeholder 4"/>
          <p:cNvSpPr>
            <a:spLocks noGrp="1"/>
          </p:cNvSpPr>
          <p:nvPr>
            <p:ph type="sldNum" sz="quarter" idx="3"/>
          </p:nvPr>
        </p:nvSpPr>
        <p:spPr>
          <a:xfrm>
            <a:off x="3855489" y="9441373"/>
            <a:ext cx="2950193" cy="496427"/>
          </a:xfrm>
          <a:prstGeom prst="rect">
            <a:avLst/>
          </a:prstGeom>
        </p:spPr>
        <p:txBody>
          <a:bodyPr vert="horz" lIns="88302" tIns="44150" rIns="88302" bIns="44150" rtlCol="0" anchor="b"/>
          <a:lstStyle>
            <a:lvl1pPr algn="r">
              <a:defRPr sz="1200"/>
            </a:lvl1pPr>
          </a:lstStyle>
          <a:p>
            <a:fld id="{532221AC-3BEE-4206-8F42-C05B317AFF37}" type="slidenum">
              <a:rPr lang="en-AU" smtClean="0"/>
              <a:pPr/>
              <a:t>‹#›</a:t>
            </a:fld>
            <a:endParaRPr lang="en-AU"/>
          </a:p>
        </p:txBody>
      </p:sp>
    </p:spTree>
    <p:extLst>
      <p:ext uri="{BB962C8B-B14F-4D97-AF65-F5344CB8AC3E}">
        <p14:creationId xmlns:p14="http://schemas.microsoft.com/office/powerpoint/2010/main" val="16249124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5"/>
            <a:ext cx="2950193" cy="496427"/>
          </a:xfrm>
          <a:prstGeom prst="rect">
            <a:avLst/>
          </a:prstGeom>
        </p:spPr>
        <p:txBody>
          <a:bodyPr vert="horz" lIns="95622" tIns="47811" rIns="95622" bIns="47811" rtlCol="0"/>
          <a:lstStyle>
            <a:lvl1pPr algn="l">
              <a:defRPr sz="1200">
                <a:latin typeface="Arial" charset="0"/>
              </a:defRPr>
            </a:lvl1pPr>
          </a:lstStyle>
          <a:p>
            <a:pPr>
              <a:defRPr/>
            </a:pPr>
            <a:endParaRPr lang="en-AU"/>
          </a:p>
        </p:txBody>
      </p:sp>
      <p:sp>
        <p:nvSpPr>
          <p:cNvPr id="3" name="Date Placeholder 2"/>
          <p:cNvSpPr>
            <a:spLocks noGrp="1"/>
          </p:cNvSpPr>
          <p:nvPr>
            <p:ph type="dt" idx="1"/>
          </p:nvPr>
        </p:nvSpPr>
        <p:spPr>
          <a:xfrm>
            <a:off x="3855489" y="5"/>
            <a:ext cx="2950193" cy="496427"/>
          </a:xfrm>
          <a:prstGeom prst="rect">
            <a:avLst/>
          </a:prstGeom>
        </p:spPr>
        <p:txBody>
          <a:bodyPr vert="horz" lIns="95622" tIns="47811" rIns="95622" bIns="47811" rtlCol="0"/>
          <a:lstStyle>
            <a:lvl1pPr algn="r">
              <a:defRPr sz="1200">
                <a:latin typeface="Arial" charset="0"/>
              </a:defRPr>
            </a:lvl1pPr>
          </a:lstStyle>
          <a:p>
            <a:pPr>
              <a:defRPr/>
            </a:pPr>
            <a:fld id="{4DED67E0-7E77-469D-84C9-78621EC4C6DC}" type="datetimeFigureOut">
              <a:rPr lang="en-AU"/>
              <a:pPr>
                <a:defRPr/>
              </a:pPr>
              <a:t>21/10/2018</a:t>
            </a:fld>
            <a:endParaRPr lang="en-AU"/>
          </a:p>
        </p:txBody>
      </p:sp>
      <p:sp>
        <p:nvSpPr>
          <p:cNvPr id="4" name="Slide Image Placeholder 3"/>
          <p:cNvSpPr>
            <a:spLocks noGrp="1" noRot="1" noChangeAspect="1"/>
          </p:cNvSpPr>
          <p:nvPr>
            <p:ph type="sldImg" idx="2"/>
          </p:nvPr>
        </p:nvSpPr>
        <p:spPr>
          <a:xfrm>
            <a:off x="919163" y="746125"/>
            <a:ext cx="4968875" cy="3727450"/>
          </a:xfrm>
          <a:prstGeom prst="rect">
            <a:avLst/>
          </a:prstGeom>
          <a:noFill/>
          <a:ln w="12700">
            <a:solidFill>
              <a:prstClr val="black"/>
            </a:solidFill>
          </a:ln>
        </p:spPr>
        <p:txBody>
          <a:bodyPr vert="horz" lIns="95622" tIns="47811" rIns="95622" bIns="47811" rtlCol="0" anchor="ctr"/>
          <a:lstStyle/>
          <a:p>
            <a:pPr lvl="0"/>
            <a:endParaRPr lang="en-AU" noProof="0" smtClean="0"/>
          </a:p>
        </p:txBody>
      </p:sp>
      <p:sp>
        <p:nvSpPr>
          <p:cNvPr id="5" name="Notes Placeholder 4"/>
          <p:cNvSpPr>
            <a:spLocks noGrp="1"/>
          </p:cNvSpPr>
          <p:nvPr>
            <p:ph type="body" sz="quarter" idx="3"/>
          </p:nvPr>
        </p:nvSpPr>
        <p:spPr>
          <a:xfrm>
            <a:off x="681635" y="4720685"/>
            <a:ext cx="5443935" cy="4472471"/>
          </a:xfrm>
          <a:prstGeom prst="rect">
            <a:avLst/>
          </a:prstGeom>
        </p:spPr>
        <p:txBody>
          <a:bodyPr vert="horz" lIns="95622" tIns="47811" rIns="95622" bIns="47811"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AU" noProof="0" smtClean="0"/>
          </a:p>
        </p:txBody>
      </p:sp>
      <p:sp>
        <p:nvSpPr>
          <p:cNvPr id="6" name="Footer Placeholder 5"/>
          <p:cNvSpPr>
            <a:spLocks noGrp="1"/>
          </p:cNvSpPr>
          <p:nvPr>
            <p:ph type="ftr" sz="quarter" idx="4"/>
          </p:nvPr>
        </p:nvSpPr>
        <p:spPr>
          <a:xfrm>
            <a:off x="3" y="9442914"/>
            <a:ext cx="2950193" cy="494885"/>
          </a:xfrm>
          <a:prstGeom prst="rect">
            <a:avLst/>
          </a:prstGeom>
        </p:spPr>
        <p:txBody>
          <a:bodyPr vert="horz" lIns="95622" tIns="47811" rIns="95622" bIns="47811" rtlCol="0" anchor="b"/>
          <a:lstStyle>
            <a:lvl1pPr algn="l">
              <a:defRPr sz="1200">
                <a:latin typeface="Arial" charset="0"/>
              </a:defRPr>
            </a:lvl1pPr>
          </a:lstStyle>
          <a:p>
            <a:pPr>
              <a:defRPr/>
            </a:pPr>
            <a:endParaRPr lang="en-AU"/>
          </a:p>
        </p:txBody>
      </p:sp>
      <p:sp>
        <p:nvSpPr>
          <p:cNvPr id="7" name="Slide Number Placeholder 6"/>
          <p:cNvSpPr>
            <a:spLocks noGrp="1"/>
          </p:cNvSpPr>
          <p:nvPr>
            <p:ph type="sldNum" sz="quarter" idx="5"/>
          </p:nvPr>
        </p:nvSpPr>
        <p:spPr>
          <a:xfrm>
            <a:off x="3855489" y="9442914"/>
            <a:ext cx="2950193" cy="494885"/>
          </a:xfrm>
          <a:prstGeom prst="rect">
            <a:avLst/>
          </a:prstGeom>
        </p:spPr>
        <p:txBody>
          <a:bodyPr vert="horz" lIns="95622" tIns="47811" rIns="95622" bIns="47811" rtlCol="0" anchor="b"/>
          <a:lstStyle>
            <a:lvl1pPr algn="r">
              <a:defRPr sz="1200">
                <a:latin typeface="Arial" charset="0"/>
              </a:defRPr>
            </a:lvl1pPr>
          </a:lstStyle>
          <a:p>
            <a:pPr>
              <a:defRPr/>
            </a:pPr>
            <a:fld id="{231B7BA1-3495-4BD1-82FB-8BB8AD71C441}" type="slidenum">
              <a:rPr lang="en-AU"/>
              <a:pPr>
                <a:defRPr/>
              </a:pPr>
              <a:t>‹#›</a:t>
            </a:fld>
            <a:endParaRPr lang="en-AU"/>
          </a:p>
        </p:txBody>
      </p:sp>
    </p:spTree>
    <p:extLst>
      <p:ext uri="{BB962C8B-B14F-4D97-AF65-F5344CB8AC3E}">
        <p14:creationId xmlns:p14="http://schemas.microsoft.com/office/powerpoint/2010/main" val="150599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231B7BA1-3495-4BD1-82FB-8BB8AD71C441}" type="slidenum">
              <a:rPr lang="en-AU" smtClean="0">
                <a:solidFill>
                  <a:prstClr val="black"/>
                </a:solidFill>
              </a:rPr>
              <a:pPr>
                <a:defRPr/>
              </a:pPr>
              <a:t>14</a:t>
            </a:fld>
            <a:endParaRPr lang="en-AU">
              <a:solidFill>
                <a:prstClr val="black"/>
              </a:solidFill>
            </a:endParaRPr>
          </a:p>
        </p:txBody>
      </p:sp>
    </p:spTree>
    <p:extLst>
      <p:ext uri="{BB962C8B-B14F-4D97-AF65-F5344CB8AC3E}">
        <p14:creationId xmlns:p14="http://schemas.microsoft.com/office/powerpoint/2010/main" val="1894740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57625" y="735013"/>
            <a:ext cx="2641600" cy="1982787"/>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0D7DD58-24DD-4828-9A43-2B07803004D6}" type="slidenum">
              <a:rPr lang="en-AU" smtClean="0">
                <a:solidFill>
                  <a:prstClr val="black"/>
                </a:solidFill>
              </a:rPr>
              <a:pPr/>
              <a:t>40</a:t>
            </a:fld>
            <a:endParaRPr lang="en-AU">
              <a:solidFill>
                <a:prstClr val="black"/>
              </a:solidFill>
            </a:endParaRPr>
          </a:p>
        </p:txBody>
      </p:sp>
    </p:spTree>
    <p:extLst>
      <p:ext uri="{BB962C8B-B14F-4D97-AF65-F5344CB8AC3E}">
        <p14:creationId xmlns:p14="http://schemas.microsoft.com/office/powerpoint/2010/main" val="1028833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57625" y="735013"/>
            <a:ext cx="2641600" cy="1982787"/>
          </a:xfrm>
        </p:spPr>
      </p:sp>
      <p:sp>
        <p:nvSpPr>
          <p:cNvPr id="3" name="Notes Placeholder 2"/>
          <p:cNvSpPr>
            <a:spLocks noGrp="1"/>
          </p:cNvSpPr>
          <p:nvPr>
            <p:ph type="body" idx="1"/>
          </p:nvPr>
        </p:nvSpPr>
        <p:spPr/>
        <p:txBody>
          <a:bodyPr/>
          <a:lstStyle/>
          <a:p>
            <a:r>
              <a:rPr lang="en-AU" b="1" dirty="0" smtClean="0"/>
              <a:t>Movement</a:t>
            </a:r>
            <a:r>
              <a:rPr lang="en-AU" b="1" baseline="0" dirty="0" smtClean="0"/>
              <a:t> Song</a:t>
            </a:r>
          </a:p>
          <a:p>
            <a:r>
              <a:rPr lang="en-AU" dirty="0" smtClean="0"/>
              <a:t>Standing</a:t>
            </a:r>
          </a:p>
          <a:p>
            <a:endParaRPr lang="en-AU" dirty="0" smtClean="0"/>
          </a:p>
        </p:txBody>
      </p:sp>
      <p:sp>
        <p:nvSpPr>
          <p:cNvPr id="4" name="Slide Number Placeholder 3"/>
          <p:cNvSpPr>
            <a:spLocks noGrp="1"/>
          </p:cNvSpPr>
          <p:nvPr>
            <p:ph type="sldNum" sz="quarter" idx="10"/>
          </p:nvPr>
        </p:nvSpPr>
        <p:spPr/>
        <p:txBody>
          <a:bodyPr/>
          <a:lstStyle/>
          <a:p>
            <a:fld id="{70D7DD58-24DD-4828-9A43-2B07803004D6}" type="slidenum">
              <a:rPr lang="en-AU" smtClean="0">
                <a:solidFill>
                  <a:prstClr val="black"/>
                </a:solidFill>
              </a:rPr>
              <a:pPr/>
              <a:t>41</a:t>
            </a:fld>
            <a:endParaRPr lang="en-AU">
              <a:solidFill>
                <a:prstClr val="black"/>
              </a:solidFill>
            </a:endParaRPr>
          </a:p>
        </p:txBody>
      </p:sp>
    </p:spTree>
    <p:extLst>
      <p:ext uri="{BB962C8B-B14F-4D97-AF65-F5344CB8AC3E}">
        <p14:creationId xmlns:p14="http://schemas.microsoft.com/office/powerpoint/2010/main" val="4858568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HBL instructions template">
    <p:spTree>
      <p:nvGrpSpPr>
        <p:cNvPr id="1" name=""/>
        <p:cNvGrpSpPr/>
        <p:nvPr/>
      </p:nvGrpSpPr>
      <p:grpSpPr>
        <a:xfrm>
          <a:off x="0" y="0"/>
          <a:ext cx="0" cy="0"/>
          <a:chOff x="0" y="0"/>
          <a:chExt cx="0" cy="0"/>
        </a:xfrm>
      </p:grpSpPr>
      <p:sp>
        <p:nvSpPr>
          <p:cNvPr id="2" name="Title 1"/>
          <p:cNvSpPr>
            <a:spLocks noGrp="1"/>
          </p:cNvSpPr>
          <p:nvPr>
            <p:ph type="title"/>
          </p:nvPr>
        </p:nvSpPr>
        <p:spPr>
          <a:xfrm>
            <a:off x="1043608" y="188640"/>
            <a:ext cx="7992888" cy="783958"/>
          </a:xfrm>
        </p:spPr>
        <p:txBody>
          <a:bodyPr>
            <a:normAutofit/>
          </a:bodyPr>
          <a:lstStyle>
            <a:lvl1pPr algn="l">
              <a:defRPr sz="3600" b="1">
                <a:solidFill>
                  <a:srgbClr val="313782"/>
                </a:solidFill>
              </a:defRPr>
            </a:lvl1pPr>
          </a:lstStyle>
          <a:p>
            <a:r>
              <a:rPr lang="en-US" dirty="0" smtClean="0"/>
              <a:t>Click to edit Master title style</a:t>
            </a:r>
            <a:endParaRPr lang="en-AU" dirty="0"/>
          </a:p>
        </p:txBody>
      </p:sp>
      <p:sp>
        <p:nvSpPr>
          <p:cNvPr id="3" name="Content Placeholder 2"/>
          <p:cNvSpPr>
            <a:spLocks noGrp="1"/>
          </p:cNvSpPr>
          <p:nvPr>
            <p:ph idx="1"/>
          </p:nvPr>
        </p:nvSpPr>
        <p:spPr>
          <a:xfrm>
            <a:off x="179512" y="1052736"/>
            <a:ext cx="8856984" cy="5688632"/>
          </a:xfrm>
        </p:spPr>
        <p:txBody>
          <a:bodyPr/>
          <a:lstStyle>
            <a:lvl1pPr>
              <a:defRPr sz="2800"/>
            </a:lvl1pPr>
            <a:lvl2pPr>
              <a:defRPr sz="2400"/>
            </a:lvl2pPr>
            <a:lvl3pPr>
              <a:defRPr sz="2000"/>
            </a:lvl3pPr>
            <a:lvl4pPr>
              <a:defRPr sz="15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pic>
        <p:nvPicPr>
          <p:cNvPr id="1027" name="Picture 3"/>
          <p:cNvPicPr>
            <a:picLocks noChangeAspect="1" noChangeArrowheads="1"/>
          </p:cNvPicPr>
          <p:nvPr userDrawn="1"/>
        </p:nvPicPr>
        <p:blipFill>
          <a:blip r:embed="rId2" cstate="print"/>
          <a:srcRect/>
          <a:stretch>
            <a:fillRect/>
          </a:stretch>
        </p:blipFill>
        <p:spPr bwMode="auto">
          <a:xfrm>
            <a:off x="179512" y="188640"/>
            <a:ext cx="792087" cy="779192"/>
          </a:xfrm>
          <a:prstGeom prst="rect">
            <a:avLst/>
          </a:prstGeom>
          <a:noFill/>
          <a:ln w="9525">
            <a:solidFill>
              <a:schemeClr val="accent1"/>
            </a:solidFill>
            <a:miter lim="800000"/>
            <a:headEnd/>
            <a:tailEnd/>
          </a:ln>
        </p:spPr>
      </p:pic>
    </p:spTree>
    <p:extLst>
      <p:ext uri="{BB962C8B-B14F-4D97-AF65-F5344CB8AC3E}">
        <p14:creationId xmlns:p14="http://schemas.microsoft.com/office/powerpoint/2010/main" val="813972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956097-EB81-4511-9EC7-66ACACD77787}" type="datetimeFigureOut">
              <a:rPr lang="en-AU" smtClean="0"/>
              <a:t>21/10/2018</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0770C900-145C-4014-8FBA-F36572754D99}" type="slidenum">
              <a:rPr lang="en-AU" smtClean="0"/>
              <a:t>‹#›</a:t>
            </a:fld>
            <a:endParaRPr lang="en-AU"/>
          </a:p>
        </p:txBody>
      </p:sp>
    </p:spTree>
    <p:extLst>
      <p:ext uri="{BB962C8B-B14F-4D97-AF65-F5344CB8AC3E}">
        <p14:creationId xmlns:p14="http://schemas.microsoft.com/office/powerpoint/2010/main" val="9429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956097-EB81-4511-9EC7-66ACACD77787}" type="datetimeFigureOut">
              <a:rPr lang="en-AU" smtClean="0"/>
              <a:t>21/10/2018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770C900-145C-4014-8FBA-F36572754D99}" type="slidenum">
              <a:rPr lang="en-AU" smtClean="0"/>
              <a:t>‹#›</a:t>
            </a:fld>
            <a:endParaRPr lang="en-AU"/>
          </a:p>
        </p:txBody>
      </p:sp>
    </p:spTree>
    <p:extLst>
      <p:ext uri="{BB962C8B-B14F-4D97-AF65-F5344CB8AC3E}">
        <p14:creationId xmlns:p14="http://schemas.microsoft.com/office/powerpoint/2010/main" val="2722918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956097-EB81-4511-9EC7-66ACACD77787}" type="datetimeFigureOut">
              <a:rPr lang="en-AU" smtClean="0"/>
              <a:t>21/10/2018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770C900-145C-4014-8FBA-F36572754D99}" type="slidenum">
              <a:rPr lang="en-AU" smtClean="0"/>
              <a:t>‹#›</a:t>
            </a:fld>
            <a:endParaRPr lang="en-AU"/>
          </a:p>
        </p:txBody>
      </p:sp>
    </p:spTree>
    <p:extLst>
      <p:ext uri="{BB962C8B-B14F-4D97-AF65-F5344CB8AC3E}">
        <p14:creationId xmlns:p14="http://schemas.microsoft.com/office/powerpoint/2010/main" val="23040570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CC956097-EB81-4511-9EC7-66ACACD77787}" type="datetimeFigureOut">
              <a:rPr lang="en-AU" smtClean="0"/>
              <a:t>21/10/2018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770C900-145C-4014-8FBA-F36572754D99}" type="slidenum">
              <a:rPr lang="en-AU" smtClean="0"/>
              <a:t>‹#›</a:t>
            </a:fld>
            <a:endParaRPr lang="en-AU"/>
          </a:p>
        </p:txBody>
      </p:sp>
    </p:spTree>
    <p:extLst>
      <p:ext uri="{BB962C8B-B14F-4D97-AF65-F5344CB8AC3E}">
        <p14:creationId xmlns:p14="http://schemas.microsoft.com/office/powerpoint/2010/main" val="39056245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CC956097-EB81-4511-9EC7-66ACACD77787}" type="datetimeFigureOut">
              <a:rPr lang="en-AU" smtClean="0"/>
              <a:t>21/10/2018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770C900-145C-4014-8FBA-F36572754D99}" type="slidenum">
              <a:rPr lang="en-AU" smtClean="0"/>
              <a:t>‹#›</a:t>
            </a:fld>
            <a:endParaRPr lang="en-AU"/>
          </a:p>
        </p:txBody>
      </p:sp>
    </p:spTree>
    <p:extLst>
      <p:ext uri="{BB962C8B-B14F-4D97-AF65-F5344CB8AC3E}">
        <p14:creationId xmlns:p14="http://schemas.microsoft.com/office/powerpoint/2010/main" val="3547841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Rhymetime slide template">
    <p:spTree>
      <p:nvGrpSpPr>
        <p:cNvPr id="1" name=""/>
        <p:cNvGrpSpPr/>
        <p:nvPr/>
      </p:nvGrpSpPr>
      <p:grpSpPr>
        <a:xfrm>
          <a:off x="0" y="0"/>
          <a:ext cx="0" cy="0"/>
          <a:chOff x="0" y="0"/>
          <a:chExt cx="0" cy="0"/>
        </a:xfrm>
      </p:grpSpPr>
      <p:sp>
        <p:nvSpPr>
          <p:cNvPr id="14" name="Title 1"/>
          <p:cNvSpPr>
            <a:spLocks noGrp="1"/>
          </p:cNvSpPr>
          <p:nvPr>
            <p:ph type="ctrTitle"/>
          </p:nvPr>
        </p:nvSpPr>
        <p:spPr>
          <a:xfrm>
            <a:off x="395536" y="692696"/>
            <a:ext cx="8352928" cy="648072"/>
          </a:xfrm>
          <a:prstGeom prst="rect">
            <a:avLst/>
          </a:prstGeom>
        </p:spPr>
        <p:txBody>
          <a:bodyPr>
            <a:normAutofit/>
          </a:bodyPr>
          <a:lstStyle>
            <a:lvl1pPr algn="l">
              <a:defRPr sz="3600" b="1" i="0" baseline="0">
                <a:solidFill>
                  <a:srgbClr val="313782"/>
                </a:solidFill>
                <a:latin typeface="Helvetica" pitchFamily="34" charset="0"/>
              </a:defRPr>
            </a:lvl1pPr>
          </a:lstStyle>
          <a:p>
            <a:endParaRPr lang="en-US" dirty="0"/>
          </a:p>
        </p:txBody>
      </p:sp>
      <p:sp>
        <p:nvSpPr>
          <p:cNvPr id="16" name="Subtitle 2"/>
          <p:cNvSpPr>
            <a:spLocks noGrp="1"/>
          </p:cNvSpPr>
          <p:nvPr>
            <p:ph type="subTitle" idx="1"/>
          </p:nvPr>
        </p:nvSpPr>
        <p:spPr>
          <a:xfrm>
            <a:off x="395536" y="1412776"/>
            <a:ext cx="8352928" cy="4536504"/>
          </a:xfrm>
          <a:prstGeom prst="rect">
            <a:avLst/>
          </a:prstGeom>
        </p:spPr>
        <p:txBody>
          <a:bodyPr>
            <a:normAutofit/>
          </a:bodyPr>
          <a:lstStyle>
            <a:lvl1pPr marL="0" indent="0" algn="l">
              <a:spcBef>
                <a:spcPts val="0"/>
              </a:spcBef>
              <a:buNone/>
              <a:defRPr sz="24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smtClean="0"/>
          </a:p>
        </p:txBody>
      </p:sp>
    </p:spTree>
    <p:extLst>
      <p:ext uri="{BB962C8B-B14F-4D97-AF65-F5344CB8AC3E}">
        <p14:creationId xmlns:p14="http://schemas.microsoft.com/office/powerpoint/2010/main" val="329658986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hymetime slide template">
    <p:spTree>
      <p:nvGrpSpPr>
        <p:cNvPr id="1" name=""/>
        <p:cNvGrpSpPr/>
        <p:nvPr/>
      </p:nvGrpSpPr>
      <p:grpSpPr>
        <a:xfrm>
          <a:off x="0" y="0"/>
          <a:ext cx="0" cy="0"/>
          <a:chOff x="0" y="0"/>
          <a:chExt cx="0" cy="0"/>
        </a:xfrm>
      </p:grpSpPr>
      <p:sp>
        <p:nvSpPr>
          <p:cNvPr id="14" name="Title 1"/>
          <p:cNvSpPr>
            <a:spLocks noGrp="1"/>
          </p:cNvSpPr>
          <p:nvPr>
            <p:ph type="ctrTitle"/>
          </p:nvPr>
        </p:nvSpPr>
        <p:spPr>
          <a:xfrm>
            <a:off x="395536" y="1452972"/>
            <a:ext cx="8352928" cy="648072"/>
          </a:xfrm>
          <a:prstGeom prst="rect">
            <a:avLst/>
          </a:prstGeom>
        </p:spPr>
        <p:txBody>
          <a:bodyPr>
            <a:normAutofit/>
          </a:bodyPr>
          <a:lstStyle>
            <a:lvl1pPr algn="l">
              <a:defRPr sz="3600" b="1" i="0" baseline="0">
                <a:solidFill>
                  <a:srgbClr val="990000"/>
                </a:solidFill>
                <a:latin typeface="Calibri" panose="020F0502020204030204" pitchFamily="34" charset="0"/>
              </a:defRPr>
            </a:lvl1pPr>
          </a:lstStyle>
          <a:p>
            <a:endParaRPr lang="en-US" dirty="0"/>
          </a:p>
        </p:txBody>
      </p:sp>
      <p:sp>
        <p:nvSpPr>
          <p:cNvPr id="16" name="Subtitle 2"/>
          <p:cNvSpPr>
            <a:spLocks noGrp="1"/>
          </p:cNvSpPr>
          <p:nvPr>
            <p:ph type="subTitle" idx="1"/>
          </p:nvPr>
        </p:nvSpPr>
        <p:spPr>
          <a:xfrm>
            <a:off x="395536" y="2173052"/>
            <a:ext cx="8352928" cy="4536504"/>
          </a:xfrm>
          <a:prstGeom prst="rect">
            <a:avLst/>
          </a:prstGeom>
        </p:spPr>
        <p:txBody>
          <a:bodyPr>
            <a:normAutofit/>
          </a:bodyPr>
          <a:lstStyle>
            <a:lvl1pPr marL="0" indent="0" algn="l">
              <a:spcBef>
                <a:spcPts val="0"/>
              </a:spcBef>
              <a:buNone/>
              <a:defRPr sz="2400" baseline="0">
                <a:solidFill>
                  <a:schemeClr val="tx1"/>
                </a:solidFill>
                <a:latin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smtClean="0"/>
          </a:p>
        </p:txBody>
      </p:sp>
    </p:spTree>
    <p:extLst>
      <p:ext uri="{BB962C8B-B14F-4D97-AF65-F5344CB8AC3E}">
        <p14:creationId xmlns:p14="http://schemas.microsoft.com/office/powerpoint/2010/main" val="187684914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CC956097-EB81-4511-9EC7-66ACACD77787}" type="datetimeFigureOut">
              <a:rPr lang="en-AU" smtClean="0"/>
              <a:t>21/10/2018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770C900-145C-4014-8FBA-F36572754D99}" type="slidenum">
              <a:rPr lang="en-AU" smtClean="0"/>
              <a:t>‹#›</a:t>
            </a:fld>
            <a:endParaRPr lang="en-AU"/>
          </a:p>
        </p:txBody>
      </p:sp>
    </p:spTree>
    <p:extLst>
      <p:ext uri="{BB962C8B-B14F-4D97-AF65-F5344CB8AC3E}">
        <p14:creationId xmlns:p14="http://schemas.microsoft.com/office/powerpoint/2010/main" val="3256165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CC956097-EB81-4511-9EC7-66ACACD77787}" type="datetimeFigureOut">
              <a:rPr lang="en-AU" smtClean="0"/>
              <a:t>21/10/2018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770C900-145C-4014-8FBA-F36572754D99}" type="slidenum">
              <a:rPr lang="en-AU" smtClean="0"/>
              <a:t>‹#›</a:t>
            </a:fld>
            <a:endParaRPr lang="en-AU"/>
          </a:p>
        </p:txBody>
      </p:sp>
    </p:spTree>
    <p:extLst>
      <p:ext uri="{BB962C8B-B14F-4D97-AF65-F5344CB8AC3E}">
        <p14:creationId xmlns:p14="http://schemas.microsoft.com/office/powerpoint/2010/main" val="4261942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956097-EB81-4511-9EC7-66ACACD77787}" type="datetimeFigureOut">
              <a:rPr lang="en-AU" smtClean="0"/>
              <a:t>21/10/2018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770C900-145C-4014-8FBA-F36572754D99}" type="slidenum">
              <a:rPr lang="en-AU" smtClean="0"/>
              <a:t>‹#›</a:t>
            </a:fld>
            <a:endParaRPr lang="en-AU"/>
          </a:p>
        </p:txBody>
      </p:sp>
    </p:spTree>
    <p:extLst>
      <p:ext uri="{BB962C8B-B14F-4D97-AF65-F5344CB8AC3E}">
        <p14:creationId xmlns:p14="http://schemas.microsoft.com/office/powerpoint/2010/main" val="968797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CC956097-EB81-4511-9EC7-66ACACD77787}" type="datetimeFigureOut">
              <a:rPr lang="en-AU" smtClean="0"/>
              <a:t>21/10/2018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770C900-145C-4014-8FBA-F36572754D99}" type="slidenum">
              <a:rPr lang="en-AU" smtClean="0"/>
              <a:t>‹#›</a:t>
            </a:fld>
            <a:endParaRPr lang="en-AU"/>
          </a:p>
        </p:txBody>
      </p:sp>
    </p:spTree>
    <p:extLst>
      <p:ext uri="{BB962C8B-B14F-4D97-AF65-F5344CB8AC3E}">
        <p14:creationId xmlns:p14="http://schemas.microsoft.com/office/powerpoint/2010/main" val="295482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CC956097-EB81-4511-9EC7-66ACACD77787}" type="datetimeFigureOut">
              <a:rPr lang="en-AU" smtClean="0"/>
              <a:t>21/10/2018</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0770C900-145C-4014-8FBA-F36572754D99}" type="slidenum">
              <a:rPr lang="en-AU" smtClean="0"/>
              <a:t>‹#›</a:t>
            </a:fld>
            <a:endParaRPr lang="en-AU"/>
          </a:p>
        </p:txBody>
      </p:sp>
    </p:spTree>
    <p:extLst>
      <p:ext uri="{BB962C8B-B14F-4D97-AF65-F5344CB8AC3E}">
        <p14:creationId xmlns:p14="http://schemas.microsoft.com/office/powerpoint/2010/main" val="424449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CC956097-EB81-4511-9EC7-66ACACD77787}" type="datetimeFigureOut">
              <a:rPr lang="en-AU" smtClean="0"/>
              <a:t>21/10/2018</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0770C900-145C-4014-8FBA-F36572754D99}" type="slidenum">
              <a:rPr lang="en-AU" smtClean="0"/>
              <a:t>‹#›</a:t>
            </a:fld>
            <a:endParaRPr lang="en-AU"/>
          </a:p>
        </p:txBody>
      </p:sp>
    </p:spTree>
    <p:extLst>
      <p:ext uri="{BB962C8B-B14F-4D97-AF65-F5344CB8AC3E}">
        <p14:creationId xmlns:p14="http://schemas.microsoft.com/office/powerpoint/2010/main" val="367687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18" tIns="45709" rIns="91418" bIns="45709"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18" tIns="45709" rIns="91418" bIns="45709"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18" tIns="45709" rIns="91418" bIns="45709" rtlCol="0" anchor="ctr"/>
          <a:lstStyle>
            <a:lvl1pPr algn="l">
              <a:defRPr sz="1200">
                <a:solidFill>
                  <a:schemeClr val="tx1">
                    <a:tint val="75000"/>
                  </a:schemeClr>
                </a:solidFill>
              </a:defRPr>
            </a:lvl1pPr>
          </a:lstStyle>
          <a:p>
            <a:fld id="{7B83E080-672B-4DD2-BF07-BCDAF0E5D48C}" type="datetimeFigureOut">
              <a:rPr lang="en-AU" smtClean="0">
                <a:solidFill>
                  <a:prstClr val="black">
                    <a:tint val="75000"/>
                  </a:prstClr>
                </a:solidFill>
              </a:rPr>
              <a:pPr/>
              <a:t>21/10/2018</a:t>
            </a:fld>
            <a:endParaRPr lang="en-AU">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18" tIns="45709" rIns="91418" bIns="45709" rtlCol="0" anchor="ctr"/>
          <a:lstStyle>
            <a:lvl1pPr algn="ctr">
              <a:defRPr sz="1200">
                <a:solidFill>
                  <a:schemeClr val="tx1">
                    <a:tint val="75000"/>
                  </a:schemeClr>
                </a:solidFill>
              </a:defRPr>
            </a:lvl1pPr>
          </a:lstStyle>
          <a:p>
            <a:r>
              <a:rPr lang="en-AU" dirty="0" smtClean="0">
                <a:solidFill>
                  <a:prstClr val="black">
                    <a:tint val="75000"/>
                  </a:prstClr>
                </a:solidFill>
              </a:rPr>
              <a:t>Instructions, Rationale, Reminders</a:t>
            </a: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18" tIns="45709" rIns="91418" bIns="45709" rtlCol="0" anchor="ctr"/>
          <a:lstStyle>
            <a:lvl1pPr algn="r">
              <a:defRPr sz="1200">
                <a:solidFill>
                  <a:schemeClr val="tx1">
                    <a:tint val="75000"/>
                  </a:schemeClr>
                </a:solidFill>
              </a:defRPr>
            </a:lvl1pPr>
          </a:lstStyle>
          <a:p>
            <a:fld id="{3778214D-F909-4F7D-9C45-F97F6C2033B5}"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4121519556"/>
      </p:ext>
    </p:extLst>
  </p:cSld>
  <p:clrMap bg1="lt1" tx1="dk1" bg2="lt2" tx2="dk2" accent1="accent1" accent2="accent2" accent3="accent3" accent4="accent4" accent5="accent5" accent6="accent6" hlink="hlink" folHlink="folHlink"/>
  <p:sldLayoutIdLst>
    <p:sldLayoutId id="2147484119" r:id="rId1"/>
    <p:sldLayoutId id="2147484127" r:id="rId2"/>
  </p:sldLayoutIdLst>
  <p:txStyles>
    <p:titleStyle>
      <a:lvl1pPr algn="ctr" defTabSz="914176" rtl="0" eaLnBrk="1" latinLnBrk="0" hangingPunct="1">
        <a:spcBef>
          <a:spcPct val="0"/>
        </a:spcBef>
        <a:buNone/>
        <a:defRPr sz="4400" kern="1200">
          <a:solidFill>
            <a:schemeClr val="tx1"/>
          </a:solidFill>
          <a:latin typeface="+mj-lt"/>
          <a:ea typeface="+mj-ea"/>
          <a:cs typeface="+mj-cs"/>
        </a:defRPr>
      </a:lvl1pPr>
    </p:titleStyle>
    <p:bodyStyle>
      <a:lvl1pPr marL="342816" indent="-342816" algn="l" defTabSz="91417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69" indent="-285680" algn="l" defTabSz="91417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21" indent="-228544" algn="l" defTabSz="91417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08" indent="-228544" algn="l" defTabSz="91417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896" indent="-228544" algn="l" defTabSz="91417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985" indent="-228544" algn="l" defTabSz="9141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73" indent="-228544" algn="l" defTabSz="9141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61" indent="-228544" algn="l" defTabSz="9141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50" indent="-228544" algn="l" defTabSz="9141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76" rtl="0" eaLnBrk="1" latinLnBrk="0" hangingPunct="1">
        <a:defRPr sz="1800" kern="1200">
          <a:solidFill>
            <a:schemeClr val="tx1"/>
          </a:solidFill>
          <a:latin typeface="+mn-lt"/>
          <a:ea typeface="+mn-ea"/>
          <a:cs typeface="+mn-cs"/>
        </a:defRPr>
      </a:lvl1pPr>
      <a:lvl2pPr marL="457088" algn="l" defTabSz="914176" rtl="0" eaLnBrk="1" latinLnBrk="0" hangingPunct="1">
        <a:defRPr sz="1800" kern="1200">
          <a:solidFill>
            <a:schemeClr val="tx1"/>
          </a:solidFill>
          <a:latin typeface="+mn-lt"/>
          <a:ea typeface="+mn-ea"/>
          <a:cs typeface="+mn-cs"/>
        </a:defRPr>
      </a:lvl2pPr>
      <a:lvl3pPr marL="914176" algn="l" defTabSz="914176" rtl="0" eaLnBrk="1" latinLnBrk="0" hangingPunct="1">
        <a:defRPr sz="1800" kern="1200">
          <a:solidFill>
            <a:schemeClr val="tx1"/>
          </a:solidFill>
          <a:latin typeface="+mn-lt"/>
          <a:ea typeface="+mn-ea"/>
          <a:cs typeface="+mn-cs"/>
        </a:defRPr>
      </a:lvl3pPr>
      <a:lvl4pPr marL="1371264" algn="l" defTabSz="914176" rtl="0" eaLnBrk="1" latinLnBrk="0" hangingPunct="1">
        <a:defRPr sz="1800" kern="1200">
          <a:solidFill>
            <a:schemeClr val="tx1"/>
          </a:solidFill>
          <a:latin typeface="+mn-lt"/>
          <a:ea typeface="+mn-ea"/>
          <a:cs typeface="+mn-cs"/>
        </a:defRPr>
      </a:lvl4pPr>
      <a:lvl5pPr marL="1828353" algn="l" defTabSz="914176" rtl="0" eaLnBrk="1" latinLnBrk="0" hangingPunct="1">
        <a:defRPr sz="1800" kern="1200">
          <a:solidFill>
            <a:schemeClr val="tx1"/>
          </a:solidFill>
          <a:latin typeface="+mn-lt"/>
          <a:ea typeface="+mn-ea"/>
          <a:cs typeface="+mn-cs"/>
        </a:defRPr>
      </a:lvl5pPr>
      <a:lvl6pPr marL="2285440" algn="l" defTabSz="914176" rtl="0" eaLnBrk="1" latinLnBrk="0" hangingPunct="1">
        <a:defRPr sz="1800" kern="1200">
          <a:solidFill>
            <a:schemeClr val="tx1"/>
          </a:solidFill>
          <a:latin typeface="+mn-lt"/>
          <a:ea typeface="+mn-ea"/>
          <a:cs typeface="+mn-cs"/>
        </a:defRPr>
      </a:lvl6pPr>
      <a:lvl7pPr marL="2742530" algn="l" defTabSz="914176" rtl="0" eaLnBrk="1" latinLnBrk="0" hangingPunct="1">
        <a:defRPr sz="1800" kern="1200">
          <a:solidFill>
            <a:schemeClr val="tx1"/>
          </a:solidFill>
          <a:latin typeface="+mn-lt"/>
          <a:ea typeface="+mn-ea"/>
          <a:cs typeface="+mn-cs"/>
        </a:defRPr>
      </a:lvl7pPr>
      <a:lvl8pPr marL="3199618" algn="l" defTabSz="914176" rtl="0" eaLnBrk="1" latinLnBrk="0" hangingPunct="1">
        <a:defRPr sz="1800" kern="1200">
          <a:solidFill>
            <a:schemeClr val="tx1"/>
          </a:solidFill>
          <a:latin typeface="+mn-lt"/>
          <a:ea typeface="+mn-ea"/>
          <a:cs typeface="+mn-cs"/>
        </a:defRPr>
      </a:lvl8pPr>
      <a:lvl9pPr marL="3656705" algn="l" defTabSz="91417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1"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7384"/>
            <a:ext cx="9144000" cy="1472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userDrawn="1"/>
        </p:nvSpPr>
        <p:spPr>
          <a:xfrm>
            <a:off x="1187624" y="980728"/>
            <a:ext cx="4968552" cy="276999"/>
          </a:xfrm>
          <a:prstGeom prst="rect">
            <a:avLst/>
          </a:prstGeom>
          <a:noFill/>
        </p:spPr>
        <p:txBody>
          <a:bodyPr wrap="square" rtlCol="0">
            <a:spAutoFit/>
          </a:bodyPr>
          <a:lstStyle/>
          <a:p>
            <a:pPr fontAlgn="auto">
              <a:spcBef>
                <a:spcPts val="0"/>
              </a:spcBef>
              <a:spcAft>
                <a:spcPts val="0"/>
              </a:spcAft>
            </a:pPr>
            <a:r>
              <a:rPr lang="en-AU" sz="1200" b="1" dirty="0" smtClean="0">
                <a:solidFill>
                  <a:prstClr val="black"/>
                </a:solidFill>
                <a:latin typeface="Helvetica"/>
              </a:rPr>
              <a:t>www.earlylearningcontinuum.com.au</a:t>
            </a:r>
            <a:endParaRPr lang="en-AU" sz="1200" b="1" dirty="0">
              <a:solidFill>
                <a:prstClr val="black"/>
              </a:solidFill>
              <a:latin typeface="Helvetica"/>
            </a:endParaRPr>
          </a:p>
        </p:txBody>
      </p:sp>
      <p:sp>
        <p:nvSpPr>
          <p:cNvPr id="23" name="Rectangle 22"/>
          <p:cNvSpPr/>
          <p:nvPr userDrawn="1"/>
        </p:nvSpPr>
        <p:spPr>
          <a:xfrm>
            <a:off x="0" y="1412777"/>
            <a:ext cx="9144000" cy="720080"/>
          </a:xfrm>
          <a:prstGeom prst="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AU">
              <a:solidFill>
                <a:prstClr val="white"/>
              </a:solidFill>
            </a:endParaRPr>
          </a:p>
        </p:txBody>
      </p:sp>
    </p:spTree>
    <p:extLst>
      <p:ext uri="{BB962C8B-B14F-4D97-AF65-F5344CB8AC3E}">
        <p14:creationId xmlns:p14="http://schemas.microsoft.com/office/powerpoint/2010/main" val="426657630"/>
      </p:ext>
    </p:extLst>
  </p:cSld>
  <p:clrMap bg1="lt1" tx1="dk1" bg2="lt2" tx2="dk2" accent1="accent1" accent2="accent2" accent3="accent3" accent4="accent4" accent5="accent5" accent6="accent6" hlink="hlink" folHlink="folHlink"/>
  <p:sldLayoutIdLst>
    <p:sldLayoutId id="2147484134" r:id="rId1"/>
  </p:sldLayoutIdLst>
  <p:timing>
    <p:tnLst>
      <p:par>
        <p:cTn id="1" dur="indefinite" restart="never" nodeType="tmRoot"/>
      </p:par>
    </p:tnLst>
  </p:timing>
  <p:txStyles>
    <p:titleStyle>
      <a:lvl1pPr algn="l" rtl="0" eaLnBrk="0" fontAlgn="base" hangingPunct="0">
        <a:spcBef>
          <a:spcPct val="0"/>
        </a:spcBef>
        <a:spcAft>
          <a:spcPct val="0"/>
        </a:spcAft>
        <a:defRPr sz="3600" b="1">
          <a:solidFill>
            <a:schemeClr val="hlink"/>
          </a:solidFill>
          <a:latin typeface="+mj-lt"/>
          <a:ea typeface="+mj-ea"/>
          <a:cs typeface="+mj-cs"/>
        </a:defRPr>
      </a:lvl1pPr>
      <a:lvl2pPr algn="l" rtl="0" eaLnBrk="0" fontAlgn="base" hangingPunct="0">
        <a:spcBef>
          <a:spcPct val="0"/>
        </a:spcBef>
        <a:spcAft>
          <a:spcPct val="0"/>
        </a:spcAft>
        <a:defRPr sz="3600" b="1">
          <a:solidFill>
            <a:schemeClr val="hlink"/>
          </a:solidFill>
          <a:latin typeface="Helvetica" pitchFamily="34" charset="0"/>
        </a:defRPr>
      </a:lvl2pPr>
      <a:lvl3pPr algn="l" rtl="0" eaLnBrk="0" fontAlgn="base" hangingPunct="0">
        <a:spcBef>
          <a:spcPct val="0"/>
        </a:spcBef>
        <a:spcAft>
          <a:spcPct val="0"/>
        </a:spcAft>
        <a:defRPr sz="3600" b="1">
          <a:solidFill>
            <a:schemeClr val="hlink"/>
          </a:solidFill>
          <a:latin typeface="Helvetica" pitchFamily="34" charset="0"/>
        </a:defRPr>
      </a:lvl3pPr>
      <a:lvl4pPr algn="l" rtl="0" eaLnBrk="0" fontAlgn="base" hangingPunct="0">
        <a:spcBef>
          <a:spcPct val="0"/>
        </a:spcBef>
        <a:spcAft>
          <a:spcPct val="0"/>
        </a:spcAft>
        <a:defRPr sz="3600" b="1">
          <a:solidFill>
            <a:schemeClr val="hlink"/>
          </a:solidFill>
          <a:latin typeface="Helvetica" pitchFamily="34" charset="0"/>
        </a:defRPr>
      </a:lvl4pPr>
      <a:lvl5pPr algn="l" rtl="0" eaLnBrk="0" fontAlgn="base" hangingPunct="0">
        <a:spcBef>
          <a:spcPct val="0"/>
        </a:spcBef>
        <a:spcAft>
          <a:spcPct val="0"/>
        </a:spcAft>
        <a:defRPr sz="3600" b="1">
          <a:solidFill>
            <a:schemeClr val="hlink"/>
          </a:solidFill>
          <a:latin typeface="Helvetica" pitchFamily="34" charset="0"/>
        </a:defRPr>
      </a:lvl5pPr>
      <a:lvl6pPr marL="457200" algn="l" rtl="0" fontAlgn="base">
        <a:spcBef>
          <a:spcPct val="0"/>
        </a:spcBef>
        <a:spcAft>
          <a:spcPct val="0"/>
        </a:spcAft>
        <a:defRPr sz="3600" b="1">
          <a:solidFill>
            <a:schemeClr val="hlink"/>
          </a:solidFill>
          <a:latin typeface="Helvetica" pitchFamily="34" charset="0"/>
        </a:defRPr>
      </a:lvl6pPr>
      <a:lvl7pPr marL="914400" algn="l" rtl="0" fontAlgn="base">
        <a:spcBef>
          <a:spcPct val="0"/>
        </a:spcBef>
        <a:spcAft>
          <a:spcPct val="0"/>
        </a:spcAft>
        <a:defRPr sz="3600" b="1">
          <a:solidFill>
            <a:schemeClr val="hlink"/>
          </a:solidFill>
          <a:latin typeface="Helvetica" pitchFamily="34" charset="0"/>
        </a:defRPr>
      </a:lvl7pPr>
      <a:lvl8pPr marL="1371600" algn="l" rtl="0" fontAlgn="base">
        <a:spcBef>
          <a:spcPct val="0"/>
        </a:spcBef>
        <a:spcAft>
          <a:spcPct val="0"/>
        </a:spcAft>
        <a:defRPr sz="3600" b="1">
          <a:solidFill>
            <a:schemeClr val="hlink"/>
          </a:solidFill>
          <a:latin typeface="Helvetica" pitchFamily="34" charset="0"/>
        </a:defRPr>
      </a:lvl8pPr>
      <a:lvl9pPr marL="1828800" algn="l" rtl="0" fontAlgn="base">
        <a:spcBef>
          <a:spcPct val="0"/>
        </a:spcBef>
        <a:spcAft>
          <a:spcPct val="0"/>
        </a:spcAft>
        <a:defRPr sz="3600" b="1">
          <a:solidFill>
            <a:schemeClr val="hlink"/>
          </a:solidFill>
          <a:latin typeface="Helvetica" pitchFamily="34" charset="0"/>
        </a:defRPr>
      </a:lvl9pPr>
    </p:titleStyle>
    <p:bodyStyle>
      <a:lvl1pPr marL="342900" indent="-342900" algn="l" rtl="0" eaLnBrk="0" fontAlgn="base" hangingPunct="0">
        <a:spcBef>
          <a:spcPct val="20000"/>
        </a:spcBef>
        <a:spcAft>
          <a:spcPct val="0"/>
        </a:spcAft>
        <a:defRPr sz="2000">
          <a:solidFill>
            <a:schemeClr val="tx1"/>
          </a:solidFill>
          <a:latin typeface="+mn-lt"/>
          <a:ea typeface="+mn-ea"/>
          <a:cs typeface="+mn-cs"/>
        </a:defRPr>
      </a:lvl1pPr>
      <a:lvl2pPr marL="742950" indent="-285750" algn="l" rtl="0" eaLnBrk="0" fontAlgn="base" hangingPunct="0">
        <a:spcBef>
          <a:spcPct val="20000"/>
        </a:spcBef>
        <a:spcAft>
          <a:spcPct val="0"/>
        </a:spcAft>
        <a:defRPr sz="2800">
          <a:solidFill>
            <a:schemeClr val="tx1"/>
          </a:solidFill>
          <a:latin typeface="Arial" charset="0"/>
        </a:defRPr>
      </a:lvl2pPr>
      <a:lvl3pPr marL="1144588" indent="-228600" algn="l" rtl="0" eaLnBrk="0" fontAlgn="base" hangingPunct="0">
        <a:spcBef>
          <a:spcPct val="20000"/>
        </a:spcBef>
        <a:spcAft>
          <a:spcPct val="0"/>
        </a:spcAft>
        <a:defRPr sz="2400">
          <a:solidFill>
            <a:schemeClr val="tx1"/>
          </a:solidFill>
          <a:latin typeface="Arial" charset="0"/>
        </a:defRPr>
      </a:lvl3pPr>
      <a:lvl4pPr marL="1600200" indent="-228600" algn="l" rtl="0" eaLnBrk="0" fontAlgn="base" hangingPunct="0">
        <a:spcBef>
          <a:spcPct val="20000"/>
        </a:spcBef>
        <a:spcAft>
          <a:spcPct val="0"/>
        </a:spcAft>
        <a:defRPr sz="2000">
          <a:solidFill>
            <a:schemeClr val="tx1"/>
          </a:solidFill>
          <a:latin typeface="Arial" charset="0"/>
        </a:defRPr>
      </a:lvl4pPr>
      <a:lvl5pPr marL="2057400" indent="-228600" algn="l" rtl="0" eaLnBrk="0" fontAlgn="base" hangingPunct="0">
        <a:spcBef>
          <a:spcPct val="20000"/>
        </a:spcBef>
        <a:spcAft>
          <a:spcPct val="0"/>
        </a:spcAft>
        <a:defRPr sz="2000">
          <a:solidFill>
            <a:schemeClr val="tx1"/>
          </a:solidFill>
          <a:latin typeface="Arial" charset="0"/>
        </a:defRPr>
      </a:lvl5pPr>
      <a:lvl6pPr marL="2514600" indent="-228600" algn="l" rtl="0" fontAlgn="base">
        <a:spcBef>
          <a:spcPct val="20000"/>
        </a:spcBef>
        <a:spcAft>
          <a:spcPct val="0"/>
        </a:spcAft>
        <a:defRPr sz="2000">
          <a:solidFill>
            <a:schemeClr val="tx1"/>
          </a:solidFill>
          <a:latin typeface="Arial" charset="0"/>
        </a:defRPr>
      </a:lvl6pPr>
      <a:lvl7pPr marL="2971800" indent="-228600" algn="l" rtl="0" fontAlgn="base">
        <a:spcBef>
          <a:spcPct val="20000"/>
        </a:spcBef>
        <a:spcAft>
          <a:spcPct val="0"/>
        </a:spcAft>
        <a:defRPr sz="2000">
          <a:solidFill>
            <a:schemeClr val="tx1"/>
          </a:solidFill>
          <a:latin typeface="Arial" charset="0"/>
        </a:defRPr>
      </a:lvl7pPr>
      <a:lvl8pPr marL="3429000" indent="-228600" algn="l" rtl="0" fontAlgn="base">
        <a:spcBef>
          <a:spcPct val="20000"/>
        </a:spcBef>
        <a:spcAft>
          <a:spcPct val="0"/>
        </a:spcAft>
        <a:defRPr sz="2000">
          <a:solidFill>
            <a:schemeClr val="tx1"/>
          </a:solidFill>
          <a:latin typeface="Arial" charset="0"/>
        </a:defRPr>
      </a:lvl8pPr>
      <a:lvl9pPr marL="3886200" indent="-228600" algn="l" rtl="0" fontAlgn="base">
        <a:spcBef>
          <a:spcPct val="20000"/>
        </a:spcBef>
        <a:spcAft>
          <a:spcPct val="0"/>
        </a:spcAft>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956097-EB81-4511-9EC7-66ACACD77787}" type="datetimeFigureOut">
              <a:rPr lang="en-AU" smtClean="0"/>
              <a:t>21/10/2018</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70C900-145C-4014-8FBA-F36572754D99}" type="slidenum">
              <a:rPr lang="en-AU" smtClean="0"/>
              <a:t>‹#›</a:t>
            </a:fld>
            <a:endParaRPr lang="en-AU"/>
          </a:p>
        </p:txBody>
      </p:sp>
    </p:spTree>
    <p:extLst>
      <p:ext uri="{BB962C8B-B14F-4D97-AF65-F5344CB8AC3E}">
        <p14:creationId xmlns:p14="http://schemas.microsoft.com/office/powerpoint/2010/main" val="3802326315"/>
      </p:ext>
    </p:extLst>
  </p:cSld>
  <p:clrMap bg1="lt1" tx1="dk1" bg2="lt2" tx2="dk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raisingchildren.net.au/articles/positive_bedtime_routine.html" TargetMode="External"/><Relationship Id="rId13" Type="http://schemas.openxmlformats.org/officeDocument/2006/relationships/hyperlink" Target="https://3a.education.unimelb.edu.au/assets/3a-public/downloads/3A-Language-Priority-Booklet.pdf" TargetMode="External"/><Relationship Id="rId3" Type="http://schemas.openxmlformats.org/officeDocument/2006/relationships/hyperlink" Target="https://3a.education.unimelb.edu.au/assets/3a-public/downloads/3A-Enriched-Care-Booklet.pdf" TargetMode="External"/><Relationship Id="rId7" Type="http://schemas.openxmlformats.org/officeDocument/2006/relationships/hyperlink" Target="http://www.nzcer.org.nz/system/files/Different%20ways%20of%20thinking%20about%20learning.pdf" TargetMode="External"/><Relationship Id="rId12" Type="http://schemas.openxmlformats.org/officeDocument/2006/relationships/hyperlink" Target="http://www.earlylearningcontinuum.com.au/music/hello-and-goodbye-songs/" TargetMode="External"/><Relationship Id="rId2" Type="http://schemas.openxmlformats.org/officeDocument/2006/relationships/hyperlink" Target="http://www.earlylearningcontinuum.com.au/music/hello-goodbye-songs-and-lullabies/" TargetMode="External"/><Relationship Id="rId1" Type="http://schemas.openxmlformats.org/officeDocument/2006/relationships/slideLayout" Target="../slideLayouts/slideLayout1.xml"/><Relationship Id="rId6" Type="http://schemas.openxmlformats.org/officeDocument/2006/relationships/hyperlink" Target="http://activebabiessmartkids.com.au/articles/benefits-dancing-baby/" TargetMode="External"/><Relationship Id="rId11" Type="http://schemas.openxmlformats.org/officeDocument/2006/relationships/hyperlink" Target="http://www.earlylearningcontinuum.com.au/songs/hello-goodbye-songs-and-lullabies/" TargetMode="External"/><Relationship Id="rId5" Type="http://schemas.openxmlformats.org/officeDocument/2006/relationships/hyperlink" Target="https://playgroupwa.com.au/news-notices/play-ideas/" TargetMode="External"/><Relationship Id="rId10" Type="http://schemas.openxmlformats.org/officeDocument/2006/relationships/hyperlink" Target="https://www.ncbi.nlm.nih.gov/pmc/articles/PMC3734071/" TargetMode="External"/><Relationship Id="rId4" Type="http://schemas.openxmlformats.org/officeDocument/2006/relationships/hyperlink" Target="https://3a.education.unimelb.edu.au/assets/3a-public/downloads/3A-LearningGames-Booklet.pdf" TargetMode="External"/><Relationship Id="rId9" Type="http://schemas.openxmlformats.org/officeDocument/2006/relationships/hyperlink" Target="https://3a.education.unimelb.edu.au/assets/3a-public/downloads/3A-Conversational-Reading-Booklet.pdf"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hyperlink" Target="https://3a.education.unimelb.edu.au/"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hyperlink" Target="https://3a.education.unimelb.edu.a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3.xml"/><Relationship Id="rId4" Type="http://schemas.openxmlformats.org/officeDocument/2006/relationships/hyperlink" Target="https://pathways.org/topics-of-development/milestones/"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1.jpeg"/><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2.jpeg"/></Relationships>
</file>

<file path=ppt/slides/_rels/slide2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hyperlink" Target="https://3a.education.unimelb.edu.au/"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hyperlink" Target="https://3a.education.unimelb.edu.au/" TargetMode="External"/></Relationships>
</file>

<file path=ppt/slides/_rels/slide27.xml.rels><?xml version="1.0" encoding="UTF-8" standalone="yes"?>
<Relationships xmlns="http://schemas.openxmlformats.org/package/2006/relationships"><Relationship Id="rId2" Type="http://schemas.openxmlformats.org/officeDocument/2006/relationships/hyperlink" Target="https://www.amazon.com/Baby-Games-Joyful-Guide-Childs/dp/0894716174" TargetMode="Externa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childdevelopmentinfo.com/family-building/the-importance-of-a-regular-routine-to-your-child/" TargetMode="External"/><Relationship Id="rId2" Type="http://schemas.openxmlformats.org/officeDocument/2006/relationships/hyperlink" Target="http://www.earlylearningcontinuum.com.au/songs/hello-and-goodbye-songs/" TargetMode="External"/><Relationship Id="rId1" Type="http://schemas.openxmlformats.org/officeDocument/2006/relationships/slideLayout" Target="../slideLayouts/slideLayout1.xml"/><Relationship Id="rId4" Type="http://schemas.openxmlformats.org/officeDocument/2006/relationships/hyperlink" Target="https://en.wikipedia.org/wiki/Achievement_orientation" TargetMode="External"/></Relationships>
</file>

<file path=ppt/slides/_rels/slide30.xml.rels><?xml version="1.0" encoding="UTF-8" standalone="yes"?>
<Relationships xmlns="http://schemas.openxmlformats.org/package/2006/relationships"><Relationship Id="rId8" Type="http://schemas.openxmlformats.org/officeDocument/2006/relationships/hyperlink" Target="http://www.earlychildhoodaustralia.org.au/shop/product/learning-games-12-24-months/" TargetMode="External"/><Relationship Id="rId13" Type="http://schemas.openxmlformats.org/officeDocument/2006/relationships/hyperlink" Target="http://www.earlylearningcontinuum.com.au/videos/baby-engagement-videos/" TargetMode="External"/><Relationship Id="rId3" Type="http://schemas.openxmlformats.org/officeDocument/2006/relationships/hyperlink" Target="http://www.pregnancybirthbaby.org.au/tummy-time" TargetMode="External"/><Relationship Id="rId7" Type="http://schemas.openxmlformats.org/officeDocument/2006/relationships/hyperlink" Target="http://www.earlychildhoodaustralia.org.au/shop/product/learning-games-birth-12-months/" TargetMode="External"/><Relationship Id="rId12" Type="http://schemas.openxmlformats.org/officeDocument/2006/relationships/hyperlink" Target="https://www.amazon.com/Babys-First-Skills-Miriam-Stoppard/dp/0756644216" TargetMode="External"/><Relationship Id="rId2" Type="http://schemas.openxmlformats.org/officeDocument/2006/relationships/hyperlink" Target="https://3a.education.unimelb.edu.au/assets/3a-public/downloads/3A-LearningGames-Booklet.pdf" TargetMode="External"/><Relationship Id="rId1" Type="http://schemas.openxmlformats.org/officeDocument/2006/relationships/slideLayout" Target="../slideLayouts/slideLayout1.xml"/><Relationship Id="rId6" Type="http://schemas.openxmlformats.org/officeDocument/2006/relationships/hyperlink" Target="https://playgroupwa.com.au/news-notices/play-ideas/" TargetMode="External"/><Relationship Id="rId11" Type="http://schemas.openxmlformats.org/officeDocument/2006/relationships/hyperlink" Target="https://www.amazon.com/Baby-Games-Joyful-Guide-Childs/dp/0894716174" TargetMode="External"/><Relationship Id="rId5" Type="http://schemas.openxmlformats.org/officeDocument/2006/relationships/hyperlink" Target="http://www.earlylearningcontinuum.com.au/for-librarians/library-early-years-programs-the-continuum/toddlertime/" TargetMode="External"/><Relationship Id="rId10" Type="http://schemas.openxmlformats.org/officeDocument/2006/relationships/hyperlink" Target="https://www.amazon.com/Brain-Games-Babies-Toddlers-Twos/dp/0600605825" TargetMode="External"/><Relationship Id="rId4" Type="http://schemas.openxmlformats.org/officeDocument/2006/relationships/hyperlink" Target="http://www.earlylearningcontinuum.com.au/for-librarians/library-early-years-programs-the-continuum/#milestones" TargetMode="External"/><Relationship Id="rId9" Type="http://schemas.openxmlformats.org/officeDocument/2006/relationships/hyperlink" Target="https://www.amazon.co.uk/Moving-Learn-Robyn-Crowe/dp/0908563973" TargetMode="External"/><Relationship Id="rId14" Type="http://schemas.openxmlformats.org/officeDocument/2006/relationships/hyperlink" Target="http://www.earlylearningcontinuum.com.au/videos/informational-videos/video-playlists-of-modelled-program-activities/"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9.jpeg"/><Relationship Id="rId7" Type="http://schemas.openxmlformats.org/officeDocument/2006/relationships/hyperlink" Target="https://3a.education.unimelb.edu.au/" TargetMode="External"/><Relationship Id="rId2" Type="http://schemas.openxmlformats.org/officeDocument/2006/relationships/image" Target="../media/image28.emf"/><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31.jpeg"/><Relationship Id="rId4" Type="http://schemas.openxmlformats.org/officeDocument/2006/relationships/image" Target="../media/image30.emf"/></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amazon.com/Brain-Games-Babies-Toddlers-Twos/dp/0600605825" TargetMode="Externa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3.png"/><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hyperlink" Target="https://3a.education.unimelb.edu.au/"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5.png"/><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hyperlink" Target="https://3a.education.unimelb.edu.au/"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uhs.berkeley.edu/sites/default/files/depression_behavioralactivation.pdf" TargetMode="External"/><Relationship Id="rId2" Type="http://schemas.openxmlformats.org/officeDocument/2006/relationships/hyperlink" Target="http://www.nzcer.org.nz/system/files/Different%20ways%20of%20thinking%20about%20learning.pdf" TargetMode="External"/><Relationship Id="rId1" Type="http://schemas.openxmlformats.org/officeDocument/2006/relationships/slideLayout" Target="../slideLayouts/slideLayout1.xml"/><Relationship Id="rId6" Type="http://schemas.openxmlformats.org/officeDocument/2006/relationships/hyperlink" Target="https://www.musictogether.com/teach/teacher-training-workshops" TargetMode="External"/><Relationship Id="rId5" Type="http://schemas.openxmlformats.org/officeDocument/2006/relationships/hyperlink" Target="https://www.musictogether.com/about" TargetMode="External"/><Relationship Id="rId4" Type="http://schemas.openxmlformats.org/officeDocument/2006/relationships/hyperlink" Target="http://activebabiessmartkids.com.au/articles/benefits-dancing-baby/"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hyperlink" Target="https://3a.education.unimelb.edu.au/assets/3a-public/downloads/3A-Conversational-Reading-Booklet.pdf"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musictogether.com/store/cds-and-downloads" TargetMode="Externa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4.png"/><Relationship Id="rId4" Type="http://schemas.openxmlformats.org/officeDocument/2006/relationships/hyperlink" Target="https://3a.education.unimelb.edu.au/"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www.earlylearningcontinuum.com.au/music/hello-goodbye-songs-and-lullabies/" TargetMode="External"/><Relationship Id="rId2" Type="http://schemas.openxmlformats.org/officeDocument/2006/relationships/hyperlink" Target="http://raisingchildren.net.au/articles/positive_bedtime_routine.html" TargetMode="External"/><Relationship Id="rId1" Type="http://schemas.openxmlformats.org/officeDocument/2006/relationships/slideLayout" Target="../slideLayouts/slideLayout1.xml"/><Relationship Id="rId4" Type="http://schemas.openxmlformats.org/officeDocument/2006/relationships/hyperlink" Target="https://www.ncbi.nlm.nih.gov/pmc/articles/PMC3734071/"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hyperlink" Target="http://www.earlylearningcontinuum.com.au/music/hello-goodbye-songs-and-lullabies/" TargetMode="Externa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youtu.be/LgQXhs9BWt8" TargetMode="Externa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4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hyperlink" Target="http://playgroupwa.com.au/news-notices/play-ideas/" TargetMode="External"/><Relationship Id="rId2" Type="http://schemas.openxmlformats.org/officeDocument/2006/relationships/hyperlink" Target="http://www.earlychildhoodaustralia.org.au/shop/product/learning-games-5-books-set/" TargetMode="Externa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8" Type="http://schemas.openxmlformats.org/officeDocument/2006/relationships/image" Target="../media/image47.emf"/><Relationship Id="rId13" Type="http://schemas.openxmlformats.org/officeDocument/2006/relationships/image" Target="../media/image52.png"/><Relationship Id="rId3" Type="http://schemas.openxmlformats.org/officeDocument/2006/relationships/image" Target="../media/image42.emf"/><Relationship Id="rId7" Type="http://schemas.openxmlformats.org/officeDocument/2006/relationships/image" Target="../media/image46.emf"/><Relationship Id="rId12" Type="http://schemas.openxmlformats.org/officeDocument/2006/relationships/image" Target="../media/image51.emf"/><Relationship Id="rId2" Type="http://schemas.openxmlformats.org/officeDocument/2006/relationships/hyperlink" Target="https://3a.education.unimelb.edu.au/" TargetMode="External"/><Relationship Id="rId1" Type="http://schemas.openxmlformats.org/officeDocument/2006/relationships/slideLayout" Target="../slideLayouts/slideLayout3.xml"/><Relationship Id="rId6" Type="http://schemas.openxmlformats.org/officeDocument/2006/relationships/image" Target="../media/image45.emf"/><Relationship Id="rId11" Type="http://schemas.openxmlformats.org/officeDocument/2006/relationships/image" Target="../media/image50.emf"/><Relationship Id="rId5" Type="http://schemas.openxmlformats.org/officeDocument/2006/relationships/image" Target="../media/image44.emf"/><Relationship Id="rId10" Type="http://schemas.openxmlformats.org/officeDocument/2006/relationships/image" Target="../media/image49.emf"/><Relationship Id="rId4" Type="http://schemas.openxmlformats.org/officeDocument/2006/relationships/image" Target="../media/image43.emf"/><Relationship Id="rId9" Type="http://schemas.openxmlformats.org/officeDocument/2006/relationships/image" Target="../media/image48.emf"/></Relationships>
</file>

<file path=ppt/slides/_rels/slide5.xml.rels><?xml version="1.0" encoding="UTF-8" standalone="yes"?>
<Relationships xmlns="http://schemas.openxmlformats.org/package/2006/relationships"><Relationship Id="rId2" Type="http://schemas.openxmlformats.org/officeDocument/2006/relationships/hyperlink" Target="https://3a.education.unimelb.edu.au/assets/3a-public/downloads/3A-Enriched-Care-Booklet.pdf"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hyperlink" Target="https://3a.education.unimelb.edu.au/"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amazon.com/Baby-Games-Joyful-Guide-Childs/dp/0894716174" TargetMode="External"/><Relationship Id="rId2" Type="http://schemas.openxmlformats.org/officeDocument/2006/relationships/hyperlink" Target="https://www.cendinl.edu.mx/encuentro2016/ponencias/sparling.pdf"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emf"/><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hyperlink" Target="https://3a.education.unimelb.edu.au/"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AU" dirty="0" smtClean="0"/>
              <a:t>Baby Bounce Session Structure</a:t>
            </a:r>
            <a:br>
              <a:rPr lang="en-AU" dirty="0" smtClean="0"/>
            </a:br>
            <a:r>
              <a:rPr lang="en-AU" sz="2000" dirty="0" smtClean="0"/>
              <a:t>Repeat each session (</a:t>
            </a:r>
            <a:r>
              <a:rPr lang="en-AU" sz="2000" dirty="0" err="1" smtClean="0"/>
              <a:t>ie</a:t>
            </a:r>
            <a:r>
              <a:rPr lang="en-AU" sz="2000" dirty="0" smtClean="0"/>
              <a:t> do each twice) for consolidation—for both you, and them!</a:t>
            </a:r>
            <a:endParaRPr lang="en-AU" sz="2000" dirty="0"/>
          </a:p>
        </p:txBody>
      </p:sp>
      <p:sp>
        <p:nvSpPr>
          <p:cNvPr id="5" name="Content Placeholder 4"/>
          <p:cNvSpPr>
            <a:spLocks noGrp="1"/>
          </p:cNvSpPr>
          <p:nvPr>
            <p:ph idx="1"/>
          </p:nvPr>
        </p:nvSpPr>
        <p:spPr/>
        <p:txBody>
          <a:bodyPr>
            <a:normAutofit fontScale="92500" lnSpcReduction="10000"/>
          </a:bodyPr>
          <a:lstStyle/>
          <a:p>
            <a:pPr marL="514350" indent="-514350">
              <a:buFont typeface="+mj-lt"/>
              <a:buAutoNum type="arabicPeriod"/>
            </a:pPr>
            <a:r>
              <a:rPr lang="en-AU" dirty="0"/>
              <a:t>Session Introduction: </a:t>
            </a:r>
            <a:r>
              <a:rPr lang="en-AU" dirty="0">
                <a:hlinkClick r:id="rId2"/>
              </a:rPr>
              <a:t>Hello/Welcome Song</a:t>
            </a:r>
            <a:endParaRPr lang="en-AU" dirty="0"/>
          </a:p>
          <a:p>
            <a:pPr marL="514350" indent="-514350">
              <a:buFont typeface="+mj-lt"/>
              <a:buAutoNum type="arabicPeriod"/>
            </a:pPr>
            <a:r>
              <a:rPr lang="en-AU" dirty="0">
                <a:hlinkClick r:id="rId3"/>
              </a:rPr>
              <a:t>3a Enriched Caregiving</a:t>
            </a:r>
            <a:r>
              <a:rPr lang="en-AU" dirty="0"/>
              <a:t>: Songs and Games for Routine Daily Interactions</a:t>
            </a:r>
          </a:p>
          <a:p>
            <a:pPr marL="514350" indent="-514350">
              <a:buFont typeface="+mj-lt"/>
              <a:buAutoNum type="arabicPeriod"/>
            </a:pPr>
            <a:r>
              <a:rPr lang="en-AU" dirty="0">
                <a:hlinkClick r:id="rId4"/>
              </a:rPr>
              <a:t>3a </a:t>
            </a:r>
            <a:r>
              <a:rPr lang="en-AU" dirty="0" err="1">
                <a:hlinkClick r:id="rId4"/>
              </a:rPr>
              <a:t>LearningGames</a:t>
            </a:r>
            <a:r>
              <a:rPr lang="en-AU" dirty="0">
                <a:hlinkClick r:id="rId4"/>
              </a:rPr>
              <a:t>™</a:t>
            </a:r>
            <a:r>
              <a:rPr lang="en-AU" dirty="0"/>
              <a:t> and </a:t>
            </a:r>
            <a:r>
              <a:rPr lang="en-AU" dirty="0">
                <a:hlinkClick r:id="rId5"/>
              </a:rPr>
              <a:t>Play</a:t>
            </a:r>
            <a:r>
              <a:rPr lang="en-AU" dirty="0"/>
              <a:t>: Songs and Interactions with Objects and Concepts</a:t>
            </a:r>
          </a:p>
          <a:p>
            <a:pPr marL="514350" indent="-514350">
              <a:buFont typeface="+mj-lt"/>
              <a:buAutoNum type="arabicPeriod"/>
            </a:pPr>
            <a:r>
              <a:rPr lang="en-AU" dirty="0">
                <a:hlinkClick r:id="rId6"/>
              </a:rPr>
              <a:t>Dance</a:t>
            </a:r>
            <a:r>
              <a:rPr lang="en-AU" dirty="0"/>
              <a:t>/Movement/</a:t>
            </a:r>
            <a:r>
              <a:rPr lang="en-AU" dirty="0">
                <a:hlinkClick r:id="rId7"/>
              </a:rPr>
              <a:t>Whole-Bodied Engagement</a:t>
            </a:r>
            <a:r>
              <a:rPr lang="en-AU" dirty="0"/>
              <a:t>: Carers on Feet, Holding Baby</a:t>
            </a:r>
          </a:p>
          <a:p>
            <a:pPr marL="514350" indent="-514350">
              <a:buFont typeface="+mj-lt"/>
              <a:buAutoNum type="arabicPeriod"/>
            </a:pPr>
            <a:r>
              <a:rPr lang="en-AU" dirty="0">
                <a:hlinkClick r:id="rId8"/>
              </a:rPr>
              <a:t>A Bedtime Ritual for Every Day</a:t>
            </a:r>
            <a:r>
              <a:rPr lang="en-AU" dirty="0"/>
              <a:t>:</a:t>
            </a:r>
          </a:p>
          <a:p>
            <a:pPr marL="914289" lvl="1" indent="-457200">
              <a:buFont typeface="+mj-lt"/>
              <a:buAutoNum type="alphaLcPeriod"/>
            </a:pPr>
            <a:r>
              <a:rPr lang="en-AU" dirty="0">
                <a:hlinkClick r:id="rId9"/>
              </a:rPr>
              <a:t>3a Conversational Reading</a:t>
            </a:r>
            <a:r>
              <a:rPr lang="en-AU" dirty="0"/>
              <a:t>: Choral Read with Dialogue Prompts/Modelling</a:t>
            </a:r>
          </a:p>
          <a:p>
            <a:pPr marL="914289" lvl="1" indent="-457200">
              <a:buFont typeface="+mj-lt"/>
              <a:buAutoNum type="alphaLcPeriod"/>
            </a:pPr>
            <a:r>
              <a:rPr lang="en-AU" dirty="0">
                <a:hlinkClick r:id="rId2"/>
              </a:rPr>
              <a:t>Lullaby</a:t>
            </a:r>
            <a:r>
              <a:rPr lang="en-AU" dirty="0"/>
              <a:t>: Nurturing </a:t>
            </a:r>
            <a:r>
              <a:rPr lang="en-AU" dirty="0">
                <a:hlinkClick r:id="rId10"/>
              </a:rPr>
              <a:t>Wellbeing </a:t>
            </a:r>
            <a:r>
              <a:rPr lang="en-AU" dirty="0"/>
              <a:t>Through Nightly Bedtime Music</a:t>
            </a:r>
          </a:p>
          <a:p>
            <a:pPr marL="514350" indent="-514350">
              <a:buFont typeface="+mj-lt"/>
              <a:buAutoNum type="arabicPeriod"/>
            </a:pPr>
            <a:r>
              <a:rPr lang="en-AU" dirty="0"/>
              <a:t>Session Close: </a:t>
            </a:r>
            <a:r>
              <a:rPr lang="en-AU" dirty="0">
                <a:hlinkClick r:id="rId11"/>
              </a:rPr>
              <a:t>Goodbye </a:t>
            </a:r>
            <a:r>
              <a:rPr lang="en-AU" dirty="0">
                <a:hlinkClick r:id="rId12"/>
              </a:rPr>
              <a:t>Song</a:t>
            </a:r>
            <a:endParaRPr lang="en-AU" dirty="0"/>
          </a:p>
          <a:p>
            <a:pPr marL="514350" indent="-514350">
              <a:buFont typeface="+mj-lt"/>
              <a:buAutoNum type="arabicPeriod"/>
            </a:pPr>
            <a:r>
              <a:rPr lang="en-AU" dirty="0">
                <a:hlinkClick r:id="rId13"/>
              </a:rPr>
              <a:t>3a Language Priority</a:t>
            </a:r>
            <a:r>
              <a:rPr lang="en-AU" dirty="0"/>
              <a:t>: Informal Playgroup with Activities for Free </a:t>
            </a:r>
            <a:r>
              <a:rPr lang="en-AU" dirty="0" smtClean="0"/>
              <a:t>Play</a:t>
            </a:r>
            <a:endParaRPr lang="en-AU" dirty="0"/>
          </a:p>
        </p:txBody>
      </p:sp>
    </p:spTree>
    <p:extLst>
      <p:ext uri="{BB962C8B-B14F-4D97-AF65-F5344CB8AC3E}">
        <p14:creationId xmlns:p14="http://schemas.microsoft.com/office/powerpoint/2010/main" val="1080610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1181" r="354"/>
          <a:stretch/>
        </p:blipFill>
        <p:spPr>
          <a:xfrm>
            <a:off x="1" y="0"/>
            <a:ext cx="9143999" cy="6885384"/>
          </a:xfrm>
          <a:prstGeom prst="rect">
            <a:avLst/>
          </a:prstGeom>
        </p:spPr>
      </p:pic>
    </p:spTree>
    <p:extLst>
      <p:ext uri="{BB962C8B-B14F-4D97-AF65-F5344CB8AC3E}">
        <p14:creationId xmlns:p14="http://schemas.microsoft.com/office/powerpoint/2010/main" val="41417482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dirty="0" smtClean="0"/>
              <a:t>I Had a Little Pony</a:t>
            </a:r>
            <a:r>
              <a:rPr lang="en-AU" sz="1800" dirty="0" smtClean="0"/>
              <a:t> 	(Traditional, England)</a:t>
            </a:r>
            <a:endParaRPr lang="en-AU" sz="1800" dirty="0"/>
          </a:p>
        </p:txBody>
      </p:sp>
      <p:sp>
        <p:nvSpPr>
          <p:cNvPr id="5" name="Subtitle 4"/>
          <p:cNvSpPr>
            <a:spLocks noGrp="1"/>
          </p:cNvSpPr>
          <p:nvPr>
            <p:ph type="subTitle" idx="1"/>
          </p:nvPr>
        </p:nvSpPr>
        <p:spPr/>
        <p:txBody>
          <a:bodyPr>
            <a:noAutofit/>
          </a:bodyPr>
          <a:lstStyle/>
          <a:p>
            <a:pPr>
              <a:lnSpc>
                <a:spcPct val="90000"/>
              </a:lnSpc>
            </a:pPr>
            <a:r>
              <a:rPr lang="en-US" sz="3000" dirty="0"/>
              <a:t>I had a little </a:t>
            </a:r>
            <a:r>
              <a:rPr lang="en-US" sz="3000" dirty="0" smtClean="0"/>
              <a:t>pony</a:t>
            </a:r>
          </a:p>
          <a:p>
            <a:pPr>
              <a:lnSpc>
                <a:spcPct val="90000"/>
              </a:lnSpc>
            </a:pPr>
            <a:r>
              <a:rPr lang="en-US" sz="3000" dirty="0" smtClean="0"/>
              <a:t>That </a:t>
            </a:r>
            <a:r>
              <a:rPr lang="en-US" sz="3000" dirty="0"/>
              <a:t>trotted up and </a:t>
            </a:r>
            <a:r>
              <a:rPr lang="en-US" sz="3000" dirty="0" smtClean="0"/>
              <a:t>down</a:t>
            </a:r>
          </a:p>
          <a:p>
            <a:pPr>
              <a:lnSpc>
                <a:spcPct val="90000"/>
              </a:lnSpc>
            </a:pPr>
            <a:r>
              <a:rPr lang="en-US" sz="3000" dirty="0" smtClean="0"/>
              <a:t>I </a:t>
            </a:r>
            <a:r>
              <a:rPr lang="en-US" sz="3000" dirty="0"/>
              <a:t>bridled </a:t>
            </a:r>
            <a:r>
              <a:rPr lang="en-US" sz="3000" dirty="0" smtClean="0"/>
              <a:t>it and </a:t>
            </a:r>
            <a:r>
              <a:rPr lang="en-US" sz="3000" dirty="0"/>
              <a:t>saddled </a:t>
            </a:r>
            <a:r>
              <a:rPr lang="en-US" sz="3000" dirty="0" smtClean="0"/>
              <a:t>it</a:t>
            </a:r>
          </a:p>
          <a:p>
            <a:pPr>
              <a:lnSpc>
                <a:spcPct val="90000"/>
              </a:lnSpc>
            </a:pPr>
            <a:r>
              <a:rPr lang="en-US" sz="3000" dirty="0" smtClean="0"/>
              <a:t>And </a:t>
            </a:r>
            <a:r>
              <a:rPr lang="en-US" sz="3000" dirty="0"/>
              <a:t>trotted out of </a:t>
            </a:r>
            <a:r>
              <a:rPr lang="en-US" sz="3000" dirty="0" smtClean="0"/>
              <a:t>town</a:t>
            </a:r>
          </a:p>
          <a:p>
            <a:pPr>
              <a:lnSpc>
                <a:spcPct val="90000"/>
              </a:lnSpc>
            </a:pPr>
            <a:endParaRPr lang="en-US" sz="3000" dirty="0"/>
          </a:p>
          <a:p>
            <a:pPr>
              <a:lnSpc>
                <a:spcPct val="90000"/>
              </a:lnSpc>
            </a:pPr>
            <a:endParaRPr lang="en-US" sz="3000" dirty="0" smtClean="0"/>
          </a:p>
          <a:p>
            <a:pPr>
              <a:lnSpc>
                <a:spcPct val="90000"/>
              </a:lnSpc>
            </a:pPr>
            <a:r>
              <a:rPr lang="en-AU" sz="3000" dirty="0" smtClean="0"/>
              <a:t>Giddy-up</a:t>
            </a:r>
            <a:r>
              <a:rPr lang="en-AU" sz="3000" dirty="0"/>
              <a:t>, </a:t>
            </a:r>
            <a:r>
              <a:rPr lang="en-AU" sz="3000" dirty="0" smtClean="0"/>
              <a:t>giddy-up</a:t>
            </a:r>
            <a:r>
              <a:rPr lang="en-AU" sz="3000" dirty="0"/>
              <a:t>, </a:t>
            </a:r>
            <a:r>
              <a:rPr lang="en-AU" sz="3000" dirty="0" smtClean="0"/>
              <a:t>giddy-up horsey</a:t>
            </a:r>
            <a:r>
              <a:rPr lang="en-AU" sz="3000" dirty="0"/>
              <a:t/>
            </a:r>
            <a:br>
              <a:rPr lang="en-AU" sz="3000" dirty="0"/>
            </a:br>
            <a:r>
              <a:rPr lang="en-AU" sz="3000" dirty="0" smtClean="0"/>
              <a:t>Giddy-up</a:t>
            </a:r>
            <a:r>
              <a:rPr lang="en-AU" sz="3000" dirty="0"/>
              <a:t>, </a:t>
            </a:r>
            <a:r>
              <a:rPr lang="en-AU" sz="3000" dirty="0" smtClean="0"/>
              <a:t>giddy-up</a:t>
            </a:r>
            <a:r>
              <a:rPr lang="en-AU" sz="3000" dirty="0"/>
              <a:t>, go, go, GO!</a:t>
            </a:r>
            <a:br>
              <a:rPr lang="en-AU" sz="3000" dirty="0"/>
            </a:br>
            <a:r>
              <a:rPr lang="en-AU" sz="3000" dirty="0" smtClean="0"/>
              <a:t>Giddy-up</a:t>
            </a:r>
            <a:r>
              <a:rPr lang="en-AU" sz="3000" dirty="0"/>
              <a:t>, </a:t>
            </a:r>
            <a:r>
              <a:rPr lang="en-AU" sz="3000" dirty="0" smtClean="0"/>
              <a:t>giddy-up</a:t>
            </a:r>
            <a:r>
              <a:rPr lang="en-AU" sz="3000" dirty="0"/>
              <a:t>, </a:t>
            </a:r>
            <a:r>
              <a:rPr lang="en-AU" sz="3000" dirty="0" smtClean="0"/>
              <a:t>giddy-up horsey</a:t>
            </a:r>
            <a:r>
              <a:rPr lang="en-AU" sz="3000" dirty="0"/>
              <a:t/>
            </a:r>
            <a:br>
              <a:rPr lang="en-AU" sz="3000" dirty="0"/>
            </a:br>
            <a:r>
              <a:rPr lang="en-AU" sz="3000" dirty="0" smtClean="0"/>
              <a:t>Giddy-up</a:t>
            </a:r>
            <a:r>
              <a:rPr lang="en-AU" sz="3000" dirty="0"/>
              <a:t>, </a:t>
            </a:r>
            <a:r>
              <a:rPr lang="en-AU" sz="3000" dirty="0" smtClean="0"/>
              <a:t>giddy-up</a:t>
            </a:r>
            <a:r>
              <a:rPr lang="en-AU" sz="3000" dirty="0"/>
              <a:t>, WHOA</a:t>
            </a:r>
            <a:r>
              <a:rPr lang="en-AU" sz="3000" dirty="0" smtClean="0"/>
              <a:t>!</a:t>
            </a:r>
            <a:endParaRPr lang="en-AU" sz="3000" dirty="0"/>
          </a:p>
        </p:txBody>
      </p:sp>
      <p:sp>
        <p:nvSpPr>
          <p:cNvPr id="6" name="Rectangle 5"/>
          <p:cNvSpPr/>
          <p:nvPr/>
        </p:nvSpPr>
        <p:spPr>
          <a:xfrm>
            <a:off x="0" y="3933056"/>
            <a:ext cx="9144000" cy="720080"/>
          </a:xfrm>
          <a:prstGeom prst="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AU">
              <a:solidFill>
                <a:prstClr val="white"/>
              </a:solidFill>
            </a:endParaRPr>
          </a:p>
        </p:txBody>
      </p:sp>
      <p:sp>
        <p:nvSpPr>
          <p:cNvPr id="7" name="Title 3"/>
          <p:cNvSpPr txBox="1">
            <a:spLocks/>
          </p:cNvSpPr>
          <p:nvPr/>
        </p:nvSpPr>
        <p:spPr>
          <a:xfrm>
            <a:off x="395536" y="3933056"/>
            <a:ext cx="8352928" cy="648072"/>
          </a:xfrm>
          <a:prstGeom prst="rect">
            <a:avLst/>
          </a:prstGeom>
        </p:spPr>
        <p:txBody>
          <a:bodyPr>
            <a:normAutofit/>
          </a:bodyPr>
          <a:lstStyle>
            <a:lvl1pPr algn="l" rtl="0" eaLnBrk="0" fontAlgn="base" hangingPunct="0">
              <a:spcBef>
                <a:spcPct val="0"/>
              </a:spcBef>
              <a:spcAft>
                <a:spcPct val="0"/>
              </a:spcAft>
              <a:defRPr sz="3600" b="1" i="0" baseline="0">
                <a:solidFill>
                  <a:srgbClr val="990000"/>
                </a:solidFill>
                <a:latin typeface="Calibri" panose="020F0502020204030204" pitchFamily="34" charset="0"/>
                <a:ea typeface="+mj-ea"/>
                <a:cs typeface="+mj-cs"/>
              </a:defRPr>
            </a:lvl1pPr>
            <a:lvl2pPr algn="l" rtl="0" eaLnBrk="0" fontAlgn="base" hangingPunct="0">
              <a:spcBef>
                <a:spcPct val="0"/>
              </a:spcBef>
              <a:spcAft>
                <a:spcPct val="0"/>
              </a:spcAft>
              <a:defRPr sz="3600" b="1">
                <a:solidFill>
                  <a:schemeClr val="hlink"/>
                </a:solidFill>
                <a:latin typeface="Helvetica" pitchFamily="34" charset="0"/>
              </a:defRPr>
            </a:lvl2pPr>
            <a:lvl3pPr algn="l" rtl="0" eaLnBrk="0" fontAlgn="base" hangingPunct="0">
              <a:spcBef>
                <a:spcPct val="0"/>
              </a:spcBef>
              <a:spcAft>
                <a:spcPct val="0"/>
              </a:spcAft>
              <a:defRPr sz="3600" b="1">
                <a:solidFill>
                  <a:schemeClr val="hlink"/>
                </a:solidFill>
                <a:latin typeface="Helvetica" pitchFamily="34" charset="0"/>
              </a:defRPr>
            </a:lvl3pPr>
            <a:lvl4pPr algn="l" rtl="0" eaLnBrk="0" fontAlgn="base" hangingPunct="0">
              <a:spcBef>
                <a:spcPct val="0"/>
              </a:spcBef>
              <a:spcAft>
                <a:spcPct val="0"/>
              </a:spcAft>
              <a:defRPr sz="3600" b="1">
                <a:solidFill>
                  <a:schemeClr val="hlink"/>
                </a:solidFill>
                <a:latin typeface="Helvetica" pitchFamily="34" charset="0"/>
              </a:defRPr>
            </a:lvl4pPr>
            <a:lvl5pPr algn="l" rtl="0" eaLnBrk="0" fontAlgn="base" hangingPunct="0">
              <a:spcBef>
                <a:spcPct val="0"/>
              </a:spcBef>
              <a:spcAft>
                <a:spcPct val="0"/>
              </a:spcAft>
              <a:defRPr sz="3600" b="1">
                <a:solidFill>
                  <a:schemeClr val="hlink"/>
                </a:solidFill>
                <a:latin typeface="Helvetica" pitchFamily="34" charset="0"/>
              </a:defRPr>
            </a:lvl5pPr>
            <a:lvl6pPr marL="457200" algn="l" rtl="0" fontAlgn="base">
              <a:spcBef>
                <a:spcPct val="0"/>
              </a:spcBef>
              <a:spcAft>
                <a:spcPct val="0"/>
              </a:spcAft>
              <a:defRPr sz="3600" b="1">
                <a:solidFill>
                  <a:schemeClr val="hlink"/>
                </a:solidFill>
                <a:latin typeface="Helvetica" pitchFamily="34" charset="0"/>
              </a:defRPr>
            </a:lvl6pPr>
            <a:lvl7pPr marL="914400" algn="l" rtl="0" fontAlgn="base">
              <a:spcBef>
                <a:spcPct val="0"/>
              </a:spcBef>
              <a:spcAft>
                <a:spcPct val="0"/>
              </a:spcAft>
              <a:defRPr sz="3600" b="1">
                <a:solidFill>
                  <a:schemeClr val="hlink"/>
                </a:solidFill>
                <a:latin typeface="Helvetica" pitchFamily="34" charset="0"/>
              </a:defRPr>
            </a:lvl7pPr>
            <a:lvl8pPr marL="1371600" algn="l" rtl="0" fontAlgn="base">
              <a:spcBef>
                <a:spcPct val="0"/>
              </a:spcBef>
              <a:spcAft>
                <a:spcPct val="0"/>
              </a:spcAft>
              <a:defRPr sz="3600" b="1">
                <a:solidFill>
                  <a:schemeClr val="hlink"/>
                </a:solidFill>
                <a:latin typeface="Helvetica" pitchFamily="34" charset="0"/>
              </a:defRPr>
            </a:lvl8pPr>
            <a:lvl9pPr marL="1828800" algn="l" rtl="0" fontAlgn="base">
              <a:spcBef>
                <a:spcPct val="0"/>
              </a:spcBef>
              <a:spcAft>
                <a:spcPct val="0"/>
              </a:spcAft>
              <a:defRPr sz="3600" b="1">
                <a:solidFill>
                  <a:schemeClr val="hlink"/>
                </a:solidFill>
                <a:latin typeface="Helvetica" pitchFamily="34" charset="0"/>
              </a:defRPr>
            </a:lvl9pPr>
          </a:lstStyle>
          <a:p>
            <a:r>
              <a:rPr lang="en-AU" kern="0" dirty="0" smtClean="0"/>
              <a:t>Giddy-up</a:t>
            </a:r>
            <a:endParaRPr lang="en-AU" sz="1800" kern="0" dirty="0"/>
          </a:p>
        </p:txBody>
      </p:sp>
    </p:spTree>
    <p:extLst>
      <p:ext uri="{BB962C8B-B14F-4D97-AF65-F5344CB8AC3E}">
        <p14:creationId xmlns:p14="http://schemas.microsoft.com/office/powerpoint/2010/main" val="20804936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On the Crowded Train</a:t>
            </a:r>
            <a:endParaRPr lang="en-AU" dirty="0"/>
          </a:p>
        </p:txBody>
      </p:sp>
      <p:sp>
        <p:nvSpPr>
          <p:cNvPr id="5" name="Content Placeholder 4"/>
          <p:cNvSpPr>
            <a:spLocks noGrp="1"/>
          </p:cNvSpPr>
          <p:nvPr>
            <p:ph idx="1"/>
          </p:nvPr>
        </p:nvSpPr>
        <p:spPr/>
        <p:txBody>
          <a:bodyPr/>
          <a:lstStyle/>
          <a:p>
            <a:r>
              <a:rPr lang="en-AU" dirty="0" smtClean="0"/>
              <a:t>Look at all those people on the train! That’s certainly not a convenient place for bubby to lose patience!</a:t>
            </a:r>
          </a:p>
          <a:p>
            <a:r>
              <a:rPr lang="en-AU" dirty="0" smtClean="0"/>
              <a:t>There’s not even anything to look at outside the window.</a:t>
            </a:r>
          </a:p>
          <a:p>
            <a:r>
              <a:rPr lang="en-AU" dirty="0" smtClean="0"/>
              <a:t>Perfect routine opportunity for care, connection and content.</a:t>
            </a:r>
          </a:p>
          <a:p>
            <a:r>
              <a:rPr lang="en-AU" dirty="0" smtClean="0"/>
              <a:t>Trains themselves can be quite bumpy—good excuse for a bumpy rhyme!</a:t>
            </a:r>
          </a:p>
        </p:txBody>
      </p:sp>
    </p:spTree>
    <p:extLst>
      <p:ext uri="{BB962C8B-B14F-4D97-AF65-F5344CB8AC3E}">
        <p14:creationId xmlns:p14="http://schemas.microsoft.com/office/powerpoint/2010/main" val="1724599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5591" r="5589"/>
          <a:stretch/>
        </p:blipFill>
        <p:spPr>
          <a:xfrm>
            <a:off x="0" y="0"/>
            <a:ext cx="9144000" cy="6858000"/>
          </a:xfrm>
          <a:prstGeom prst="rect">
            <a:avLst/>
          </a:prstGeom>
        </p:spPr>
      </p:pic>
    </p:spTree>
    <p:extLst>
      <p:ext uri="{BB962C8B-B14F-4D97-AF65-F5344CB8AC3E}">
        <p14:creationId xmlns:p14="http://schemas.microsoft.com/office/powerpoint/2010/main" val="10493529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AU" dirty="0"/>
              <a:t>Little Red </a:t>
            </a:r>
            <a:r>
              <a:rPr lang="en-AU" dirty="0" smtClean="0"/>
              <a:t>Wagon</a:t>
            </a:r>
            <a:br>
              <a:rPr lang="en-AU" dirty="0" smtClean="0"/>
            </a:br>
            <a:r>
              <a:rPr lang="en-AU" sz="2000" dirty="0" smtClean="0"/>
              <a:t>Tune: </a:t>
            </a:r>
            <a:r>
              <a:rPr lang="en-AU" sz="2000" i="1" dirty="0" smtClean="0"/>
              <a:t>Ten Little Indians</a:t>
            </a:r>
            <a:endParaRPr lang="en-AU" sz="2000" i="1" dirty="0"/>
          </a:p>
        </p:txBody>
      </p:sp>
      <p:sp>
        <p:nvSpPr>
          <p:cNvPr id="5" name="Content Placeholder 4"/>
          <p:cNvSpPr>
            <a:spLocks noGrp="1"/>
          </p:cNvSpPr>
          <p:nvPr>
            <p:ph idx="1"/>
          </p:nvPr>
        </p:nvSpPr>
        <p:spPr/>
        <p:txBody>
          <a:bodyPr>
            <a:normAutofit/>
          </a:bodyPr>
          <a:lstStyle/>
          <a:p>
            <a:pPr marL="0" indent="0">
              <a:spcBef>
                <a:spcPts val="0"/>
              </a:spcBef>
              <a:buNone/>
            </a:pPr>
            <a:r>
              <a:rPr lang="en-AU" sz="3200" b="1" dirty="0" smtClean="0">
                <a:solidFill>
                  <a:srgbClr val="FF0000"/>
                </a:solidFill>
              </a:rPr>
              <a:t>[A]</a:t>
            </a:r>
            <a:r>
              <a:rPr lang="en-AU" sz="3200" dirty="0" smtClean="0"/>
              <a:t> </a:t>
            </a:r>
            <a:r>
              <a:rPr lang="en-AU" sz="3200" dirty="0" err="1" smtClean="0"/>
              <a:t>Bumpin</a:t>
            </a:r>
            <a:r>
              <a:rPr lang="en-AU" sz="3200" dirty="0"/>
              <a:t>' up and down in my little red wagon</a:t>
            </a:r>
            <a:br>
              <a:rPr lang="en-AU" sz="3200" dirty="0"/>
            </a:br>
            <a:r>
              <a:rPr lang="en-AU" sz="3200" b="1" dirty="0" smtClean="0">
                <a:solidFill>
                  <a:srgbClr val="FF0000"/>
                </a:solidFill>
              </a:rPr>
              <a:t>[E]</a:t>
            </a:r>
            <a:r>
              <a:rPr lang="en-AU" sz="3200" dirty="0" smtClean="0"/>
              <a:t> </a:t>
            </a:r>
            <a:r>
              <a:rPr lang="en-AU" sz="3200" dirty="0" err="1" smtClean="0"/>
              <a:t>Bumpin</a:t>
            </a:r>
            <a:r>
              <a:rPr lang="en-AU" sz="3200" dirty="0"/>
              <a:t>' up and down in my little red wagon</a:t>
            </a:r>
            <a:br>
              <a:rPr lang="en-AU" sz="3200" dirty="0"/>
            </a:br>
            <a:r>
              <a:rPr lang="en-AU" sz="3200" b="1" u="sng" dirty="0" smtClean="0">
                <a:solidFill>
                  <a:srgbClr val="FF0000"/>
                </a:solidFill>
              </a:rPr>
              <a:t>[A]</a:t>
            </a:r>
            <a:r>
              <a:rPr lang="en-AU" sz="3200" u="sng" dirty="0" smtClean="0"/>
              <a:t> </a:t>
            </a:r>
            <a:r>
              <a:rPr lang="en-AU" sz="3200" u="sng" dirty="0" err="1" smtClean="0"/>
              <a:t>Bumpin</a:t>
            </a:r>
            <a:r>
              <a:rPr lang="en-AU" sz="3200" u="sng" dirty="0"/>
              <a:t>' up and down in my little red wagon</a:t>
            </a:r>
            <a:br>
              <a:rPr lang="en-AU" sz="3200" u="sng" dirty="0"/>
            </a:br>
            <a:r>
              <a:rPr lang="en-AU" sz="3200" b="1" u="sng" dirty="0" smtClean="0">
                <a:solidFill>
                  <a:srgbClr val="FF0000"/>
                </a:solidFill>
              </a:rPr>
              <a:t>[E7]</a:t>
            </a:r>
            <a:r>
              <a:rPr lang="en-AU" sz="3200" u="sng" dirty="0" smtClean="0"/>
              <a:t> </a:t>
            </a:r>
            <a:r>
              <a:rPr lang="en-AU" sz="3200" u="sng" dirty="0" err="1" smtClean="0"/>
              <a:t>Havin</a:t>
            </a:r>
            <a:r>
              <a:rPr lang="en-AU" sz="3200" u="sng" dirty="0"/>
              <a:t>' so much </a:t>
            </a:r>
            <a:r>
              <a:rPr lang="en-AU" sz="3200" b="1" u="sng" dirty="0" smtClean="0">
                <a:solidFill>
                  <a:srgbClr val="FF0000"/>
                </a:solidFill>
              </a:rPr>
              <a:t>[A]</a:t>
            </a:r>
            <a:r>
              <a:rPr lang="en-AU" sz="3200" u="sng" dirty="0" smtClean="0"/>
              <a:t> fun</a:t>
            </a:r>
          </a:p>
          <a:p>
            <a:pPr marL="0" indent="0">
              <a:spcBef>
                <a:spcPts val="0"/>
              </a:spcBef>
              <a:buNone/>
            </a:pPr>
            <a:r>
              <a:rPr lang="en-AU" sz="3200" dirty="0" smtClean="0"/>
              <a:t>	</a:t>
            </a:r>
            <a:r>
              <a:rPr lang="en-AU" sz="3200" i="1" dirty="0" smtClean="0"/>
              <a:t>Repeat chords for next verse</a:t>
            </a:r>
          </a:p>
          <a:p>
            <a:pPr marL="0" indent="0">
              <a:spcBef>
                <a:spcPts val="0"/>
              </a:spcBef>
              <a:buNone/>
            </a:pPr>
            <a:r>
              <a:rPr lang="en-AU" sz="3200" i="1" dirty="0"/>
              <a:t>	</a:t>
            </a:r>
            <a:r>
              <a:rPr lang="en-AU" sz="3200" i="1" dirty="0" smtClean="0"/>
              <a:t>Introduction = underlined</a:t>
            </a:r>
          </a:p>
          <a:p>
            <a:pPr marL="0" indent="0">
              <a:spcBef>
                <a:spcPts val="0"/>
              </a:spcBef>
              <a:buNone/>
            </a:pPr>
            <a:endParaRPr lang="en-AU" sz="3200" i="1" dirty="0"/>
          </a:p>
          <a:p>
            <a:pPr marL="0" indent="0">
              <a:spcBef>
                <a:spcPts val="0"/>
              </a:spcBef>
              <a:buNone/>
            </a:pPr>
            <a:r>
              <a:rPr lang="en-AU" sz="3200" dirty="0" smtClean="0"/>
              <a:t>Repetition: Going really fast down a hill!</a:t>
            </a:r>
            <a:endParaRPr lang="en-AU" sz="3200" dirty="0"/>
          </a:p>
        </p:txBody>
      </p:sp>
      <p:pic>
        <p:nvPicPr>
          <p:cNvPr id="9" name="Picture 8" descr="A Major Chord"/>
          <p:cNvPicPr>
            <a:picLocks noChangeAspect="1" noChangeArrowheads="1"/>
          </p:cNvPicPr>
          <p:nvPr/>
        </p:nvPicPr>
        <p:blipFill>
          <a:blip r:embed="rId3" cstate="print"/>
          <a:srcRect l="10831" t="6735" r="15520" b="12447"/>
          <a:stretch>
            <a:fillRect/>
          </a:stretch>
        </p:blipFill>
        <p:spPr bwMode="auto">
          <a:xfrm>
            <a:off x="4815251" y="5157192"/>
            <a:ext cx="1124901" cy="1588096"/>
          </a:xfrm>
          <a:prstGeom prst="rect">
            <a:avLst/>
          </a:prstGeom>
          <a:noFill/>
        </p:spPr>
      </p:pic>
      <p:pic>
        <p:nvPicPr>
          <p:cNvPr id="10" name="Picture 4" descr="E7 Chord"/>
          <p:cNvPicPr>
            <a:picLocks noChangeAspect="1" noChangeArrowheads="1"/>
          </p:cNvPicPr>
          <p:nvPr/>
        </p:nvPicPr>
        <p:blipFill>
          <a:blip r:embed="rId4" cstate="print"/>
          <a:srcRect l="12096" t="9163" r="15329" b="8365"/>
          <a:stretch>
            <a:fillRect/>
          </a:stretch>
        </p:blipFill>
        <p:spPr bwMode="auto">
          <a:xfrm>
            <a:off x="7569720" y="5143648"/>
            <a:ext cx="1058730" cy="1588096"/>
          </a:xfrm>
          <a:prstGeom prst="rect">
            <a:avLst/>
          </a:prstGeom>
          <a:noFill/>
        </p:spPr>
      </p:pic>
      <p:pic>
        <p:nvPicPr>
          <p:cNvPr id="11" name="Picture 10" descr="E Major Chord"/>
          <p:cNvPicPr>
            <a:picLocks noChangeAspect="1" noChangeArrowheads="1"/>
          </p:cNvPicPr>
          <p:nvPr/>
        </p:nvPicPr>
        <p:blipFill>
          <a:blip r:embed="rId5" cstate="print"/>
          <a:srcRect l="12850" t="5387" r="14335" b="8419"/>
          <a:stretch>
            <a:fillRect/>
          </a:stretch>
        </p:blipFill>
        <p:spPr bwMode="auto">
          <a:xfrm>
            <a:off x="6200038" y="5143649"/>
            <a:ext cx="1124900" cy="1588096"/>
          </a:xfrm>
          <a:prstGeom prst="rect">
            <a:avLst/>
          </a:prstGeom>
          <a:noFill/>
        </p:spPr>
      </p:pic>
    </p:spTree>
    <p:extLst>
      <p:ext uri="{BB962C8B-B14F-4D97-AF65-F5344CB8AC3E}">
        <p14:creationId xmlns:p14="http://schemas.microsoft.com/office/powerpoint/2010/main" val="741753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ctrTitle"/>
          </p:nvPr>
        </p:nvSpPr>
        <p:spPr/>
        <p:txBody>
          <a:bodyPr>
            <a:normAutofit fontScale="90000"/>
          </a:bodyPr>
          <a:lstStyle/>
          <a:p>
            <a:pPr eaLnBrk="1" hangingPunct="1">
              <a:lnSpc>
                <a:spcPct val="90000"/>
              </a:lnSpc>
            </a:pPr>
            <a:r>
              <a:rPr lang="en-AU" sz="1600" dirty="0" smtClean="0"/>
              <a:t>Enriched Caregiving</a:t>
            </a:r>
            <a:r>
              <a:rPr lang="en-AU" sz="3200" dirty="0" smtClean="0"/>
              <a:t/>
            </a:r>
            <a:br>
              <a:rPr lang="en-AU" sz="3200" dirty="0" smtClean="0"/>
            </a:br>
            <a:r>
              <a:rPr lang="en-AU" sz="3200" dirty="0" smtClean="0"/>
              <a:t>While You Wait: Little Red Wagon</a:t>
            </a:r>
          </a:p>
        </p:txBody>
      </p:sp>
      <p:pic>
        <p:nvPicPr>
          <p:cNvPr id="2" name="Picture 1"/>
          <p:cNvPicPr>
            <a:picLocks noChangeAspect="1"/>
          </p:cNvPicPr>
          <p:nvPr/>
        </p:nvPicPr>
        <p:blipFill>
          <a:blip r:embed="rId2"/>
          <a:stretch>
            <a:fillRect/>
          </a:stretch>
        </p:blipFill>
        <p:spPr>
          <a:xfrm>
            <a:off x="5701555" y="2420888"/>
            <a:ext cx="3262933" cy="4208828"/>
          </a:xfrm>
          <a:prstGeom prst="rect">
            <a:avLst/>
          </a:prstGeom>
        </p:spPr>
      </p:pic>
      <p:sp>
        <p:nvSpPr>
          <p:cNvPr id="105475" name="Rectangle 3"/>
          <p:cNvSpPr>
            <a:spLocks noGrp="1" noChangeArrowheads="1"/>
          </p:cNvSpPr>
          <p:nvPr>
            <p:ph type="subTitle" idx="1"/>
          </p:nvPr>
        </p:nvSpPr>
        <p:spPr/>
        <p:txBody>
          <a:bodyPr>
            <a:normAutofit/>
          </a:bodyPr>
          <a:lstStyle/>
          <a:p>
            <a:pPr marL="0" indent="0" eaLnBrk="1" hangingPunct="1"/>
            <a:r>
              <a:rPr lang="en-AU" sz="2400" dirty="0" err="1" smtClean="0"/>
              <a:t>Bumpin</a:t>
            </a:r>
            <a:r>
              <a:rPr lang="en-AU" sz="2400" dirty="0" smtClean="0"/>
              <a:t>' up and down</a:t>
            </a:r>
          </a:p>
          <a:p>
            <a:pPr marL="0" indent="0" eaLnBrk="1" hangingPunct="1"/>
            <a:r>
              <a:rPr lang="en-AU" dirty="0"/>
              <a:t> </a:t>
            </a:r>
            <a:r>
              <a:rPr lang="en-AU" dirty="0" smtClean="0"/>
              <a:t>   </a:t>
            </a:r>
            <a:r>
              <a:rPr lang="en-AU" sz="2400" dirty="0" smtClean="0"/>
              <a:t>in my little red wagon x3</a:t>
            </a:r>
            <a:br>
              <a:rPr lang="en-AU" sz="2400" dirty="0" smtClean="0"/>
            </a:br>
            <a:r>
              <a:rPr lang="en-AU" sz="2400" dirty="0" err="1" smtClean="0"/>
              <a:t>Havin</a:t>
            </a:r>
            <a:r>
              <a:rPr lang="en-AU" sz="2400" dirty="0" smtClean="0"/>
              <a:t>' so much fun</a:t>
            </a:r>
            <a:br>
              <a:rPr lang="en-AU" sz="2400" dirty="0" smtClean="0"/>
            </a:br>
            <a:endParaRPr lang="en-AU" sz="2400" dirty="0" smtClean="0"/>
          </a:p>
          <a:p>
            <a:pPr marL="0" indent="0" eaLnBrk="1" hangingPunct="1"/>
            <a:r>
              <a:rPr lang="en-AU" sz="2400" dirty="0" smtClean="0"/>
              <a:t>Turn the corner</a:t>
            </a:r>
          </a:p>
          <a:p>
            <a:pPr marL="0" indent="0" eaLnBrk="1" hangingPunct="1"/>
            <a:r>
              <a:rPr lang="en-AU" dirty="0"/>
              <a:t> </a:t>
            </a:r>
            <a:r>
              <a:rPr lang="en-AU" dirty="0" smtClean="0"/>
              <a:t>   in my little red wagon </a:t>
            </a:r>
            <a:r>
              <a:rPr lang="en-AU" sz="2400" dirty="0" smtClean="0"/>
              <a:t>x3</a:t>
            </a:r>
            <a:br>
              <a:rPr lang="en-AU" sz="2400" dirty="0" smtClean="0"/>
            </a:br>
            <a:r>
              <a:rPr lang="en-AU" sz="2400" dirty="0" err="1" smtClean="0"/>
              <a:t>Havin</a:t>
            </a:r>
            <a:r>
              <a:rPr lang="en-AU" sz="2400" dirty="0" smtClean="0"/>
              <a:t>' so much fun</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5373216"/>
            <a:ext cx="1545702"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002285" y="5879013"/>
            <a:ext cx="3649835" cy="646331"/>
          </a:xfrm>
          <a:prstGeom prst="rect">
            <a:avLst/>
          </a:prstGeom>
          <a:noFill/>
        </p:spPr>
        <p:txBody>
          <a:bodyPr wrap="square" rtlCol="0">
            <a:spAutoFit/>
          </a:bodyPr>
          <a:lstStyle/>
          <a:p>
            <a:r>
              <a:rPr lang="en-AU" dirty="0" smtClean="0">
                <a:latin typeface="Calibri" panose="020F0502020204030204" pitchFamily="34" charset="0"/>
              </a:rPr>
              <a:t>Download at:</a:t>
            </a:r>
          </a:p>
          <a:p>
            <a:r>
              <a:rPr lang="en-AU" dirty="0" smtClean="0">
                <a:solidFill>
                  <a:srgbClr val="FF9933"/>
                </a:solidFill>
                <a:latin typeface="Calibri" panose="020F0502020204030204" pitchFamily="34" charset="0"/>
                <a:hlinkClick r:id="rId4"/>
              </a:rPr>
              <a:t>3a.education.unimelb.edu.au</a:t>
            </a:r>
            <a:endParaRPr lang="en-AU" dirty="0">
              <a:solidFill>
                <a:srgbClr val="FF9933"/>
              </a:solidFill>
              <a:latin typeface="Calibri" panose="020F0502020204030204" pitchFamily="34" charset="0"/>
            </a:endParaRPr>
          </a:p>
        </p:txBody>
      </p:sp>
      <p:pic>
        <p:nvPicPr>
          <p:cNvPr id="4" name="Picture 3"/>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123729" y="5415238"/>
            <a:ext cx="648071" cy="463776"/>
          </a:xfrm>
          <a:prstGeom prst="rect">
            <a:avLst/>
          </a:prstGeom>
          <a:noFill/>
          <a:ln>
            <a:noFill/>
          </a:ln>
        </p:spPr>
      </p:pic>
    </p:spTree>
    <p:extLst>
      <p:ext uri="{BB962C8B-B14F-4D97-AF65-F5344CB8AC3E}">
        <p14:creationId xmlns:p14="http://schemas.microsoft.com/office/powerpoint/2010/main" val="34261540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Waiting in the Doctor’s Lounge</a:t>
            </a:r>
            <a:endParaRPr lang="en-AU" dirty="0"/>
          </a:p>
        </p:txBody>
      </p:sp>
      <p:sp>
        <p:nvSpPr>
          <p:cNvPr id="5" name="Content Placeholder 4"/>
          <p:cNvSpPr>
            <a:spLocks noGrp="1"/>
          </p:cNvSpPr>
          <p:nvPr>
            <p:ph idx="1"/>
          </p:nvPr>
        </p:nvSpPr>
        <p:spPr/>
        <p:txBody>
          <a:bodyPr/>
          <a:lstStyle/>
          <a:p>
            <a:r>
              <a:rPr lang="en-AU" dirty="0" smtClean="0"/>
              <a:t>The people in the doctor’s waiting room are already feeling unwell, without adding disturbance from grizzling babies. Just the right care occasion to fill with connection and content.</a:t>
            </a:r>
          </a:p>
          <a:p>
            <a:r>
              <a:rPr lang="en-AU" dirty="0" smtClean="0"/>
              <a:t>How about a fun bouncing and falling rhyme, that involves someone getting hurt and needing a doctor?</a:t>
            </a:r>
          </a:p>
        </p:txBody>
      </p:sp>
    </p:spTree>
    <p:extLst>
      <p:ext uri="{BB962C8B-B14F-4D97-AF65-F5344CB8AC3E}">
        <p14:creationId xmlns:p14="http://schemas.microsoft.com/office/powerpoint/2010/main" val="1711289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11504"/>
          <a:stretch/>
        </p:blipFill>
        <p:spPr>
          <a:xfrm>
            <a:off x="0" y="-3043"/>
            <a:ext cx="9144000" cy="6888427"/>
          </a:xfrm>
          <a:prstGeom prst="rect">
            <a:avLst/>
          </a:prstGeom>
        </p:spPr>
      </p:pic>
    </p:spTree>
    <p:extLst>
      <p:ext uri="{BB962C8B-B14F-4D97-AF65-F5344CB8AC3E}">
        <p14:creationId xmlns:p14="http://schemas.microsoft.com/office/powerpoint/2010/main" val="33071464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smtClean="0"/>
              <a:t>Humpty Dumpty</a:t>
            </a:r>
            <a:endParaRPr lang="en-AU" dirty="0"/>
          </a:p>
        </p:txBody>
      </p:sp>
      <p:sp>
        <p:nvSpPr>
          <p:cNvPr id="7" name="Content Placeholder 6"/>
          <p:cNvSpPr>
            <a:spLocks noGrp="1"/>
          </p:cNvSpPr>
          <p:nvPr>
            <p:ph idx="1"/>
          </p:nvPr>
        </p:nvSpPr>
        <p:spPr/>
        <p:txBody>
          <a:bodyPr>
            <a:normAutofit/>
          </a:bodyPr>
          <a:lstStyle/>
          <a:p>
            <a:pPr marL="0" indent="0">
              <a:spcBef>
                <a:spcPts val="0"/>
              </a:spcBef>
              <a:buNone/>
            </a:pPr>
            <a:r>
              <a:rPr lang="en-US" sz="3200" b="1" dirty="0" smtClean="0">
                <a:solidFill>
                  <a:srgbClr val="FF0000"/>
                </a:solidFill>
              </a:rPr>
              <a:t>[D]</a:t>
            </a:r>
            <a:r>
              <a:rPr lang="en-US" sz="3200" dirty="0" smtClean="0"/>
              <a:t> Humpty </a:t>
            </a:r>
            <a:r>
              <a:rPr lang="en-US" sz="3200" b="1" dirty="0" smtClean="0">
                <a:solidFill>
                  <a:srgbClr val="FF0000"/>
                </a:solidFill>
              </a:rPr>
              <a:t>[G]</a:t>
            </a:r>
            <a:r>
              <a:rPr lang="en-US" sz="3200" dirty="0" smtClean="0"/>
              <a:t> Dumpty </a:t>
            </a:r>
            <a:r>
              <a:rPr lang="en-US" sz="3200" b="1" dirty="0" smtClean="0">
                <a:solidFill>
                  <a:srgbClr val="FF0000"/>
                </a:solidFill>
              </a:rPr>
              <a:t>[A7]</a:t>
            </a:r>
            <a:r>
              <a:rPr lang="en-US" sz="3200" dirty="0" smtClean="0"/>
              <a:t> sat </a:t>
            </a:r>
            <a:r>
              <a:rPr lang="en-US" sz="3200" dirty="0"/>
              <a:t>on the </a:t>
            </a:r>
            <a:r>
              <a:rPr lang="en-US" sz="3200" b="1" dirty="0" smtClean="0">
                <a:solidFill>
                  <a:srgbClr val="FF0000"/>
                </a:solidFill>
              </a:rPr>
              <a:t>[D]</a:t>
            </a:r>
            <a:r>
              <a:rPr lang="en-US" sz="3200" dirty="0" smtClean="0"/>
              <a:t> wall</a:t>
            </a:r>
            <a:endParaRPr lang="en-US" sz="3200" dirty="0"/>
          </a:p>
          <a:p>
            <a:pPr marL="0" indent="0">
              <a:spcBef>
                <a:spcPts val="0"/>
              </a:spcBef>
              <a:buNone/>
            </a:pPr>
            <a:r>
              <a:rPr lang="en-US" sz="3200" b="1" dirty="0" smtClean="0">
                <a:solidFill>
                  <a:srgbClr val="FF0000"/>
                </a:solidFill>
              </a:rPr>
              <a:t>[D]</a:t>
            </a:r>
            <a:r>
              <a:rPr lang="en-US" sz="3200" dirty="0" smtClean="0"/>
              <a:t> Humpty </a:t>
            </a:r>
            <a:r>
              <a:rPr lang="en-US" sz="3200" b="1" dirty="0" smtClean="0">
                <a:solidFill>
                  <a:srgbClr val="FF0000"/>
                </a:solidFill>
              </a:rPr>
              <a:t>[G]</a:t>
            </a:r>
            <a:r>
              <a:rPr lang="en-US" sz="3200" dirty="0" smtClean="0"/>
              <a:t> Dumpty </a:t>
            </a:r>
            <a:r>
              <a:rPr lang="en-US" sz="3200" b="1" dirty="0" smtClean="0">
                <a:solidFill>
                  <a:srgbClr val="FF0000"/>
                </a:solidFill>
              </a:rPr>
              <a:t>[D]</a:t>
            </a:r>
            <a:r>
              <a:rPr lang="en-US" sz="3200" dirty="0" smtClean="0"/>
              <a:t> had </a:t>
            </a:r>
            <a:r>
              <a:rPr lang="en-US" sz="3200" dirty="0"/>
              <a:t>a great </a:t>
            </a:r>
            <a:r>
              <a:rPr lang="en-US" sz="3200" b="1" dirty="0" smtClean="0">
                <a:solidFill>
                  <a:srgbClr val="FF0000"/>
                </a:solidFill>
              </a:rPr>
              <a:t>[A7]</a:t>
            </a:r>
            <a:r>
              <a:rPr lang="en-US" sz="3200" dirty="0" smtClean="0"/>
              <a:t> fall</a:t>
            </a:r>
            <a:endParaRPr lang="en-US" sz="3200" dirty="0"/>
          </a:p>
          <a:p>
            <a:pPr marL="0" indent="0">
              <a:spcBef>
                <a:spcPts val="0"/>
              </a:spcBef>
              <a:buNone/>
            </a:pPr>
            <a:r>
              <a:rPr lang="en-US" sz="3200" b="1" u="sng" dirty="0" smtClean="0">
                <a:solidFill>
                  <a:srgbClr val="FF0000"/>
                </a:solidFill>
              </a:rPr>
              <a:t>[D]</a:t>
            </a:r>
            <a:r>
              <a:rPr lang="en-US" sz="3200" u="sng" dirty="0" smtClean="0"/>
              <a:t> All </a:t>
            </a:r>
            <a:r>
              <a:rPr lang="en-US" sz="3200" u="sng" dirty="0"/>
              <a:t>the king’s </a:t>
            </a:r>
            <a:r>
              <a:rPr lang="en-US" sz="3200" b="1" u="sng" dirty="0" smtClean="0">
                <a:solidFill>
                  <a:srgbClr val="FF0000"/>
                </a:solidFill>
              </a:rPr>
              <a:t>[G]</a:t>
            </a:r>
            <a:r>
              <a:rPr lang="en-US" sz="3200" u="sng" dirty="0" smtClean="0"/>
              <a:t> horses and</a:t>
            </a:r>
          </a:p>
          <a:p>
            <a:pPr marL="0" indent="0">
              <a:spcBef>
                <a:spcPts val="0"/>
              </a:spcBef>
              <a:buNone/>
            </a:pPr>
            <a:r>
              <a:rPr lang="en-US" sz="3200" b="1" u="sng" dirty="0" smtClean="0">
                <a:solidFill>
                  <a:srgbClr val="FF0000"/>
                </a:solidFill>
              </a:rPr>
              <a:t>[A7]</a:t>
            </a:r>
            <a:r>
              <a:rPr lang="en-US" sz="3200" u="sng" dirty="0" smtClean="0"/>
              <a:t> all </a:t>
            </a:r>
            <a:r>
              <a:rPr lang="en-US" sz="3200" u="sng" dirty="0"/>
              <a:t>the king’s </a:t>
            </a:r>
            <a:r>
              <a:rPr lang="en-US" sz="3200" b="1" u="sng" dirty="0" smtClean="0">
                <a:solidFill>
                  <a:srgbClr val="FF0000"/>
                </a:solidFill>
              </a:rPr>
              <a:t>[D]</a:t>
            </a:r>
            <a:r>
              <a:rPr lang="en-US" sz="3200" u="sng" dirty="0" smtClean="0"/>
              <a:t> men</a:t>
            </a:r>
            <a:endParaRPr lang="en-US" sz="3200" u="sng" dirty="0"/>
          </a:p>
          <a:p>
            <a:pPr marL="0" indent="0">
              <a:spcBef>
                <a:spcPts val="0"/>
              </a:spcBef>
              <a:buNone/>
            </a:pPr>
            <a:r>
              <a:rPr lang="en-US" sz="3200" b="1" u="sng" dirty="0" smtClean="0">
                <a:solidFill>
                  <a:srgbClr val="FF0000"/>
                </a:solidFill>
              </a:rPr>
              <a:t>[D]</a:t>
            </a:r>
            <a:r>
              <a:rPr lang="en-US" sz="3200" u="sng" dirty="0" smtClean="0"/>
              <a:t> Couldn’t </a:t>
            </a:r>
            <a:r>
              <a:rPr lang="en-US" sz="3200" u="sng" dirty="0"/>
              <a:t>put </a:t>
            </a:r>
            <a:r>
              <a:rPr lang="en-US" sz="3200" b="1" u="sng" dirty="0" smtClean="0">
                <a:solidFill>
                  <a:srgbClr val="FF0000"/>
                </a:solidFill>
              </a:rPr>
              <a:t>[G]</a:t>
            </a:r>
            <a:r>
              <a:rPr lang="en-US" sz="3200" u="sng" dirty="0" smtClean="0"/>
              <a:t> Humpty to- </a:t>
            </a:r>
            <a:r>
              <a:rPr lang="en-US" sz="3200" b="1" u="sng" dirty="0" smtClean="0">
                <a:solidFill>
                  <a:srgbClr val="FF0000"/>
                </a:solidFill>
              </a:rPr>
              <a:t>[A7]</a:t>
            </a:r>
            <a:r>
              <a:rPr lang="en-US" sz="3200" u="sng" dirty="0" smtClean="0"/>
              <a:t> </a:t>
            </a:r>
            <a:r>
              <a:rPr lang="en-US" sz="3200" u="sng" dirty="0" err="1" smtClean="0"/>
              <a:t>gether</a:t>
            </a:r>
            <a:r>
              <a:rPr lang="en-US" sz="3200" u="sng" dirty="0" smtClean="0"/>
              <a:t> a- </a:t>
            </a:r>
            <a:r>
              <a:rPr lang="en-US" sz="3200" b="1" u="sng" dirty="0" smtClean="0">
                <a:solidFill>
                  <a:srgbClr val="FF0000"/>
                </a:solidFill>
              </a:rPr>
              <a:t>[D]</a:t>
            </a:r>
            <a:r>
              <a:rPr lang="en-US" sz="3200" u="sng" dirty="0" smtClean="0"/>
              <a:t> gain</a:t>
            </a:r>
          </a:p>
          <a:p>
            <a:pPr marL="0" indent="0">
              <a:spcBef>
                <a:spcPts val="0"/>
              </a:spcBef>
              <a:buNone/>
            </a:pPr>
            <a:r>
              <a:rPr lang="en-US" sz="3200" dirty="0"/>
              <a:t>	</a:t>
            </a:r>
            <a:r>
              <a:rPr lang="en-US" sz="3200" i="1" dirty="0" smtClean="0"/>
              <a:t>Intro = underlined</a:t>
            </a:r>
            <a:endParaRPr lang="en-AU" sz="3200" i="1" dirty="0"/>
          </a:p>
        </p:txBody>
      </p:sp>
      <p:pic>
        <p:nvPicPr>
          <p:cNvPr id="4" name="Picture 2" descr="A7 Chord"/>
          <p:cNvPicPr>
            <a:picLocks noChangeAspect="1" noChangeArrowheads="1"/>
          </p:cNvPicPr>
          <p:nvPr/>
        </p:nvPicPr>
        <p:blipFill>
          <a:blip r:embed="rId2" cstate="print"/>
          <a:srcRect l="6048" t="4666" r="15329" b="11335"/>
          <a:stretch>
            <a:fillRect/>
          </a:stretch>
        </p:blipFill>
        <p:spPr bwMode="auto">
          <a:xfrm>
            <a:off x="2084784" y="4972500"/>
            <a:ext cx="1047056" cy="1449770"/>
          </a:xfrm>
          <a:prstGeom prst="rect">
            <a:avLst/>
          </a:prstGeom>
          <a:noFill/>
        </p:spPr>
      </p:pic>
      <p:pic>
        <p:nvPicPr>
          <p:cNvPr id="5" name="Picture 6" descr="D Major Chord"/>
          <p:cNvPicPr>
            <a:picLocks noChangeAspect="1" noChangeArrowheads="1"/>
          </p:cNvPicPr>
          <p:nvPr/>
        </p:nvPicPr>
        <p:blipFill>
          <a:blip r:embed="rId3" cstate="print"/>
          <a:srcRect l="6048" t="4846" r="9281" b="7924"/>
          <a:stretch>
            <a:fillRect/>
          </a:stretch>
        </p:blipFill>
        <p:spPr bwMode="auto">
          <a:xfrm>
            <a:off x="611559" y="4972500"/>
            <a:ext cx="1151761" cy="1480836"/>
          </a:xfrm>
          <a:prstGeom prst="rect">
            <a:avLst/>
          </a:prstGeom>
          <a:noFill/>
        </p:spPr>
      </p:pic>
      <p:pic>
        <p:nvPicPr>
          <p:cNvPr id="8" name="Picture 8" descr="G Major Chord"/>
          <p:cNvPicPr>
            <a:picLocks noChangeAspect="1" noChangeArrowheads="1"/>
          </p:cNvPicPr>
          <p:nvPr/>
        </p:nvPicPr>
        <p:blipFill>
          <a:blip r:embed="rId4" cstate="print"/>
          <a:srcRect l="6048" r="9281" b="5501"/>
          <a:stretch>
            <a:fillRect/>
          </a:stretch>
        </p:blipFill>
        <p:spPr bwMode="auto">
          <a:xfrm>
            <a:off x="3491880" y="4972500"/>
            <a:ext cx="1080120" cy="1465878"/>
          </a:xfrm>
          <a:prstGeom prst="rect">
            <a:avLst/>
          </a:prstGeom>
          <a:noFill/>
        </p:spPr>
      </p:pic>
      <p:sp>
        <p:nvSpPr>
          <p:cNvPr id="2" name="TextBox 1"/>
          <p:cNvSpPr txBox="1"/>
          <p:nvPr/>
        </p:nvSpPr>
        <p:spPr>
          <a:xfrm>
            <a:off x="5652120" y="3924824"/>
            <a:ext cx="2952328" cy="2123658"/>
          </a:xfrm>
          <a:prstGeom prst="rect">
            <a:avLst/>
          </a:prstGeom>
          <a:noFill/>
        </p:spPr>
        <p:txBody>
          <a:bodyPr wrap="square" rtlCol="0">
            <a:spAutoFit/>
          </a:bodyPr>
          <a:lstStyle/>
          <a:p>
            <a:r>
              <a:rPr lang="en-AU" sz="2200" b="1" dirty="0" smtClean="0">
                <a:latin typeface="+mj-lt"/>
              </a:rPr>
              <a:t>PARENT TIP:</a:t>
            </a:r>
          </a:p>
          <a:p>
            <a:r>
              <a:rPr lang="en-AU" sz="2200" dirty="0" smtClean="0">
                <a:latin typeface="+mj-lt"/>
              </a:rPr>
              <a:t>Song often used in baby swimming classes. Sit baby on side of pool and bring them into water on “fall”.</a:t>
            </a:r>
            <a:endParaRPr lang="en-AU" sz="2200" dirty="0">
              <a:latin typeface="+mj-lt"/>
            </a:endParaRPr>
          </a:p>
        </p:txBody>
      </p:sp>
    </p:spTree>
    <p:extLst>
      <p:ext uri="{BB962C8B-B14F-4D97-AF65-F5344CB8AC3E}">
        <p14:creationId xmlns:p14="http://schemas.microsoft.com/office/powerpoint/2010/main" val="1613495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5445224"/>
            <a:ext cx="1545702"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746" name="Rectangle 2"/>
          <p:cNvSpPr>
            <a:spLocks noGrp="1" noChangeArrowheads="1"/>
          </p:cNvSpPr>
          <p:nvPr>
            <p:ph type="ctrTitle"/>
          </p:nvPr>
        </p:nvSpPr>
        <p:spPr/>
        <p:txBody>
          <a:bodyPr>
            <a:normAutofit fontScale="90000"/>
          </a:bodyPr>
          <a:lstStyle/>
          <a:p>
            <a:pPr eaLnBrk="1" hangingPunct="1">
              <a:lnSpc>
                <a:spcPct val="90000"/>
              </a:lnSpc>
            </a:pPr>
            <a:r>
              <a:rPr lang="en-AU" sz="1600" dirty="0"/>
              <a:t>Enriched Caregiving</a:t>
            </a:r>
            <a:r>
              <a:rPr lang="en-AU" sz="3200" dirty="0"/>
              <a:t/>
            </a:r>
            <a:br>
              <a:rPr lang="en-AU" sz="3200" dirty="0"/>
            </a:br>
            <a:r>
              <a:rPr lang="en-AU" sz="3200" dirty="0"/>
              <a:t>While You Wait: </a:t>
            </a:r>
            <a:r>
              <a:rPr lang="en-AU" sz="3200" dirty="0" smtClean="0"/>
              <a:t>Humpty Dumpty</a:t>
            </a:r>
          </a:p>
        </p:txBody>
      </p:sp>
      <p:pic>
        <p:nvPicPr>
          <p:cNvPr id="4" name="Picture 3"/>
          <p:cNvPicPr>
            <a:picLocks noChangeAspect="1"/>
          </p:cNvPicPr>
          <p:nvPr/>
        </p:nvPicPr>
        <p:blipFill>
          <a:blip r:embed="rId3"/>
          <a:stretch>
            <a:fillRect/>
          </a:stretch>
        </p:blipFill>
        <p:spPr>
          <a:xfrm>
            <a:off x="4862009" y="2562244"/>
            <a:ext cx="4140874" cy="4179124"/>
          </a:xfrm>
          <a:prstGeom prst="rect">
            <a:avLst/>
          </a:prstGeom>
        </p:spPr>
      </p:pic>
      <p:sp>
        <p:nvSpPr>
          <p:cNvPr id="31747" name="Rectangle 3"/>
          <p:cNvSpPr>
            <a:spLocks noGrp="1" noChangeArrowheads="1"/>
          </p:cNvSpPr>
          <p:nvPr>
            <p:ph type="subTitle" idx="1"/>
          </p:nvPr>
        </p:nvSpPr>
        <p:spPr/>
        <p:txBody>
          <a:bodyPr>
            <a:normAutofit/>
          </a:bodyPr>
          <a:lstStyle/>
          <a:p>
            <a:pPr marL="0" indent="0" eaLnBrk="1" hangingPunct="1"/>
            <a:r>
              <a:rPr lang="en-US" sz="1800" i="1" dirty="0" smtClean="0"/>
              <a:t>(Bounce baby on knee, lower baby on ‘fall’)</a:t>
            </a:r>
          </a:p>
          <a:p>
            <a:pPr marL="0" indent="0" eaLnBrk="1" hangingPunct="1"/>
            <a:endParaRPr lang="en-US" sz="1000" i="1" dirty="0" smtClean="0"/>
          </a:p>
          <a:p>
            <a:pPr marL="0" indent="0" eaLnBrk="1" hangingPunct="1"/>
            <a:r>
              <a:rPr lang="en-US" sz="2400" dirty="0" smtClean="0"/>
              <a:t>Humpty Dumpty sat on the wall</a:t>
            </a:r>
          </a:p>
          <a:p>
            <a:pPr marL="0" indent="0" eaLnBrk="1" hangingPunct="1"/>
            <a:r>
              <a:rPr lang="en-US" sz="2400" dirty="0" smtClean="0"/>
              <a:t>Humpty Dumpty had a great FALL!</a:t>
            </a:r>
          </a:p>
          <a:p>
            <a:pPr marL="0" indent="0" eaLnBrk="1" hangingPunct="1"/>
            <a:r>
              <a:rPr lang="en-US" sz="2400" dirty="0" smtClean="0"/>
              <a:t>All the king’s horses and all the king’s men</a:t>
            </a:r>
          </a:p>
          <a:p>
            <a:pPr marL="0" indent="0" eaLnBrk="1" hangingPunct="1"/>
            <a:r>
              <a:rPr lang="en-US" sz="2400" dirty="0" smtClean="0"/>
              <a:t>Couldn’t put Humpty together again</a:t>
            </a:r>
            <a:endParaRPr lang="en-AU" sz="2400" dirty="0" smtClean="0"/>
          </a:p>
          <a:p>
            <a:pPr marL="0" indent="0" eaLnBrk="1" hangingPunct="1"/>
            <a:endParaRPr lang="en-AU" sz="2400" dirty="0" smtClean="0"/>
          </a:p>
        </p:txBody>
      </p:sp>
      <p:sp>
        <p:nvSpPr>
          <p:cNvPr id="6" name="TextBox 5"/>
          <p:cNvSpPr txBox="1"/>
          <p:nvPr/>
        </p:nvSpPr>
        <p:spPr>
          <a:xfrm>
            <a:off x="2002285" y="5950901"/>
            <a:ext cx="3001763" cy="646331"/>
          </a:xfrm>
          <a:prstGeom prst="rect">
            <a:avLst/>
          </a:prstGeom>
          <a:noFill/>
        </p:spPr>
        <p:txBody>
          <a:bodyPr wrap="square" rtlCol="0">
            <a:spAutoFit/>
          </a:bodyPr>
          <a:lstStyle/>
          <a:p>
            <a:r>
              <a:rPr lang="en-AU" dirty="0" smtClean="0">
                <a:latin typeface="Calibri" panose="020F0502020204030204" pitchFamily="34" charset="0"/>
              </a:rPr>
              <a:t>Download at:</a:t>
            </a:r>
          </a:p>
          <a:p>
            <a:r>
              <a:rPr lang="en-AU" dirty="0" smtClean="0">
                <a:solidFill>
                  <a:srgbClr val="FF9933"/>
                </a:solidFill>
                <a:latin typeface="Calibri" panose="020F0502020204030204" pitchFamily="34" charset="0"/>
                <a:hlinkClick r:id="rId4"/>
              </a:rPr>
              <a:t>3a.education.unimelb.edu.au</a:t>
            </a:r>
            <a:endParaRPr lang="en-AU" dirty="0">
              <a:solidFill>
                <a:srgbClr val="FF9933"/>
              </a:solidFill>
              <a:latin typeface="Calibri" panose="020F0502020204030204" pitchFamily="34" charset="0"/>
            </a:endParaRPr>
          </a:p>
        </p:txBody>
      </p:sp>
      <p:pic>
        <p:nvPicPr>
          <p:cNvPr id="7" name="Picture 6"/>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123729" y="5487126"/>
            <a:ext cx="648071" cy="463776"/>
          </a:xfrm>
          <a:prstGeom prst="rect">
            <a:avLst/>
          </a:prstGeom>
          <a:noFill/>
          <a:ln>
            <a:noFill/>
          </a:ln>
        </p:spPr>
      </p:pic>
    </p:spTree>
    <p:extLst>
      <p:ext uri="{BB962C8B-B14F-4D97-AF65-F5344CB8AC3E}">
        <p14:creationId xmlns:p14="http://schemas.microsoft.com/office/powerpoint/2010/main" val="28492673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95536" y="2276872"/>
            <a:ext cx="8352928" cy="432048"/>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p:cNvSpPr/>
          <p:nvPr/>
        </p:nvSpPr>
        <p:spPr>
          <a:xfrm>
            <a:off x="395536" y="3789040"/>
            <a:ext cx="8352928" cy="1800200"/>
          </a:xfrm>
          <a:prstGeom prst="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98" name="Title 1"/>
          <p:cNvSpPr>
            <a:spLocks noGrp="1"/>
          </p:cNvSpPr>
          <p:nvPr>
            <p:ph type="ctrTitle"/>
          </p:nvPr>
        </p:nvSpPr>
        <p:spPr/>
        <p:txBody>
          <a:bodyPr/>
          <a:lstStyle/>
          <a:p>
            <a:r>
              <a:rPr lang="en-AU" dirty="0" smtClean="0"/>
              <a:t>Welcome to Baby Bounce!</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12037" b="18744"/>
          <a:stretch/>
        </p:blipFill>
        <p:spPr>
          <a:xfrm>
            <a:off x="5220072" y="3573016"/>
            <a:ext cx="3525042" cy="21793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39553" y="5754462"/>
            <a:ext cx="648071" cy="463776"/>
          </a:xfrm>
          <a:prstGeom prst="rect">
            <a:avLst/>
          </a:prstGeom>
          <a:noFill/>
          <a:ln>
            <a:noFill/>
          </a:ln>
        </p:spPr>
      </p:pic>
      <p:sp>
        <p:nvSpPr>
          <p:cNvPr id="4099" name="Subtitle 2"/>
          <p:cNvSpPr>
            <a:spLocks noGrp="1"/>
          </p:cNvSpPr>
          <p:nvPr>
            <p:ph type="subTitle" idx="1"/>
          </p:nvPr>
        </p:nvSpPr>
        <p:spPr>
          <a:xfrm>
            <a:off x="395536" y="2276872"/>
            <a:ext cx="8352928" cy="4464496"/>
          </a:xfrm>
        </p:spPr>
        <p:txBody>
          <a:bodyPr>
            <a:normAutofit/>
          </a:bodyPr>
          <a:lstStyle/>
          <a:p>
            <a:pPr marL="0" indent="0">
              <a:lnSpc>
                <a:spcPct val="110000"/>
              </a:lnSpc>
              <a:spcBef>
                <a:spcPts val="600"/>
              </a:spcBef>
            </a:pPr>
            <a:r>
              <a:rPr lang="en-AU" sz="2000" b="1" dirty="0" smtClean="0">
                <a:solidFill>
                  <a:schemeClr val="bg1"/>
                </a:solidFill>
              </a:rPr>
              <a:t>What’s the best program for my child’s stage of development?</a:t>
            </a:r>
          </a:p>
          <a:p>
            <a:pPr marL="342900" indent="-342900">
              <a:lnSpc>
                <a:spcPct val="110000"/>
              </a:lnSpc>
              <a:spcBef>
                <a:spcPts val="600"/>
              </a:spcBef>
              <a:buAutoNum type="arabicPeriod"/>
            </a:pPr>
            <a:r>
              <a:rPr lang="en-AU" sz="1700" dirty="0" smtClean="0"/>
              <a:t>Is your baby </a:t>
            </a:r>
            <a:r>
              <a:rPr lang="en-AU" sz="1700" b="1" dirty="0" smtClean="0">
                <a:solidFill>
                  <a:srgbClr val="990000"/>
                </a:solidFill>
              </a:rPr>
              <a:t>walking</a:t>
            </a:r>
            <a:r>
              <a:rPr lang="en-AU" sz="1700" dirty="0" smtClean="0"/>
              <a:t>?</a:t>
            </a:r>
          </a:p>
          <a:p>
            <a:pPr>
              <a:lnSpc>
                <a:spcPct val="110000"/>
              </a:lnSpc>
              <a:spcBef>
                <a:spcPts val="600"/>
              </a:spcBef>
            </a:pPr>
            <a:r>
              <a:rPr lang="en-AU" sz="1700" b="1" dirty="0">
                <a:solidFill>
                  <a:srgbClr val="990000"/>
                </a:solidFill>
              </a:rPr>
              <a:t> </a:t>
            </a:r>
            <a:r>
              <a:rPr lang="en-AU" sz="1700" b="1" dirty="0" smtClean="0">
                <a:solidFill>
                  <a:srgbClr val="990000"/>
                </a:solidFill>
              </a:rPr>
              <a:t>      No</a:t>
            </a:r>
            <a:r>
              <a:rPr lang="en-AU" sz="1700" dirty="0" smtClean="0"/>
              <a:t>, not yet? </a:t>
            </a:r>
            <a:r>
              <a:rPr lang="en-AU" sz="1700" dirty="0" smtClean="0">
                <a:sym typeface="Wingdings" panose="05000000000000000000" pitchFamily="2" charset="2"/>
              </a:rPr>
              <a:t> </a:t>
            </a:r>
            <a:r>
              <a:rPr lang="en-AU" sz="1700" b="1" dirty="0" smtClean="0">
                <a:solidFill>
                  <a:srgbClr val="990000"/>
                </a:solidFill>
                <a:sym typeface="Wingdings" panose="05000000000000000000" pitchFamily="2" charset="2"/>
              </a:rPr>
              <a:t>Baby Bounce </a:t>
            </a:r>
            <a:r>
              <a:rPr lang="en-AU" sz="1700" dirty="0" smtClean="0">
                <a:sym typeface="Wingdings" panose="05000000000000000000" pitchFamily="2" charset="2"/>
              </a:rPr>
              <a:t>(birth to walking)</a:t>
            </a:r>
            <a:endParaRPr lang="en-AU" sz="1700" dirty="0">
              <a:sym typeface="Wingdings" panose="05000000000000000000" pitchFamily="2" charset="2"/>
            </a:endParaRPr>
          </a:p>
          <a:p>
            <a:pPr>
              <a:lnSpc>
                <a:spcPct val="110000"/>
              </a:lnSpc>
              <a:spcBef>
                <a:spcPts val="600"/>
              </a:spcBef>
            </a:pPr>
            <a:r>
              <a:rPr lang="en-AU" sz="1700" b="1" dirty="0" smtClean="0">
                <a:solidFill>
                  <a:srgbClr val="990000"/>
                </a:solidFill>
                <a:sym typeface="Wingdings" panose="05000000000000000000" pitchFamily="2" charset="2"/>
              </a:rPr>
              <a:t>       Yes</a:t>
            </a:r>
            <a:r>
              <a:rPr lang="en-AU" sz="1700" dirty="0" smtClean="0">
                <a:sym typeface="Wingdings" panose="05000000000000000000" pitchFamily="2" charset="2"/>
              </a:rPr>
              <a:t>, they’re walking?  </a:t>
            </a:r>
            <a:r>
              <a:rPr lang="en-AU" sz="1700" b="1" dirty="0" err="1" smtClean="0">
                <a:solidFill>
                  <a:srgbClr val="990000"/>
                </a:solidFill>
                <a:sym typeface="Wingdings" panose="05000000000000000000" pitchFamily="2" charset="2"/>
              </a:rPr>
              <a:t>Toddertime</a:t>
            </a:r>
            <a:r>
              <a:rPr lang="en-AU" sz="1700" b="1" dirty="0" smtClean="0">
                <a:solidFill>
                  <a:srgbClr val="990000"/>
                </a:solidFill>
                <a:sym typeface="Wingdings" panose="05000000000000000000" pitchFamily="2" charset="2"/>
              </a:rPr>
              <a:t> </a:t>
            </a:r>
            <a:r>
              <a:rPr lang="en-AU" sz="1700" dirty="0" smtClean="0">
                <a:sym typeface="Wingdings" panose="05000000000000000000" pitchFamily="2" charset="2"/>
              </a:rPr>
              <a:t>(toddlers)</a:t>
            </a:r>
          </a:p>
          <a:p>
            <a:pPr>
              <a:lnSpc>
                <a:spcPct val="110000"/>
              </a:lnSpc>
              <a:spcBef>
                <a:spcPts val="600"/>
              </a:spcBef>
            </a:pPr>
            <a:r>
              <a:rPr lang="en-AU" sz="1700" dirty="0" smtClean="0">
                <a:sym typeface="Wingdings" panose="05000000000000000000" pitchFamily="2" charset="2"/>
              </a:rPr>
              <a:t>2. Is your child starting to </a:t>
            </a:r>
            <a:r>
              <a:rPr lang="en-AU" sz="1700" b="1" dirty="0" smtClean="0">
                <a:solidFill>
                  <a:srgbClr val="990000"/>
                </a:solidFill>
                <a:sym typeface="Wingdings" panose="05000000000000000000" pitchFamily="2" charset="2"/>
              </a:rPr>
              <a:t>talk in sentences</a:t>
            </a:r>
            <a:r>
              <a:rPr lang="en-AU" sz="1700" dirty="0" smtClean="0">
                <a:sym typeface="Wingdings" panose="05000000000000000000" pitchFamily="2" charset="2"/>
              </a:rPr>
              <a:t>?</a:t>
            </a:r>
          </a:p>
          <a:p>
            <a:pPr>
              <a:lnSpc>
                <a:spcPct val="110000"/>
              </a:lnSpc>
              <a:spcBef>
                <a:spcPts val="600"/>
              </a:spcBef>
            </a:pPr>
            <a:r>
              <a:rPr lang="en-AU" sz="1700" b="1" dirty="0" smtClean="0">
                <a:sym typeface="Wingdings" panose="05000000000000000000" pitchFamily="2" charset="2"/>
              </a:rPr>
              <a:t>     </a:t>
            </a:r>
            <a:r>
              <a:rPr lang="en-AU" sz="1700" b="1" dirty="0" smtClean="0">
                <a:solidFill>
                  <a:srgbClr val="990000"/>
                </a:solidFill>
                <a:sym typeface="Wingdings" panose="05000000000000000000" pitchFamily="2" charset="2"/>
              </a:rPr>
              <a:t>No</a:t>
            </a:r>
            <a:r>
              <a:rPr lang="en-AU" sz="1700" dirty="0" smtClean="0">
                <a:sym typeface="Wingdings" panose="05000000000000000000" pitchFamily="2" charset="2"/>
              </a:rPr>
              <a:t>, mostly </a:t>
            </a:r>
            <a:r>
              <a:rPr lang="en-AU" sz="1700" dirty="0">
                <a:sym typeface="Wingdings" panose="05000000000000000000" pitchFamily="2" charset="2"/>
              </a:rPr>
              <a:t>just individual/pairs of </a:t>
            </a:r>
            <a:r>
              <a:rPr lang="en-AU" sz="1700" dirty="0" smtClean="0">
                <a:sym typeface="Wingdings" panose="05000000000000000000" pitchFamily="2" charset="2"/>
              </a:rPr>
              <a:t>words</a:t>
            </a:r>
          </a:p>
          <a:p>
            <a:pPr>
              <a:lnSpc>
                <a:spcPct val="110000"/>
              </a:lnSpc>
              <a:spcBef>
                <a:spcPts val="600"/>
              </a:spcBef>
            </a:pPr>
            <a:r>
              <a:rPr lang="en-AU" sz="1700" dirty="0">
                <a:sym typeface="Wingdings" panose="05000000000000000000" pitchFamily="2" charset="2"/>
              </a:rPr>
              <a:t> </a:t>
            </a:r>
            <a:r>
              <a:rPr lang="en-AU" sz="1700" dirty="0" smtClean="0">
                <a:sym typeface="Wingdings" panose="05000000000000000000" pitchFamily="2" charset="2"/>
              </a:rPr>
              <a:t>         </a:t>
            </a:r>
            <a:r>
              <a:rPr lang="en-AU" sz="1700" b="1" dirty="0" err="1" smtClean="0">
                <a:solidFill>
                  <a:srgbClr val="990000"/>
                </a:solidFill>
                <a:sym typeface="Wingdings" panose="05000000000000000000" pitchFamily="2" charset="2"/>
              </a:rPr>
              <a:t>Toddlertime</a:t>
            </a:r>
            <a:r>
              <a:rPr lang="en-AU" sz="1700" dirty="0" smtClean="0">
                <a:solidFill>
                  <a:srgbClr val="990000"/>
                </a:solidFill>
                <a:sym typeface="Wingdings" panose="05000000000000000000" pitchFamily="2" charset="2"/>
              </a:rPr>
              <a:t> </a:t>
            </a:r>
            <a:r>
              <a:rPr lang="en-AU" sz="1700" dirty="0" smtClean="0">
                <a:sym typeface="Wingdings" panose="05000000000000000000" pitchFamily="2" charset="2"/>
              </a:rPr>
              <a:t>(toddlers)</a:t>
            </a:r>
          </a:p>
          <a:p>
            <a:pPr>
              <a:lnSpc>
                <a:spcPct val="110000"/>
              </a:lnSpc>
              <a:spcBef>
                <a:spcPts val="600"/>
              </a:spcBef>
            </a:pPr>
            <a:r>
              <a:rPr lang="en-AU" sz="1700" b="1" dirty="0" smtClean="0">
                <a:sym typeface="Wingdings" panose="05000000000000000000" pitchFamily="2" charset="2"/>
              </a:rPr>
              <a:t>     </a:t>
            </a:r>
            <a:r>
              <a:rPr lang="en-AU" sz="1700" b="1" dirty="0" smtClean="0">
                <a:solidFill>
                  <a:srgbClr val="990000"/>
                </a:solidFill>
                <a:sym typeface="Wingdings" panose="05000000000000000000" pitchFamily="2" charset="2"/>
              </a:rPr>
              <a:t>Yes</a:t>
            </a:r>
            <a:r>
              <a:rPr lang="en-AU" sz="1700" dirty="0" smtClean="0">
                <a:sym typeface="Wingdings" panose="05000000000000000000" pitchFamily="2" charset="2"/>
              </a:rPr>
              <a:t>, they can use/follow longer strings of words</a:t>
            </a:r>
          </a:p>
          <a:p>
            <a:pPr>
              <a:lnSpc>
                <a:spcPct val="110000"/>
              </a:lnSpc>
              <a:spcBef>
                <a:spcPts val="600"/>
              </a:spcBef>
            </a:pPr>
            <a:r>
              <a:rPr lang="en-AU" sz="1700" dirty="0">
                <a:sym typeface="Wingdings" panose="05000000000000000000" pitchFamily="2" charset="2"/>
              </a:rPr>
              <a:t> </a:t>
            </a:r>
            <a:r>
              <a:rPr lang="en-AU" sz="1700" dirty="0" smtClean="0">
                <a:sym typeface="Wingdings" panose="05000000000000000000" pitchFamily="2" charset="2"/>
              </a:rPr>
              <a:t>         </a:t>
            </a:r>
            <a:r>
              <a:rPr lang="en-AU" sz="1700" b="1" dirty="0" smtClean="0">
                <a:solidFill>
                  <a:srgbClr val="990000"/>
                </a:solidFill>
                <a:sym typeface="Wingdings" panose="05000000000000000000" pitchFamily="2" charset="2"/>
              </a:rPr>
              <a:t>Storytime</a:t>
            </a:r>
            <a:r>
              <a:rPr lang="en-AU" sz="1700" dirty="0" smtClean="0">
                <a:solidFill>
                  <a:srgbClr val="990000"/>
                </a:solidFill>
                <a:sym typeface="Wingdings" panose="05000000000000000000" pitchFamily="2" charset="2"/>
              </a:rPr>
              <a:t> </a:t>
            </a:r>
            <a:r>
              <a:rPr lang="en-AU" sz="1600" dirty="0" smtClean="0">
                <a:sym typeface="Wingdings" panose="05000000000000000000" pitchFamily="2" charset="2"/>
              </a:rPr>
              <a:t>(</a:t>
            </a:r>
            <a:r>
              <a:rPr lang="en-AU" sz="1600" dirty="0" err="1" smtClean="0">
                <a:sym typeface="Wingdings" panose="05000000000000000000" pitchFamily="2" charset="2"/>
              </a:rPr>
              <a:t>preschoolers</a:t>
            </a:r>
            <a:r>
              <a:rPr lang="en-AU" sz="1600" dirty="0" smtClean="0">
                <a:sym typeface="Wingdings" panose="05000000000000000000" pitchFamily="2" charset="2"/>
              </a:rPr>
              <a:t>)</a:t>
            </a:r>
          </a:p>
          <a:p>
            <a:pPr>
              <a:lnSpc>
                <a:spcPct val="110000"/>
              </a:lnSpc>
              <a:spcBef>
                <a:spcPts val="600"/>
              </a:spcBef>
            </a:pPr>
            <a:endParaRPr lang="en-AU" sz="1600" dirty="0" smtClean="0">
              <a:sym typeface="Wingdings" panose="05000000000000000000" pitchFamily="2" charset="2"/>
            </a:endParaRPr>
          </a:p>
          <a:p>
            <a:pPr>
              <a:lnSpc>
                <a:spcPct val="110000"/>
              </a:lnSpc>
              <a:spcBef>
                <a:spcPts val="600"/>
              </a:spcBef>
            </a:pPr>
            <a:endParaRPr lang="en-AU" sz="1600" dirty="0">
              <a:sym typeface="Wingdings" panose="05000000000000000000" pitchFamily="2" charset="2"/>
            </a:endParaRPr>
          </a:p>
          <a:p>
            <a:pPr>
              <a:lnSpc>
                <a:spcPct val="110000"/>
              </a:lnSpc>
              <a:spcBef>
                <a:spcPts val="600"/>
              </a:spcBef>
            </a:pPr>
            <a:r>
              <a:rPr lang="en-AU" sz="2000" dirty="0" smtClean="0">
                <a:sym typeface="Wingdings" panose="05000000000000000000" pitchFamily="2" charset="2"/>
                <a:hlinkClick r:id="rId4"/>
              </a:rPr>
              <a:t>pathways.org/topics-of-development/milestones</a:t>
            </a:r>
            <a:r>
              <a:rPr lang="en-AU" sz="2000" dirty="0">
                <a:sym typeface="Wingdings" panose="05000000000000000000" pitchFamily="2" charset="2"/>
                <a:hlinkClick r:id="rId4"/>
              </a:rPr>
              <a:t>/</a:t>
            </a:r>
            <a:endParaRPr lang="en-AU" sz="2000" dirty="0" smtClean="0">
              <a:sym typeface="Wingdings" panose="05000000000000000000" pitchFamily="2" charset="2"/>
            </a:endParaRPr>
          </a:p>
        </p:txBody>
      </p:sp>
    </p:spTree>
    <p:extLst>
      <p:ext uri="{BB962C8B-B14F-4D97-AF65-F5344CB8AC3E}">
        <p14:creationId xmlns:p14="http://schemas.microsoft.com/office/powerpoint/2010/main" val="25979258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Waiting in Queue</a:t>
            </a:r>
            <a:endParaRPr lang="en-AU" dirty="0"/>
          </a:p>
        </p:txBody>
      </p:sp>
      <p:sp>
        <p:nvSpPr>
          <p:cNvPr id="5" name="Content Placeholder 4"/>
          <p:cNvSpPr>
            <a:spLocks noGrp="1"/>
          </p:cNvSpPr>
          <p:nvPr>
            <p:ph idx="1"/>
          </p:nvPr>
        </p:nvSpPr>
        <p:spPr/>
        <p:txBody>
          <a:bodyPr/>
          <a:lstStyle/>
          <a:p>
            <a:r>
              <a:rPr lang="en-AU" dirty="0" smtClean="0"/>
              <a:t>Sometimes we might not even be able to sit down while waiting with baby. Doesn’t mean we can’t still fill the waiting time with care, connection and content.</a:t>
            </a:r>
          </a:p>
          <a:p>
            <a:r>
              <a:rPr lang="en-AU" dirty="0" smtClean="0"/>
              <a:t>Here’s a standing up song, that can be adapted in a million different ways, for as long as it’s keeping bubby entertained:</a:t>
            </a:r>
          </a:p>
          <a:p>
            <a:pPr lvl="1"/>
            <a:r>
              <a:rPr lang="en-AU" dirty="0" smtClean="0"/>
              <a:t>A-kissing we will go</a:t>
            </a:r>
          </a:p>
          <a:p>
            <a:pPr lvl="1"/>
            <a:r>
              <a:rPr lang="en-AU" dirty="0" smtClean="0"/>
              <a:t>A-blinking we will go</a:t>
            </a:r>
          </a:p>
          <a:p>
            <a:pPr lvl="1"/>
            <a:r>
              <a:rPr lang="en-AU" dirty="0" smtClean="0"/>
              <a:t>A-dipping we will go</a:t>
            </a:r>
          </a:p>
          <a:p>
            <a:pPr lvl="1"/>
            <a:r>
              <a:rPr lang="en-AU" dirty="0" smtClean="0"/>
              <a:t>A-spinning we will go</a:t>
            </a:r>
          </a:p>
          <a:p>
            <a:pPr marL="457089" lvl="1" indent="0">
              <a:buNone/>
            </a:pPr>
            <a:r>
              <a:rPr lang="en-AU" sz="2800" dirty="0" smtClean="0"/>
              <a:t>The list is endless! Get creative!</a:t>
            </a:r>
            <a:endParaRPr lang="en-AU" sz="2800" dirty="0"/>
          </a:p>
        </p:txBody>
      </p:sp>
    </p:spTree>
    <p:extLst>
      <p:ext uri="{BB962C8B-B14F-4D97-AF65-F5344CB8AC3E}">
        <p14:creationId xmlns:p14="http://schemas.microsoft.com/office/powerpoint/2010/main" val="1390312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1949"/>
          <a:stretch/>
        </p:blipFill>
        <p:spPr>
          <a:xfrm>
            <a:off x="0" y="-27384"/>
            <a:ext cx="9144000" cy="6885384"/>
          </a:xfrm>
          <a:prstGeom prst="rect">
            <a:avLst/>
          </a:prstGeom>
        </p:spPr>
      </p:pic>
    </p:spTree>
    <p:extLst>
      <p:ext uri="{BB962C8B-B14F-4D97-AF65-F5344CB8AC3E}">
        <p14:creationId xmlns:p14="http://schemas.microsoft.com/office/powerpoint/2010/main" val="1973419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AU" dirty="0" smtClean="0"/>
              <a:t>A-Bouncing We Will Go</a:t>
            </a:r>
            <a:br>
              <a:rPr lang="en-AU" dirty="0" smtClean="0"/>
            </a:br>
            <a:r>
              <a:rPr lang="en-AU" sz="2000" dirty="0" smtClean="0"/>
              <a:t>Tune: </a:t>
            </a:r>
            <a:r>
              <a:rPr lang="en-AU" sz="2000" i="1" dirty="0" smtClean="0"/>
              <a:t>The Farmer in the Dell</a:t>
            </a:r>
            <a:endParaRPr lang="en-AU" sz="2000" i="1" dirty="0"/>
          </a:p>
        </p:txBody>
      </p:sp>
      <p:sp>
        <p:nvSpPr>
          <p:cNvPr id="5" name="Content Placeholder 4"/>
          <p:cNvSpPr>
            <a:spLocks noGrp="1"/>
          </p:cNvSpPr>
          <p:nvPr>
            <p:ph idx="1"/>
          </p:nvPr>
        </p:nvSpPr>
        <p:spPr/>
        <p:txBody>
          <a:bodyPr>
            <a:normAutofit/>
          </a:bodyPr>
          <a:lstStyle/>
          <a:p>
            <a:pPr marL="0" indent="0">
              <a:buNone/>
            </a:pPr>
            <a:r>
              <a:rPr lang="en-AU" sz="3200" b="1" dirty="0" smtClean="0">
                <a:solidFill>
                  <a:srgbClr val="FF0000"/>
                </a:solidFill>
              </a:rPr>
              <a:t>[D]</a:t>
            </a:r>
            <a:r>
              <a:rPr lang="en-AU" sz="3200" dirty="0" smtClean="0"/>
              <a:t> A-bouncing </a:t>
            </a:r>
            <a:r>
              <a:rPr lang="en-AU" sz="3200" dirty="0"/>
              <a:t>we will go </a:t>
            </a:r>
          </a:p>
          <a:p>
            <a:pPr marL="0" indent="0">
              <a:buNone/>
            </a:pPr>
            <a:r>
              <a:rPr lang="en-AU" sz="3200" b="1" dirty="0" smtClean="0">
                <a:solidFill>
                  <a:srgbClr val="FF0000"/>
                </a:solidFill>
              </a:rPr>
              <a:t>[D]</a:t>
            </a:r>
            <a:r>
              <a:rPr lang="en-AU" sz="3200" dirty="0" smtClean="0"/>
              <a:t> </a:t>
            </a:r>
            <a:r>
              <a:rPr lang="en-AU" sz="3200" dirty="0"/>
              <a:t>A-bouncing we will go</a:t>
            </a:r>
          </a:p>
          <a:p>
            <a:pPr marL="0" indent="0">
              <a:buNone/>
            </a:pPr>
            <a:r>
              <a:rPr lang="en-AU" sz="3200" b="1" dirty="0" smtClean="0">
                <a:solidFill>
                  <a:srgbClr val="FF0000"/>
                </a:solidFill>
              </a:rPr>
              <a:t>[D]</a:t>
            </a:r>
            <a:r>
              <a:rPr lang="en-AU" sz="3200" dirty="0" smtClean="0"/>
              <a:t> </a:t>
            </a:r>
            <a:r>
              <a:rPr lang="en-AU" sz="3200" dirty="0"/>
              <a:t>High, low, and to and </a:t>
            </a:r>
            <a:r>
              <a:rPr lang="en-AU" sz="3200" b="1" dirty="0" smtClean="0">
                <a:solidFill>
                  <a:srgbClr val="FF0000"/>
                </a:solidFill>
              </a:rPr>
              <a:t>[E7]</a:t>
            </a:r>
            <a:r>
              <a:rPr lang="en-AU" sz="3200" dirty="0" smtClean="0"/>
              <a:t> fro</a:t>
            </a:r>
            <a:endParaRPr lang="en-AU" sz="3200" dirty="0"/>
          </a:p>
          <a:p>
            <a:pPr marL="0" indent="0">
              <a:buNone/>
            </a:pPr>
            <a:r>
              <a:rPr lang="en-AU" sz="3200" dirty="0" smtClean="0"/>
              <a:t>A- </a:t>
            </a:r>
            <a:r>
              <a:rPr lang="en-AU" sz="3200" b="1" dirty="0">
                <a:solidFill>
                  <a:srgbClr val="FF0000"/>
                </a:solidFill>
              </a:rPr>
              <a:t>[D] </a:t>
            </a:r>
            <a:r>
              <a:rPr lang="en-AU" sz="3200" dirty="0" smtClean="0"/>
              <a:t>bouncing </a:t>
            </a:r>
            <a:r>
              <a:rPr lang="en-AU" sz="3200" b="1" dirty="0">
                <a:solidFill>
                  <a:srgbClr val="FF0000"/>
                </a:solidFill>
              </a:rPr>
              <a:t>[A] </a:t>
            </a:r>
            <a:r>
              <a:rPr lang="en-AU" sz="3200" dirty="0" smtClean="0"/>
              <a:t>we </a:t>
            </a:r>
            <a:r>
              <a:rPr lang="en-AU" sz="3200" dirty="0"/>
              <a:t>will </a:t>
            </a:r>
            <a:r>
              <a:rPr lang="en-AU" sz="3200" b="1" dirty="0" smtClean="0">
                <a:solidFill>
                  <a:srgbClr val="FF0000"/>
                </a:solidFill>
              </a:rPr>
              <a:t>[D]</a:t>
            </a:r>
            <a:r>
              <a:rPr lang="en-AU" sz="3200" dirty="0" smtClean="0"/>
              <a:t> go</a:t>
            </a:r>
            <a:endParaRPr lang="en-AU" sz="3200" dirty="0"/>
          </a:p>
        </p:txBody>
      </p:sp>
      <p:pic>
        <p:nvPicPr>
          <p:cNvPr id="7" name="Picture 8" descr="A Major Chord"/>
          <p:cNvPicPr>
            <a:picLocks noChangeAspect="1" noChangeArrowheads="1"/>
          </p:cNvPicPr>
          <p:nvPr/>
        </p:nvPicPr>
        <p:blipFill>
          <a:blip r:embed="rId2" cstate="print"/>
          <a:srcRect l="10831" t="6735" r="15520" b="12447"/>
          <a:stretch>
            <a:fillRect/>
          </a:stretch>
        </p:blipFill>
        <p:spPr bwMode="auto">
          <a:xfrm>
            <a:off x="7812360" y="836712"/>
            <a:ext cx="1020000" cy="1440000"/>
          </a:xfrm>
          <a:prstGeom prst="rect">
            <a:avLst/>
          </a:prstGeom>
          <a:noFill/>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489" t="6592" r="2525" b="3865"/>
          <a:stretch/>
        </p:blipFill>
        <p:spPr>
          <a:xfrm>
            <a:off x="999460" y="3678111"/>
            <a:ext cx="7142422" cy="2991249"/>
          </a:xfrm>
          <a:prstGeom prst="rect">
            <a:avLst/>
          </a:prstGeom>
        </p:spPr>
      </p:pic>
      <p:pic>
        <p:nvPicPr>
          <p:cNvPr id="8" name="Picture 4" descr="E7 Chord"/>
          <p:cNvPicPr>
            <a:picLocks noChangeAspect="1" noChangeArrowheads="1"/>
          </p:cNvPicPr>
          <p:nvPr/>
        </p:nvPicPr>
        <p:blipFill>
          <a:blip r:embed="rId4" cstate="print"/>
          <a:srcRect l="12096" t="9163" r="15329" b="8365"/>
          <a:stretch>
            <a:fillRect/>
          </a:stretch>
        </p:blipFill>
        <p:spPr bwMode="auto">
          <a:xfrm>
            <a:off x="6591130" y="836712"/>
            <a:ext cx="959999" cy="1440000"/>
          </a:xfrm>
          <a:prstGeom prst="rect">
            <a:avLst/>
          </a:prstGeom>
          <a:noFill/>
        </p:spPr>
      </p:pic>
      <p:pic>
        <p:nvPicPr>
          <p:cNvPr id="9" name="Picture 6" descr="D Major Chord"/>
          <p:cNvPicPr>
            <a:picLocks noChangeAspect="1" noChangeArrowheads="1"/>
          </p:cNvPicPr>
          <p:nvPr/>
        </p:nvPicPr>
        <p:blipFill>
          <a:blip r:embed="rId5" cstate="print"/>
          <a:srcRect l="6048" t="4846" r="9281" b="7924"/>
          <a:stretch>
            <a:fillRect/>
          </a:stretch>
        </p:blipFill>
        <p:spPr bwMode="auto">
          <a:xfrm>
            <a:off x="5220072" y="836712"/>
            <a:ext cx="1120000" cy="1440000"/>
          </a:xfrm>
          <a:prstGeom prst="rect">
            <a:avLst/>
          </a:prstGeom>
          <a:noFill/>
        </p:spPr>
      </p:pic>
    </p:spTree>
    <p:extLst>
      <p:ext uri="{BB962C8B-B14F-4D97-AF65-F5344CB8AC3E}">
        <p14:creationId xmlns:p14="http://schemas.microsoft.com/office/powerpoint/2010/main" val="3571388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1473" y="5517352"/>
            <a:ext cx="1549765"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p:txBody>
          <a:bodyPr>
            <a:normAutofit fontScale="90000"/>
          </a:bodyPr>
          <a:lstStyle/>
          <a:p>
            <a:pPr>
              <a:lnSpc>
                <a:spcPct val="90000"/>
              </a:lnSpc>
            </a:pPr>
            <a:r>
              <a:rPr lang="en-AU" sz="1600" dirty="0" smtClean="0"/>
              <a:t>Enriched Caregiving</a:t>
            </a:r>
            <a:r>
              <a:rPr lang="en-AU" sz="3200" dirty="0" smtClean="0"/>
              <a:t/>
            </a:r>
            <a:br>
              <a:rPr lang="en-AU" sz="3200" dirty="0" smtClean="0"/>
            </a:br>
            <a:r>
              <a:rPr lang="en-AU" sz="3200" dirty="0" smtClean="0"/>
              <a:t>While You Wait: A-Bouncing We Will Go</a:t>
            </a:r>
            <a:endParaRPr lang="en-AU" sz="3200" b="0" dirty="0">
              <a:solidFill>
                <a:schemeClr val="tx1"/>
              </a:solidFill>
            </a:endParaRPr>
          </a:p>
        </p:txBody>
      </p:sp>
      <p:sp>
        <p:nvSpPr>
          <p:cNvPr id="3" name="Subtitle 2"/>
          <p:cNvSpPr>
            <a:spLocks noGrp="1"/>
          </p:cNvSpPr>
          <p:nvPr>
            <p:ph type="subTitle" idx="1"/>
          </p:nvPr>
        </p:nvSpPr>
        <p:spPr/>
        <p:txBody>
          <a:bodyPr>
            <a:normAutofit/>
          </a:bodyPr>
          <a:lstStyle/>
          <a:p>
            <a:r>
              <a:rPr lang="en-AU" sz="1800" dirty="0"/>
              <a:t>(Tune: </a:t>
            </a:r>
            <a:r>
              <a:rPr lang="en-AU" sz="1800" i="1" dirty="0"/>
              <a:t>The Farmer in the Dell</a:t>
            </a:r>
            <a:r>
              <a:rPr lang="en-AU" sz="1800" dirty="0" smtClean="0"/>
              <a:t>)</a:t>
            </a:r>
          </a:p>
          <a:p>
            <a:endParaRPr lang="en-AU" sz="1000" dirty="0"/>
          </a:p>
          <a:p>
            <a:r>
              <a:rPr lang="en-AU" sz="2400" dirty="0" smtClean="0"/>
              <a:t>A-bouncing we will go</a:t>
            </a:r>
          </a:p>
          <a:p>
            <a:r>
              <a:rPr lang="en-AU" dirty="0"/>
              <a:t>A-bouncing we </a:t>
            </a:r>
            <a:r>
              <a:rPr lang="en-AU" sz="2400" dirty="0" smtClean="0"/>
              <a:t>will go</a:t>
            </a:r>
          </a:p>
          <a:p>
            <a:r>
              <a:rPr lang="en-AU" sz="2400" dirty="0" smtClean="0"/>
              <a:t>High, low, and to and fro</a:t>
            </a:r>
          </a:p>
          <a:p>
            <a:r>
              <a:rPr lang="en-AU" dirty="0"/>
              <a:t>A-bouncing we </a:t>
            </a:r>
            <a:r>
              <a:rPr lang="en-AU" sz="2400" dirty="0" smtClean="0"/>
              <a:t>will go</a:t>
            </a:r>
          </a:p>
          <a:p>
            <a:endParaRPr lang="en-AU" sz="1200" dirty="0" smtClean="0"/>
          </a:p>
          <a:p>
            <a:r>
              <a:rPr lang="en-AU" sz="1800" i="1" dirty="0" smtClean="0"/>
              <a:t>Additional verses:</a:t>
            </a:r>
          </a:p>
          <a:p>
            <a:pPr marL="358775">
              <a:buFont typeface="Arial" pitchFamily="34" charset="0"/>
              <a:buChar char="•"/>
            </a:pPr>
            <a:r>
              <a:rPr lang="en-AU" sz="1800" i="1" dirty="0" smtClean="0"/>
              <a:t> a-swaying</a:t>
            </a:r>
          </a:p>
          <a:p>
            <a:pPr marL="358775">
              <a:buFont typeface="Arial" pitchFamily="34" charset="0"/>
              <a:buChar char="•"/>
            </a:pPr>
            <a:r>
              <a:rPr lang="en-AU" sz="1800" i="1" dirty="0" smtClean="0"/>
              <a:t> a-flying</a:t>
            </a:r>
          </a:p>
          <a:p>
            <a:pPr marL="358775">
              <a:buFont typeface="Arial" pitchFamily="34" charset="0"/>
              <a:buChar char="•"/>
            </a:pPr>
            <a:r>
              <a:rPr lang="en-AU" sz="1800" i="1" dirty="0" smtClean="0"/>
              <a:t> a-cuddling</a:t>
            </a:r>
          </a:p>
        </p:txBody>
      </p:sp>
      <p:pic>
        <p:nvPicPr>
          <p:cNvPr id="4" name="Picture 3"/>
          <p:cNvPicPr>
            <a:picLocks noChangeAspect="1"/>
          </p:cNvPicPr>
          <p:nvPr/>
        </p:nvPicPr>
        <p:blipFill>
          <a:blip r:embed="rId3"/>
          <a:stretch>
            <a:fillRect/>
          </a:stretch>
        </p:blipFill>
        <p:spPr>
          <a:xfrm>
            <a:off x="4644008" y="2276872"/>
            <a:ext cx="4176464" cy="4426526"/>
          </a:xfrm>
          <a:prstGeom prst="rect">
            <a:avLst/>
          </a:prstGeom>
        </p:spPr>
      </p:pic>
      <p:sp>
        <p:nvSpPr>
          <p:cNvPr id="6" name="TextBox 5"/>
          <p:cNvSpPr txBox="1"/>
          <p:nvPr/>
        </p:nvSpPr>
        <p:spPr>
          <a:xfrm>
            <a:off x="2002285" y="6022909"/>
            <a:ext cx="3001763" cy="646331"/>
          </a:xfrm>
          <a:prstGeom prst="rect">
            <a:avLst/>
          </a:prstGeom>
          <a:noFill/>
        </p:spPr>
        <p:txBody>
          <a:bodyPr wrap="square" rtlCol="0">
            <a:spAutoFit/>
          </a:bodyPr>
          <a:lstStyle/>
          <a:p>
            <a:r>
              <a:rPr lang="en-AU" dirty="0" smtClean="0">
                <a:latin typeface="Calibri" panose="020F0502020204030204" pitchFamily="34" charset="0"/>
              </a:rPr>
              <a:t>Download at:</a:t>
            </a:r>
          </a:p>
          <a:p>
            <a:r>
              <a:rPr lang="en-AU" dirty="0" smtClean="0">
                <a:solidFill>
                  <a:srgbClr val="FF9933"/>
                </a:solidFill>
                <a:latin typeface="Calibri" panose="020F0502020204030204" pitchFamily="34" charset="0"/>
                <a:hlinkClick r:id="rId4"/>
              </a:rPr>
              <a:t>3a.education.unimelb.edu.au</a:t>
            </a:r>
            <a:endParaRPr lang="en-AU" dirty="0">
              <a:solidFill>
                <a:srgbClr val="FF9933"/>
              </a:solidFill>
              <a:latin typeface="Calibri" panose="020F0502020204030204" pitchFamily="34" charset="0"/>
            </a:endParaRPr>
          </a:p>
        </p:txBody>
      </p:sp>
      <p:pic>
        <p:nvPicPr>
          <p:cNvPr id="7" name="Picture 6"/>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123729" y="5559134"/>
            <a:ext cx="648071" cy="463776"/>
          </a:xfrm>
          <a:prstGeom prst="rect">
            <a:avLst/>
          </a:prstGeom>
          <a:noFill/>
          <a:ln>
            <a:noFill/>
          </a:ln>
        </p:spPr>
      </p:pic>
    </p:spTree>
    <p:extLst>
      <p:ext uri="{BB962C8B-B14F-4D97-AF65-F5344CB8AC3E}">
        <p14:creationId xmlns:p14="http://schemas.microsoft.com/office/powerpoint/2010/main" val="26036366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Waiting at Airports and On Planes</a:t>
            </a:r>
            <a:endParaRPr lang="en-AU" dirty="0"/>
          </a:p>
        </p:txBody>
      </p:sp>
      <p:sp>
        <p:nvSpPr>
          <p:cNvPr id="5" name="Content Placeholder 4"/>
          <p:cNvSpPr>
            <a:spLocks noGrp="1"/>
          </p:cNvSpPr>
          <p:nvPr>
            <p:ph idx="1"/>
          </p:nvPr>
        </p:nvSpPr>
        <p:spPr/>
        <p:txBody>
          <a:bodyPr/>
          <a:lstStyle/>
          <a:p>
            <a:r>
              <a:rPr lang="en-AU" dirty="0" smtClean="0"/>
              <a:t>All of these rhymes and songs we’ve sung today would be great for the long, long wait for an airplane to land!</a:t>
            </a:r>
          </a:p>
          <a:p>
            <a:r>
              <a:rPr lang="en-AU" dirty="0" smtClean="0"/>
              <a:t>Here’s another bumpy one, that might be useful for preparing bubby for the concept of turbulence.</a:t>
            </a:r>
            <a:endParaRPr lang="en-AU" dirty="0"/>
          </a:p>
        </p:txBody>
      </p:sp>
    </p:spTree>
    <p:extLst>
      <p:ext uri="{BB962C8B-B14F-4D97-AF65-F5344CB8AC3E}">
        <p14:creationId xmlns:p14="http://schemas.microsoft.com/office/powerpoint/2010/main" val="2279349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196678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5373216"/>
            <a:ext cx="1545702"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6802" name="Rectangle 2"/>
          <p:cNvSpPr>
            <a:spLocks noGrp="1" noChangeArrowheads="1"/>
          </p:cNvSpPr>
          <p:nvPr>
            <p:ph type="ctrTitle"/>
          </p:nvPr>
        </p:nvSpPr>
        <p:spPr/>
        <p:txBody>
          <a:bodyPr>
            <a:normAutofit fontScale="90000"/>
          </a:bodyPr>
          <a:lstStyle/>
          <a:p>
            <a:pPr eaLnBrk="1" hangingPunct="1">
              <a:lnSpc>
                <a:spcPct val="90000"/>
              </a:lnSpc>
            </a:pPr>
            <a:r>
              <a:rPr lang="en-AU" sz="1600" dirty="0" smtClean="0"/>
              <a:t>Enriched Caregiving</a:t>
            </a:r>
            <a:r>
              <a:rPr lang="en-AU" sz="3200" dirty="0" smtClean="0"/>
              <a:t/>
            </a:r>
            <a:br>
              <a:rPr lang="en-AU" sz="3200" dirty="0" smtClean="0"/>
            </a:br>
            <a:r>
              <a:rPr lang="en-AU" sz="3200" dirty="0" smtClean="0"/>
              <a:t>While You Wait: A Smooth Road</a:t>
            </a:r>
            <a:endParaRPr lang="en-AU" sz="3200" i="1" dirty="0" smtClean="0"/>
          </a:p>
        </p:txBody>
      </p:sp>
      <p:sp>
        <p:nvSpPr>
          <p:cNvPr id="76803" name="Rectangle 3"/>
          <p:cNvSpPr>
            <a:spLocks noGrp="1" noChangeArrowheads="1"/>
          </p:cNvSpPr>
          <p:nvPr>
            <p:ph type="subTitle" idx="1"/>
          </p:nvPr>
        </p:nvSpPr>
        <p:spPr/>
        <p:txBody>
          <a:bodyPr>
            <a:normAutofit/>
          </a:bodyPr>
          <a:lstStyle/>
          <a:p>
            <a:pPr marL="0" indent="0" eaLnBrk="1" hangingPunct="1">
              <a:lnSpc>
                <a:spcPct val="90000"/>
              </a:lnSpc>
            </a:pPr>
            <a:r>
              <a:rPr lang="en-AU" sz="2400" dirty="0" smtClean="0"/>
              <a:t>We’re going down a smooth road</a:t>
            </a:r>
          </a:p>
          <a:p>
            <a:pPr marL="0" indent="0" eaLnBrk="1" hangingPunct="1">
              <a:lnSpc>
                <a:spcPct val="90000"/>
              </a:lnSpc>
            </a:pPr>
            <a:r>
              <a:rPr lang="en-AU" sz="2400" dirty="0" smtClean="0"/>
              <a:t>A smooth road, a smooth road x2</a:t>
            </a:r>
          </a:p>
          <a:p>
            <a:pPr marL="0" indent="0" eaLnBrk="1" hangingPunct="1">
              <a:lnSpc>
                <a:spcPct val="90000"/>
              </a:lnSpc>
            </a:pPr>
            <a:endParaRPr lang="en-AU" sz="1000" dirty="0" smtClean="0"/>
          </a:p>
          <a:p>
            <a:pPr marL="0" indent="0" eaLnBrk="1" hangingPunct="1">
              <a:lnSpc>
                <a:spcPct val="90000"/>
              </a:lnSpc>
            </a:pPr>
            <a:r>
              <a:rPr lang="en-AU" sz="2400" dirty="0" smtClean="0"/>
              <a:t>We’re going down a rough road</a:t>
            </a:r>
          </a:p>
          <a:p>
            <a:pPr marL="0" indent="0" eaLnBrk="1" hangingPunct="1">
              <a:lnSpc>
                <a:spcPct val="90000"/>
              </a:lnSpc>
            </a:pPr>
            <a:r>
              <a:rPr lang="en-AU" sz="2400" dirty="0" smtClean="0"/>
              <a:t>A rough road, a rough road x2</a:t>
            </a:r>
          </a:p>
          <a:p>
            <a:pPr marL="0" indent="0" eaLnBrk="1" hangingPunct="1">
              <a:lnSpc>
                <a:spcPct val="90000"/>
              </a:lnSpc>
            </a:pPr>
            <a:endParaRPr lang="en-AU" sz="1000" dirty="0" smtClean="0"/>
          </a:p>
          <a:p>
            <a:pPr marL="0" indent="0" eaLnBrk="1" hangingPunct="1">
              <a:lnSpc>
                <a:spcPct val="90000"/>
              </a:lnSpc>
            </a:pPr>
            <a:r>
              <a:rPr lang="en-AU" sz="2400" dirty="0" smtClean="0"/>
              <a:t>We’ve going down a bumpy road</a:t>
            </a:r>
          </a:p>
          <a:p>
            <a:pPr marL="0" indent="0" eaLnBrk="1" hangingPunct="1">
              <a:lnSpc>
                <a:spcPct val="90000"/>
              </a:lnSpc>
            </a:pPr>
            <a:r>
              <a:rPr lang="en-AU" sz="2400" dirty="0" smtClean="0"/>
              <a:t>A bumpy road, a bumpy road x2</a:t>
            </a:r>
          </a:p>
          <a:p>
            <a:pPr marL="0" indent="0" eaLnBrk="1" hangingPunct="1">
              <a:lnSpc>
                <a:spcPct val="90000"/>
              </a:lnSpc>
            </a:pPr>
            <a:endParaRPr lang="en-AU" sz="1000" dirty="0" smtClean="0"/>
          </a:p>
          <a:p>
            <a:pPr marL="0" indent="0" eaLnBrk="1" hangingPunct="1">
              <a:lnSpc>
                <a:spcPct val="90000"/>
              </a:lnSpc>
            </a:pPr>
            <a:r>
              <a:rPr lang="en-AU" sz="2400" dirty="0" smtClean="0"/>
              <a:t>A pothole!</a:t>
            </a:r>
          </a:p>
          <a:p>
            <a:pPr marL="0" indent="0" eaLnBrk="1" hangingPunct="1">
              <a:lnSpc>
                <a:spcPct val="90000"/>
              </a:lnSpc>
            </a:pPr>
            <a:endParaRPr lang="en-AU" sz="2400" dirty="0" smtClean="0"/>
          </a:p>
        </p:txBody>
      </p:sp>
      <p:pic>
        <p:nvPicPr>
          <p:cNvPr id="3" name="Picture 2"/>
          <p:cNvPicPr>
            <a:picLocks noChangeAspect="1"/>
          </p:cNvPicPr>
          <p:nvPr/>
        </p:nvPicPr>
        <p:blipFill>
          <a:blip r:embed="rId3"/>
          <a:stretch>
            <a:fillRect/>
          </a:stretch>
        </p:blipFill>
        <p:spPr>
          <a:xfrm>
            <a:off x="5364088" y="2420888"/>
            <a:ext cx="3318060" cy="4043217"/>
          </a:xfrm>
          <a:prstGeom prst="rect">
            <a:avLst/>
          </a:prstGeom>
        </p:spPr>
      </p:pic>
      <p:sp>
        <p:nvSpPr>
          <p:cNvPr id="6" name="TextBox 5"/>
          <p:cNvSpPr txBox="1"/>
          <p:nvPr/>
        </p:nvSpPr>
        <p:spPr>
          <a:xfrm>
            <a:off x="2002285" y="5878773"/>
            <a:ext cx="3001763" cy="646331"/>
          </a:xfrm>
          <a:prstGeom prst="rect">
            <a:avLst/>
          </a:prstGeom>
          <a:noFill/>
        </p:spPr>
        <p:txBody>
          <a:bodyPr wrap="square" rtlCol="0">
            <a:spAutoFit/>
          </a:bodyPr>
          <a:lstStyle/>
          <a:p>
            <a:r>
              <a:rPr lang="en-AU" dirty="0" smtClean="0">
                <a:latin typeface="Calibri" panose="020F0502020204030204" pitchFamily="34" charset="0"/>
              </a:rPr>
              <a:t>Download at:</a:t>
            </a:r>
          </a:p>
          <a:p>
            <a:r>
              <a:rPr lang="en-AU" dirty="0" smtClean="0">
                <a:solidFill>
                  <a:srgbClr val="FF9933"/>
                </a:solidFill>
                <a:latin typeface="Calibri" panose="020F0502020204030204" pitchFamily="34" charset="0"/>
                <a:hlinkClick r:id="rId4"/>
              </a:rPr>
              <a:t>3a.education.unimelb.edu.au</a:t>
            </a:r>
            <a:endParaRPr lang="en-AU" dirty="0">
              <a:solidFill>
                <a:srgbClr val="FF9933"/>
              </a:solidFill>
              <a:latin typeface="Calibri" panose="020F0502020204030204" pitchFamily="34" charset="0"/>
            </a:endParaRPr>
          </a:p>
        </p:txBody>
      </p:sp>
      <p:pic>
        <p:nvPicPr>
          <p:cNvPr id="7" name="Picture 6"/>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123729" y="5414998"/>
            <a:ext cx="648071" cy="463776"/>
          </a:xfrm>
          <a:prstGeom prst="rect">
            <a:avLst/>
          </a:prstGeom>
          <a:noFill/>
          <a:ln>
            <a:noFill/>
          </a:ln>
        </p:spPr>
      </p:pic>
    </p:spTree>
    <p:extLst>
      <p:ext uri="{BB962C8B-B14F-4D97-AF65-F5344CB8AC3E}">
        <p14:creationId xmlns:p14="http://schemas.microsoft.com/office/powerpoint/2010/main" val="10317888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Waiting for Coffee/One, Two, Three</a:t>
            </a:r>
            <a:endParaRPr lang="en-AU" dirty="0"/>
          </a:p>
        </p:txBody>
      </p:sp>
      <p:sp>
        <p:nvSpPr>
          <p:cNvPr id="3" name="Content Placeholder 2"/>
          <p:cNvSpPr>
            <a:spLocks noGrp="1"/>
          </p:cNvSpPr>
          <p:nvPr>
            <p:ph idx="1"/>
          </p:nvPr>
        </p:nvSpPr>
        <p:spPr/>
        <p:txBody>
          <a:bodyPr/>
          <a:lstStyle/>
          <a:p>
            <a:r>
              <a:rPr lang="en-AU" dirty="0" smtClean="0"/>
              <a:t>We just want to wait for our take-away coffee without disturbing these other people at the café!</a:t>
            </a:r>
          </a:p>
          <a:p>
            <a:r>
              <a:rPr lang="en-AU" dirty="0" smtClean="0"/>
              <a:t>Here’s a fun rhyme, with potential to add other animals, to extend it.</a:t>
            </a:r>
          </a:p>
          <a:p>
            <a:r>
              <a:rPr lang="en-AU" dirty="0" smtClean="0"/>
              <a:t>Don’t miss the opportunity to do the animal sounds!</a:t>
            </a:r>
          </a:p>
          <a:p>
            <a:r>
              <a:rPr lang="en-AU" i="1" dirty="0" smtClean="0"/>
              <a:t>One, Two, Three </a:t>
            </a:r>
            <a:r>
              <a:rPr lang="en-AU" dirty="0" smtClean="0"/>
              <a:t>in</a:t>
            </a:r>
            <a:r>
              <a:rPr lang="en-AU" i="1" dirty="0" smtClean="0"/>
              <a:t> </a:t>
            </a:r>
            <a:r>
              <a:rPr lang="en-AU" i="1" u="sng" dirty="0" smtClean="0">
                <a:hlinkClick r:id="rId2"/>
              </a:rPr>
              <a:t>Baby </a:t>
            </a:r>
            <a:r>
              <a:rPr lang="en-AU" i="1" u="sng" dirty="0">
                <a:hlinkClick r:id="rId2"/>
              </a:rPr>
              <a:t>Games: The Joyful Guide to Child’s Play from Birth to Three Years</a:t>
            </a:r>
            <a:r>
              <a:rPr lang="en-AU" dirty="0"/>
              <a:t> by Elaine </a:t>
            </a:r>
            <a:r>
              <a:rPr lang="en-AU" dirty="0" smtClean="0"/>
              <a:t>Martin, p.35.</a:t>
            </a:r>
            <a:endParaRPr lang="en-AU" dirty="0"/>
          </a:p>
          <a:p>
            <a:pPr marL="0" indent="0">
              <a:buNone/>
            </a:pPr>
            <a:endParaRPr lang="en-AU" dirty="0"/>
          </a:p>
        </p:txBody>
      </p:sp>
    </p:spTree>
    <p:extLst>
      <p:ext uri="{BB962C8B-B14F-4D97-AF65-F5344CB8AC3E}">
        <p14:creationId xmlns:p14="http://schemas.microsoft.com/office/powerpoint/2010/main" val="590869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8946"/>
          <a:stretch/>
        </p:blipFill>
        <p:spPr>
          <a:xfrm>
            <a:off x="-22181" y="0"/>
            <a:ext cx="9166181" cy="6858000"/>
          </a:xfrm>
          <a:prstGeom prst="rect">
            <a:avLst/>
          </a:prstGeom>
        </p:spPr>
      </p:pic>
    </p:spTree>
    <p:extLst>
      <p:ext uri="{BB962C8B-B14F-4D97-AF65-F5344CB8AC3E}">
        <p14:creationId xmlns:p14="http://schemas.microsoft.com/office/powerpoint/2010/main" val="1224605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One, Two, Three</a:t>
            </a:r>
            <a:endParaRPr lang="en-AU" dirty="0"/>
          </a:p>
        </p:txBody>
      </p:sp>
      <p:sp>
        <p:nvSpPr>
          <p:cNvPr id="3" name="Subtitle 2"/>
          <p:cNvSpPr>
            <a:spLocks noGrp="1"/>
          </p:cNvSpPr>
          <p:nvPr>
            <p:ph type="subTitle" idx="1"/>
          </p:nvPr>
        </p:nvSpPr>
        <p:spPr/>
        <p:txBody>
          <a:bodyPr>
            <a:normAutofit/>
          </a:bodyPr>
          <a:lstStyle/>
          <a:p>
            <a:r>
              <a:rPr lang="en-AU" sz="3000" dirty="0" smtClean="0"/>
              <a:t>One</a:t>
            </a:r>
            <a:r>
              <a:rPr lang="en-AU" sz="3000" dirty="0"/>
              <a:t>, two, </a:t>
            </a:r>
            <a:r>
              <a:rPr lang="en-AU" sz="3000" dirty="0" smtClean="0"/>
              <a:t>three		</a:t>
            </a:r>
            <a:r>
              <a:rPr lang="en-AU" sz="3000" i="1" dirty="0" smtClean="0">
                <a:solidFill>
                  <a:schemeClr val="accent6">
                    <a:lumMod val="65000"/>
                  </a:schemeClr>
                </a:solidFill>
              </a:rPr>
              <a:t>(bounce</a:t>
            </a:r>
            <a:r>
              <a:rPr lang="en-AU" sz="3000" i="1" dirty="0">
                <a:solidFill>
                  <a:schemeClr val="accent6">
                    <a:lumMod val="65000"/>
                  </a:schemeClr>
                </a:solidFill>
              </a:rPr>
              <a:t>)</a:t>
            </a:r>
            <a:endParaRPr lang="en-AU" sz="3000" i="1" dirty="0" smtClean="0">
              <a:solidFill>
                <a:schemeClr val="accent6">
                  <a:lumMod val="65000"/>
                </a:schemeClr>
              </a:solidFill>
            </a:endParaRPr>
          </a:p>
          <a:p>
            <a:r>
              <a:rPr lang="en-AU" sz="3000" dirty="0" smtClean="0"/>
              <a:t>Baby </a:t>
            </a:r>
            <a:r>
              <a:rPr lang="en-AU" sz="3000" dirty="0"/>
              <a:t>on my </a:t>
            </a:r>
            <a:r>
              <a:rPr lang="en-AU" sz="3000" dirty="0" smtClean="0"/>
              <a:t>knee</a:t>
            </a:r>
          </a:p>
          <a:p>
            <a:r>
              <a:rPr lang="en-AU" sz="3000" dirty="0" smtClean="0"/>
              <a:t>Rooster crows		</a:t>
            </a:r>
            <a:r>
              <a:rPr lang="en-AU" sz="3000" i="1" dirty="0" smtClean="0">
                <a:solidFill>
                  <a:schemeClr val="accent6">
                    <a:lumMod val="65000"/>
                  </a:schemeClr>
                </a:solidFill>
              </a:rPr>
              <a:t>(cock-a-doodle-</a:t>
            </a:r>
            <a:r>
              <a:rPr lang="en-AU" sz="3000" i="1" dirty="0" err="1" smtClean="0">
                <a:solidFill>
                  <a:schemeClr val="accent6">
                    <a:lumMod val="65000"/>
                  </a:schemeClr>
                </a:solidFill>
              </a:rPr>
              <a:t>doooo</a:t>
            </a:r>
            <a:r>
              <a:rPr lang="en-AU" sz="3000" i="1" dirty="0" smtClean="0">
                <a:solidFill>
                  <a:schemeClr val="accent6">
                    <a:lumMod val="65000"/>
                  </a:schemeClr>
                </a:solidFill>
              </a:rPr>
              <a:t>!)</a:t>
            </a:r>
          </a:p>
          <a:p>
            <a:r>
              <a:rPr lang="en-AU" sz="3000" dirty="0" smtClean="0"/>
              <a:t>And </a:t>
            </a:r>
            <a:r>
              <a:rPr lang="en-AU" sz="3000" dirty="0"/>
              <a:t>away </a:t>
            </a:r>
            <a:r>
              <a:rPr lang="en-AU" sz="3000" dirty="0" smtClean="0"/>
              <a:t>s/he </a:t>
            </a:r>
            <a:r>
              <a:rPr lang="en-AU" sz="3000" dirty="0"/>
              <a:t>goes</a:t>
            </a:r>
            <a:r>
              <a:rPr lang="en-AU" sz="3000" dirty="0" smtClean="0"/>
              <a:t>!	</a:t>
            </a:r>
            <a:r>
              <a:rPr lang="en-AU" sz="3000" i="1" dirty="0" smtClean="0">
                <a:solidFill>
                  <a:schemeClr val="accent6">
                    <a:lumMod val="65000"/>
                  </a:schemeClr>
                </a:solidFill>
              </a:rPr>
              <a:t>(dip </a:t>
            </a:r>
            <a:r>
              <a:rPr lang="en-AU" sz="3000" i="1" dirty="0">
                <a:solidFill>
                  <a:schemeClr val="accent6">
                    <a:lumMod val="65000"/>
                  </a:schemeClr>
                </a:solidFill>
              </a:rPr>
              <a:t>or lift on </a:t>
            </a:r>
            <a:r>
              <a:rPr lang="en-AU" sz="3000" i="1" dirty="0" smtClean="0">
                <a:solidFill>
                  <a:schemeClr val="accent6">
                    <a:lumMod val="65000"/>
                  </a:schemeClr>
                </a:solidFill>
              </a:rPr>
              <a:t>‘goes’)</a:t>
            </a:r>
            <a:r>
              <a:rPr lang="en-AU" sz="3000" i="1" dirty="0">
                <a:solidFill>
                  <a:schemeClr val="accent6">
                    <a:lumMod val="65000"/>
                  </a:schemeClr>
                </a:solidFill>
              </a:rPr>
              <a:t> </a:t>
            </a:r>
            <a:endParaRPr lang="en-AU" sz="3000" i="1" dirty="0" smtClean="0">
              <a:solidFill>
                <a:schemeClr val="accent6">
                  <a:lumMod val="65000"/>
                </a:schemeClr>
              </a:solidFill>
            </a:endParaRPr>
          </a:p>
          <a:p>
            <a:endParaRPr lang="en-AU" sz="3000" i="1" dirty="0" smtClean="0">
              <a:solidFill>
                <a:schemeClr val="accent6">
                  <a:lumMod val="65000"/>
                </a:schemeClr>
              </a:solidFill>
            </a:endParaRPr>
          </a:p>
          <a:p>
            <a:r>
              <a:rPr lang="en-AU" sz="3000" i="1" dirty="0" smtClean="0">
                <a:solidFill>
                  <a:schemeClr val="accent6">
                    <a:lumMod val="65000"/>
                  </a:schemeClr>
                </a:solidFill>
              </a:rPr>
              <a:t>Make up different versions:</a:t>
            </a:r>
          </a:p>
          <a:p>
            <a:pPr marL="457200" indent="-457200">
              <a:buFont typeface="Arial" panose="020B0604020202020204" pitchFamily="34" charset="0"/>
              <a:buChar char="•"/>
            </a:pPr>
            <a:r>
              <a:rPr lang="en-AU" sz="3000" i="1" dirty="0" smtClean="0">
                <a:solidFill>
                  <a:schemeClr val="accent6">
                    <a:lumMod val="65000"/>
                  </a:schemeClr>
                </a:solidFill>
              </a:rPr>
              <a:t>Lion roars and away s/he soars!</a:t>
            </a:r>
          </a:p>
          <a:p>
            <a:pPr marL="457200" indent="-457200">
              <a:buFont typeface="Arial" panose="020B0604020202020204" pitchFamily="34" charset="0"/>
              <a:buChar char="•"/>
            </a:pPr>
            <a:r>
              <a:rPr lang="en-AU" sz="3000" i="1" dirty="0" smtClean="0">
                <a:solidFill>
                  <a:schemeClr val="accent6">
                    <a:lumMod val="65000"/>
                  </a:schemeClr>
                </a:solidFill>
              </a:rPr>
              <a:t>Parrot squawks and away s/he walks!</a:t>
            </a:r>
          </a:p>
          <a:p>
            <a:pPr marL="457200" indent="-457200">
              <a:buFont typeface="Arial" panose="020B0604020202020204" pitchFamily="34" charset="0"/>
              <a:buChar char="•"/>
            </a:pPr>
            <a:endParaRPr lang="en-AU" sz="3000" i="1" dirty="0">
              <a:solidFill>
                <a:schemeClr val="accent6">
                  <a:lumMod val="65000"/>
                </a:schemeClr>
              </a:solidFill>
            </a:endParaRPr>
          </a:p>
          <a:p>
            <a:endParaRPr lang="en-AU" sz="3000" dirty="0"/>
          </a:p>
        </p:txBody>
      </p:sp>
    </p:spTree>
    <p:extLst>
      <p:ext uri="{BB962C8B-B14F-4D97-AF65-F5344CB8AC3E}">
        <p14:creationId xmlns:p14="http://schemas.microsoft.com/office/powerpoint/2010/main" val="16206518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Welcome Song (choose your own)</a:t>
            </a:r>
            <a:endParaRPr lang="en-AU" dirty="0"/>
          </a:p>
        </p:txBody>
      </p:sp>
      <p:sp>
        <p:nvSpPr>
          <p:cNvPr id="5" name="Content Placeholder 4"/>
          <p:cNvSpPr>
            <a:spLocks noGrp="1"/>
          </p:cNvSpPr>
          <p:nvPr>
            <p:ph idx="1"/>
          </p:nvPr>
        </p:nvSpPr>
        <p:spPr/>
        <p:txBody>
          <a:bodyPr/>
          <a:lstStyle/>
          <a:p>
            <a:r>
              <a:rPr lang="en-AU" dirty="0"/>
              <a:t>Same </a:t>
            </a:r>
            <a:r>
              <a:rPr lang="en-AU" dirty="0">
                <a:hlinkClick r:id="rId2"/>
              </a:rPr>
              <a:t>welcome song</a:t>
            </a:r>
            <a:r>
              <a:rPr lang="en-AU" dirty="0"/>
              <a:t> every week to tie into </a:t>
            </a:r>
            <a:r>
              <a:rPr lang="en-AU" dirty="0">
                <a:hlinkClick r:id="rId3"/>
              </a:rPr>
              <a:t>children’s need for routine</a:t>
            </a:r>
            <a:r>
              <a:rPr lang="en-AU" dirty="0"/>
              <a:t> and to signal the start of session.</a:t>
            </a:r>
          </a:p>
          <a:p>
            <a:r>
              <a:rPr lang="en-AU" dirty="0"/>
              <a:t>Same welcome song every week to give adults an opportunity to experience </a:t>
            </a:r>
            <a:r>
              <a:rPr lang="en-AU" dirty="0">
                <a:hlinkClick r:id="rId4"/>
              </a:rPr>
              <a:t>the motivating force of mastery</a:t>
            </a:r>
            <a:r>
              <a:rPr lang="en-AU" dirty="0"/>
              <a:t> at a task.</a:t>
            </a:r>
          </a:p>
          <a:p>
            <a:r>
              <a:rPr lang="en-AU" dirty="0"/>
              <a:t>Name tags important for working names into song (for both adults and kids), which aids relationship building between facilitator and group, and amongst participants.</a:t>
            </a:r>
          </a:p>
          <a:p>
            <a:r>
              <a:rPr lang="en-AU" dirty="0"/>
              <a:t>A gentle, seated activity.</a:t>
            </a:r>
          </a:p>
          <a:p>
            <a:r>
              <a:rPr lang="en-AU" dirty="0"/>
              <a:t>Set up space in a way that encourages families to sit in a circle, so everyone can see your manipulations of/modelling with dolly.</a:t>
            </a:r>
          </a:p>
        </p:txBody>
      </p:sp>
    </p:spTree>
    <p:extLst>
      <p:ext uri="{BB962C8B-B14F-4D97-AF65-F5344CB8AC3E}">
        <p14:creationId xmlns:p14="http://schemas.microsoft.com/office/powerpoint/2010/main" val="2396448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3a </a:t>
            </a:r>
            <a:r>
              <a:rPr lang="en-AU" dirty="0" err="1" smtClean="0"/>
              <a:t>LearningGames</a:t>
            </a:r>
            <a:r>
              <a:rPr lang="en-AU" dirty="0" smtClean="0"/>
              <a:t> and Play</a:t>
            </a:r>
            <a:endParaRPr lang="en-AU" dirty="0"/>
          </a:p>
        </p:txBody>
      </p:sp>
      <p:sp>
        <p:nvSpPr>
          <p:cNvPr id="5" name="Content Placeholder 4"/>
          <p:cNvSpPr>
            <a:spLocks noGrp="1"/>
          </p:cNvSpPr>
          <p:nvPr>
            <p:ph idx="1"/>
          </p:nvPr>
        </p:nvSpPr>
        <p:spPr/>
        <p:txBody>
          <a:bodyPr>
            <a:normAutofit fontScale="47500" lnSpcReduction="20000"/>
          </a:bodyPr>
          <a:lstStyle/>
          <a:p>
            <a:r>
              <a:rPr lang="en-AU" dirty="0"/>
              <a:t>Songs and games based on </a:t>
            </a:r>
            <a:r>
              <a:rPr lang="en-AU" dirty="0">
                <a:hlinkClick r:id="rId2"/>
              </a:rPr>
              <a:t>3a </a:t>
            </a:r>
            <a:r>
              <a:rPr lang="en-AU" dirty="0" err="1">
                <a:hlinkClick r:id="rId2"/>
              </a:rPr>
              <a:t>LearningGames</a:t>
            </a:r>
            <a:r>
              <a:rPr lang="en-AU" dirty="0">
                <a:hlinkClick r:id="rId2"/>
              </a:rPr>
              <a:t>™</a:t>
            </a:r>
            <a:r>
              <a:rPr lang="en-AU" dirty="0"/>
              <a:t> and other developmentally supportive activities, like </a:t>
            </a:r>
            <a:r>
              <a:rPr lang="en-AU" dirty="0">
                <a:hlinkClick r:id="rId3"/>
              </a:rPr>
              <a:t>tummy time</a:t>
            </a:r>
            <a:r>
              <a:rPr lang="en-AU" dirty="0"/>
              <a:t>.</a:t>
            </a:r>
          </a:p>
          <a:p>
            <a:r>
              <a:rPr lang="en-AU" dirty="0"/>
              <a:t>A focus on integrating parent awareness of developmental needs/</a:t>
            </a:r>
            <a:r>
              <a:rPr lang="en-AU" dirty="0">
                <a:hlinkClick r:id="rId4"/>
              </a:rPr>
              <a:t>milestones</a:t>
            </a:r>
            <a:r>
              <a:rPr lang="en-AU" dirty="0"/>
              <a:t>, both physical and cognitive/social/emotional.</a:t>
            </a:r>
          </a:p>
          <a:p>
            <a:r>
              <a:rPr lang="en-AU" dirty="0"/>
              <a:t>Similar to </a:t>
            </a:r>
            <a:r>
              <a:rPr lang="en-AU" dirty="0" err="1">
                <a:hlinkClick r:id="rId5"/>
              </a:rPr>
              <a:t>Toddlertime</a:t>
            </a:r>
            <a:r>
              <a:rPr lang="en-AU" dirty="0"/>
              <a:t> activities, but with an even greater focus on hands-on parent engagement with baby (toddlers can begin to carry out more purposeful actions, and can therefore undertake more independent tasks).</a:t>
            </a:r>
          </a:p>
          <a:p>
            <a:r>
              <a:rPr lang="en-AU" dirty="0"/>
              <a:t>Take the evidence-based principles of the 3a </a:t>
            </a:r>
            <a:r>
              <a:rPr lang="en-AU" dirty="0" err="1"/>
              <a:t>LearningGames</a:t>
            </a:r>
            <a:r>
              <a:rPr lang="en-AU" dirty="0"/>
              <a:t>™, and adapt them to our typical library program toys and props, most of which are profiled for all developmental and linguistic benefits on </a:t>
            </a:r>
            <a:r>
              <a:rPr lang="en-AU" dirty="0">
                <a:hlinkClick r:id="rId6"/>
              </a:rPr>
              <a:t>Playgroup WA’s Play Ideas page</a:t>
            </a:r>
            <a:r>
              <a:rPr lang="en-AU" dirty="0"/>
              <a:t>:</a:t>
            </a:r>
          </a:p>
          <a:p>
            <a:pPr lvl="1"/>
            <a:r>
              <a:rPr lang="en-AU" dirty="0"/>
              <a:t>Parachute</a:t>
            </a:r>
          </a:p>
          <a:p>
            <a:pPr lvl="1"/>
            <a:r>
              <a:rPr lang="en-AU" dirty="0"/>
              <a:t>Balls</a:t>
            </a:r>
          </a:p>
          <a:p>
            <a:pPr lvl="1"/>
            <a:r>
              <a:rPr lang="en-AU" dirty="0"/>
              <a:t>Egg shakers</a:t>
            </a:r>
          </a:p>
          <a:p>
            <a:pPr lvl="1"/>
            <a:r>
              <a:rPr lang="en-AU" dirty="0"/>
              <a:t>Instruments</a:t>
            </a:r>
          </a:p>
          <a:p>
            <a:pPr lvl="1"/>
            <a:r>
              <a:rPr lang="en-AU" dirty="0"/>
              <a:t>Cardboard tubes</a:t>
            </a:r>
          </a:p>
          <a:p>
            <a:pPr lvl="1"/>
            <a:r>
              <a:rPr lang="en-AU" dirty="0"/>
              <a:t>Bubbles</a:t>
            </a:r>
          </a:p>
          <a:p>
            <a:pPr lvl="1"/>
            <a:r>
              <a:rPr lang="en-AU" dirty="0"/>
              <a:t>Bean bags</a:t>
            </a:r>
          </a:p>
          <a:p>
            <a:pPr lvl="1"/>
            <a:r>
              <a:rPr lang="en-AU" dirty="0"/>
              <a:t>Ribbons / Scarves</a:t>
            </a:r>
          </a:p>
          <a:p>
            <a:pPr lvl="1"/>
            <a:r>
              <a:rPr lang="en-AU" dirty="0"/>
              <a:t>Foam blocks</a:t>
            </a:r>
          </a:p>
          <a:p>
            <a:pPr lvl="1"/>
            <a:r>
              <a:rPr lang="en-AU" dirty="0"/>
              <a:t>Tape rolls</a:t>
            </a:r>
          </a:p>
          <a:p>
            <a:pPr lvl="1"/>
            <a:r>
              <a:rPr lang="en-AU" dirty="0"/>
              <a:t>Feathers</a:t>
            </a:r>
          </a:p>
          <a:p>
            <a:pPr lvl="1"/>
            <a:r>
              <a:rPr lang="en-AU" dirty="0"/>
              <a:t>Puppets</a:t>
            </a:r>
          </a:p>
          <a:p>
            <a:pPr lvl="1"/>
            <a:r>
              <a:rPr lang="en-AU" dirty="0"/>
              <a:t>Mirrors</a:t>
            </a:r>
          </a:p>
          <a:p>
            <a:pPr lvl="1"/>
            <a:r>
              <a:rPr lang="en-AU" dirty="0"/>
              <a:t>Toys/rattles ideal for babies’ grip</a:t>
            </a:r>
          </a:p>
          <a:p>
            <a:pPr lvl="1"/>
            <a:r>
              <a:rPr lang="en-AU" dirty="0"/>
              <a:t>Giant </a:t>
            </a:r>
            <a:r>
              <a:rPr lang="en-AU" dirty="0" err="1"/>
              <a:t>scrunchies</a:t>
            </a:r>
            <a:endParaRPr lang="en-AU" dirty="0"/>
          </a:p>
          <a:p>
            <a:pPr lvl="1"/>
            <a:r>
              <a:rPr lang="en-AU" dirty="0" err="1"/>
              <a:t>Etc</a:t>
            </a:r>
            <a:endParaRPr lang="en-AU" dirty="0"/>
          </a:p>
          <a:p>
            <a:r>
              <a:rPr lang="en-AU" dirty="0"/>
              <a:t>Book resource recommendations:</a:t>
            </a:r>
          </a:p>
          <a:p>
            <a:pPr lvl="1"/>
            <a:r>
              <a:rPr lang="en-AU" dirty="0">
                <a:hlinkClick r:id="rId7"/>
              </a:rPr>
              <a:t>The Creative Curriculum Learning Games birth-12 months</a:t>
            </a:r>
            <a:endParaRPr lang="en-AU" dirty="0"/>
          </a:p>
          <a:p>
            <a:pPr lvl="1"/>
            <a:r>
              <a:rPr lang="en-AU" dirty="0">
                <a:hlinkClick r:id="rId8"/>
              </a:rPr>
              <a:t>The Creative Curriculum Learning Games 12-24 months</a:t>
            </a:r>
            <a:endParaRPr lang="en-AU" dirty="0"/>
          </a:p>
          <a:p>
            <a:pPr lvl="1"/>
            <a:r>
              <a:rPr lang="en-AU" dirty="0">
                <a:hlinkClick r:id="rId9"/>
              </a:rPr>
              <a:t>Moving to Learn</a:t>
            </a:r>
            <a:r>
              <a:rPr lang="en-AU" dirty="0"/>
              <a:t> by Robyn Crowe and Gill Connell</a:t>
            </a:r>
          </a:p>
          <a:p>
            <a:pPr lvl="1"/>
            <a:r>
              <a:rPr lang="en-AU" dirty="0">
                <a:hlinkClick r:id="rId10"/>
              </a:rPr>
              <a:t>Brain Games for Babies, Toddlers and Twos</a:t>
            </a:r>
            <a:r>
              <a:rPr lang="en-AU" dirty="0"/>
              <a:t> by Jackie </a:t>
            </a:r>
            <a:r>
              <a:rPr lang="en-AU" dirty="0" err="1"/>
              <a:t>Silberg</a:t>
            </a:r>
            <a:endParaRPr lang="en-AU" dirty="0"/>
          </a:p>
          <a:p>
            <a:pPr lvl="1"/>
            <a:r>
              <a:rPr lang="en-AU" dirty="0">
                <a:hlinkClick r:id="rId11"/>
              </a:rPr>
              <a:t>Baby Games: The Joyful Guide to Child’s Play from Birth to Three Years</a:t>
            </a:r>
            <a:r>
              <a:rPr lang="en-AU" dirty="0"/>
              <a:t> by Elaine Martin</a:t>
            </a:r>
          </a:p>
          <a:p>
            <a:pPr lvl="1"/>
            <a:r>
              <a:rPr lang="en-AU" dirty="0">
                <a:hlinkClick r:id="rId12"/>
              </a:rPr>
              <a:t>Baby’s First Skills</a:t>
            </a:r>
            <a:r>
              <a:rPr lang="en-AU" dirty="0"/>
              <a:t> by Miriam Stoppard</a:t>
            </a:r>
          </a:p>
          <a:p>
            <a:r>
              <a:rPr lang="en-AU" dirty="0"/>
              <a:t>Make sure you critically match up your activity level with knowledge of the developmental </a:t>
            </a:r>
            <a:r>
              <a:rPr lang="en-AU" dirty="0">
                <a:hlinkClick r:id="rId4"/>
              </a:rPr>
              <a:t>milestones</a:t>
            </a:r>
            <a:r>
              <a:rPr lang="en-AU" dirty="0"/>
              <a:t> and pathways.</a:t>
            </a:r>
          </a:p>
          <a:p>
            <a:r>
              <a:rPr lang="en-AU" dirty="0"/>
              <a:t>Watch some </a:t>
            </a:r>
            <a:r>
              <a:rPr lang="en-AU" dirty="0">
                <a:hlinkClick r:id="rId13"/>
              </a:rPr>
              <a:t>videos of this </a:t>
            </a:r>
            <a:r>
              <a:rPr lang="en-AU" dirty="0" err="1">
                <a:hlinkClick r:id="rId13"/>
              </a:rPr>
              <a:t>Babytime</a:t>
            </a:r>
            <a:r>
              <a:rPr lang="en-AU" dirty="0">
                <a:hlinkClick r:id="rId13"/>
              </a:rPr>
              <a:t> model in action</a:t>
            </a:r>
            <a:r>
              <a:rPr lang="en-AU" dirty="0"/>
              <a:t>.</a:t>
            </a:r>
          </a:p>
          <a:p>
            <a:r>
              <a:rPr lang="en-AU" dirty="0"/>
              <a:t>Watch some </a:t>
            </a:r>
            <a:r>
              <a:rPr lang="en-AU" dirty="0">
                <a:hlinkClick r:id="rId14"/>
              </a:rPr>
              <a:t>videos of these props and toys in action</a:t>
            </a:r>
            <a:r>
              <a:rPr lang="en-AU" dirty="0"/>
              <a:t> with various ages.</a:t>
            </a:r>
          </a:p>
        </p:txBody>
      </p:sp>
      <p:sp>
        <p:nvSpPr>
          <p:cNvPr id="2" name="TextBox 1"/>
          <p:cNvSpPr txBox="1"/>
          <p:nvPr/>
        </p:nvSpPr>
        <p:spPr>
          <a:xfrm>
            <a:off x="2939940" y="2420888"/>
            <a:ext cx="5760640" cy="1569660"/>
          </a:xfrm>
          <a:prstGeom prst="rect">
            <a:avLst/>
          </a:prstGeom>
          <a:noFill/>
        </p:spPr>
        <p:txBody>
          <a:bodyPr wrap="square" rtlCol="0">
            <a:spAutoFit/>
          </a:bodyPr>
          <a:lstStyle/>
          <a:p>
            <a:r>
              <a:rPr lang="en-AU" sz="2400" dirty="0" smtClean="0"/>
              <a:t>THIS WEEK: Compare and Contrast Musical Games</a:t>
            </a:r>
          </a:p>
          <a:p>
            <a:r>
              <a:rPr lang="en-AU" sz="2400" dirty="0" smtClean="0"/>
              <a:t>Different types of sounds, pitches, rhythms, musical patterns.</a:t>
            </a:r>
          </a:p>
        </p:txBody>
      </p:sp>
    </p:spTree>
    <p:extLst>
      <p:ext uri="{BB962C8B-B14F-4D97-AF65-F5344CB8AC3E}">
        <p14:creationId xmlns:p14="http://schemas.microsoft.com/office/powerpoint/2010/main" val="73952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stretch>
            <a:fillRect/>
          </a:stretch>
        </p:blipFill>
        <p:spPr>
          <a:xfrm>
            <a:off x="4858248" y="2276872"/>
            <a:ext cx="2594072" cy="3600000"/>
          </a:xfrm>
          <a:prstGeom prst="rect">
            <a:avLst/>
          </a:prstGeom>
        </p:spPr>
      </p:pic>
      <p:sp>
        <p:nvSpPr>
          <p:cNvPr id="2" name="Title 1"/>
          <p:cNvSpPr>
            <a:spLocks noGrp="1"/>
          </p:cNvSpPr>
          <p:nvPr>
            <p:ph type="ctrTitle"/>
          </p:nvPr>
        </p:nvSpPr>
        <p:spPr/>
        <p:txBody>
          <a:bodyPr/>
          <a:lstStyle/>
          <a:p>
            <a:r>
              <a:rPr lang="en-AU" sz="3000" dirty="0" smtClean="0"/>
              <a:t>Learning Games: Matching Sounds</a:t>
            </a:r>
            <a:endParaRPr lang="en-AU" sz="3000" dirty="0"/>
          </a:p>
        </p:txBody>
      </p:sp>
      <p:pic>
        <p:nvPicPr>
          <p:cNvPr id="5122" name="Picture 2" descr="http://b-inspiredmama.com/wp-content/uploads/2013/05/Fine-Motor-Skill-Practice-during-Toddler-Sensory-Play-at-B-InspiredMam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5816" y="4941168"/>
            <a:ext cx="1440000" cy="12589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23076" y="6200138"/>
            <a:ext cx="1424501" cy="584775"/>
          </a:xfrm>
          <a:prstGeom prst="rect">
            <a:avLst/>
          </a:prstGeom>
          <a:noFill/>
        </p:spPr>
        <p:txBody>
          <a:bodyPr wrap="square" rtlCol="0">
            <a:spAutoFit/>
          </a:bodyPr>
          <a:lstStyle/>
          <a:p>
            <a:pPr algn="ctr"/>
            <a:r>
              <a:rPr lang="en-AU" sz="800" dirty="0"/>
              <a:t>https://www.tes.com/lessons/vOEaGmv15_isAw/promoting-children-s-development-sensory-play</a:t>
            </a:r>
          </a:p>
        </p:txBody>
      </p:sp>
      <p:pic>
        <p:nvPicPr>
          <p:cNvPr id="5" name="Picture 4"/>
          <p:cNvPicPr>
            <a:picLocks noChangeAspect="1"/>
          </p:cNvPicPr>
          <p:nvPr/>
        </p:nvPicPr>
        <p:blipFill>
          <a:blip r:embed="rId4" cstate="print"/>
          <a:stretch>
            <a:fillRect/>
          </a:stretch>
        </p:blipFill>
        <p:spPr>
          <a:xfrm>
            <a:off x="251520" y="2277352"/>
            <a:ext cx="2441655" cy="3600000"/>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b="5976"/>
          <a:stretch/>
        </p:blipFill>
        <p:spPr>
          <a:xfrm>
            <a:off x="3211108" y="2348880"/>
            <a:ext cx="1440000" cy="2030914"/>
          </a:xfrm>
          <a:prstGeom prst="rect">
            <a:avLst/>
          </a:prstGeom>
        </p:spPr>
      </p:pic>
      <p:sp>
        <p:nvSpPr>
          <p:cNvPr id="8" name="TextBox 7"/>
          <p:cNvSpPr txBox="1"/>
          <p:nvPr/>
        </p:nvSpPr>
        <p:spPr>
          <a:xfrm>
            <a:off x="3203848" y="4365104"/>
            <a:ext cx="1447260" cy="338554"/>
          </a:xfrm>
          <a:prstGeom prst="rect">
            <a:avLst/>
          </a:prstGeom>
          <a:noFill/>
        </p:spPr>
        <p:txBody>
          <a:bodyPr wrap="square" rtlCol="0">
            <a:spAutoFit/>
          </a:bodyPr>
          <a:lstStyle/>
          <a:p>
            <a:pPr algn="ctr"/>
            <a:r>
              <a:rPr lang="en-AU" sz="800" dirty="0" smtClean="0"/>
              <a:t>https://au.pinterest.com/pin/88031367690766557</a:t>
            </a:r>
            <a:endParaRPr lang="en-AU" sz="800" dirty="0"/>
          </a:p>
        </p:txBody>
      </p:sp>
      <p:pic>
        <p:nvPicPr>
          <p:cNvPr id="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14722" y="5589240"/>
            <a:ext cx="1549765"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4347577" y="6022909"/>
            <a:ext cx="3001763" cy="646331"/>
          </a:xfrm>
          <a:prstGeom prst="rect">
            <a:avLst/>
          </a:prstGeom>
          <a:noFill/>
        </p:spPr>
        <p:txBody>
          <a:bodyPr wrap="square" rtlCol="0">
            <a:spAutoFit/>
          </a:bodyPr>
          <a:lstStyle/>
          <a:p>
            <a:pPr algn="r"/>
            <a:r>
              <a:rPr lang="en-AU" dirty="0" smtClean="0">
                <a:latin typeface="Calibri" panose="020F0502020204030204" pitchFamily="34" charset="0"/>
              </a:rPr>
              <a:t>Download at:</a:t>
            </a:r>
          </a:p>
          <a:p>
            <a:pPr algn="r"/>
            <a:r>
              <a:rPr lang="en-AU" dirty="0" smtClean="0">
                <a:solidFill>
                  <a:srgbClr val="FF9933"/>
                </a:solidFill>
                <a:latin typeface="Calibri" panose="020F0502020204030204" pitchFamily="34" charset="0"/>
                <a:hlinkClick r:id="rId7"/>
              </a:rPr>
              <a:t>3a.education.unimelb.edu.au</a:t>
            </a:r>
            <a:endParaRPr lang="en-AU" dirty="0">
              <a:solidFill>
                <a:srgbClr val="FF9933"/>
              </a:solidFill>
              <a:latin typeface="Calibri" panose="020F0502020204030204" pitchFamily="34" charset="0"/>
            </a:endParaRPr>
          </a:p>
        </p:txBody>
      </p:sp>
      <p:pic>
        <p:nvPicPr>
          <p:cNvPr id="12" name="Picture 11"/>
          <p:cNvPicPr>
            <a:picLocks noChangeAspect="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308567" y="5013176"/>
            <a:ext cx="648071" cy="463776"/>
          </a:xfrm>
          <a:prstGeom prst="rect">
            <a:avLst/>
          </a:prstGeom>
          <a:noFill/>
          <a:ln>
            <a:noFill/>
          </a:ln>
        </p:spPr>
      </p:pic>
    </p:spTree>
    <p:extLst>
      <p:ext uri="{BB962C8B-B14F-4D97-AF65-F5344CB8AC3E}">
        <p14:creationId xmlns:p14="http://schemas.microsoft.com/office/powerpoint/2010/main" val="25633286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The Little Bells of Westminster</a:t>
            </a:r>
            <a:endParaRPr lang="en-AU" dirty="0"/>
          </a:p>
        </p:txBody>
      </p:sp>
      <p:sp>
        <p:nvSpPr>
          <p:cNvPr id="5" name="Content Placeholder 4"/>
          <p:cNvSpPr>
            <a:spLocks noGrp="1"/>
          </p:cNvSpPr>
          <p:nvPr>
            <p:ph idx="1"/>
          </p:nvPr>
        </p:nvSpPr>
        <p:spPr>
          <a:xfrm>
            <a:off x="179512" y="1052736"/>
            <a:ext cx="8784976" cy="2880320"/>
          </a:xfrm>
        </p:spPr>
        <p:txBody>
          <a:bodyPr>
            <a:normAutofit fontScale="92500" lnSpcReduction="20000"/>
          </a:bodyPr>
          <a:lstStyle/>
          <a:p>
            <a:pPr marL="0" indent="0">
              <a:spcBef>
                <a:spcPts val="0"/>
              </a:spcBef>
              <a:buNone/>
            </a:pPr>
            <a:r>
              <a:rPr lang="en-AU" sz="3200" dirty="0" smtClean="0"/>
              <a:t>Sing </a:t>
            </a:r>
            <a:r>
              <a:rPr lang="en-AU" sz="3200" dirty="0"/>
              <a:t>one song different ways. </a:t>
            </a:r>
            <a:r>
              <a:rPr lang="en-AU" sz="3200" dirty="0" smtClean="0"/>
              <a:t>Tap on baby to beat. Normal, then low, high, whispering, humming</a:t>
            </a:r>
            <a:r>
              <a:rPr lang="en-AU" sz="3200" dirty="0"/>
              <a:t>/la </a:t>
            </a:r>
            <a:r>
              <a:rPr lang="en-AU" sz="3200" dirty="0" err="1"/>
              <a:t>la</a:t>
            </a:r>
            <a:r>
              <a:rPr lang="en-AU" sz="3200" dirty="0"/>
              <a:t> </a:t>
            </a:r>
            <a:r>
              <a:rPr lang="en-AU" sz="3200" dirty="0" err="1"/>
              <a:t>la</a:t>
            </a:r>
            <a:r>
              <a:rPr lang="en-AU" sz="3200" dirty="0" smtClean="0"/>
              <a:t>, clapping the melody. </a:t>
            </a:r>
            <a:r>
              <a:rPr lang="en-AU" sz="3200" dirty="0"/>
              <a:t>Give </a:t>
            </a:r>
            <a:r>
              <a:rPr lang="en-AU" sz="3200" dirty="0" smtClean="0"/>
              <a:t>baby’s </a:t>
            </a:r>
            <a:r>
              <a:rPr lang="en-AU" sz="3200" dirty="0"/>
              <a:t>brain an explosion of pattern to notice and learn from. </a:t>
            </a:r>
            <a:r>
              <a:rPr lang="en-AU" sz="3200" b="1" dirty="0" smtClean="0">
                <a:solidFill>
                  <a:srgbClr val="FF0000"/>
                </a:solidFill>
              </a:rPr>
              <a:t>"The </a:t>
            </a:r>
            <a:r>
              <a:rPr lang="en-AU" sz="3200" b="1" dirty="0">
                <a:solidFill>
                  <a:srgbClr val="FF0000"/>
                </a:solidFill>
              </a:rPr>
              <a:t>more ways your baby hears this song, the more she will try to copy you and develop her language skills</a:t>
            </a:r>
            <a:r>
              <a:rPr lang="en-AU" sz="3200" b="1" dirty="0" smtClean="0">
                <a:solidFill>
                  <a:srgbClr val="FF0000"/>
                </a:solidFill>
              </a:rPr>
              <a:t>." </a:t>
            </a:r>
            <a:r>
              <a:rPr lang="en-AU" sz="3200" i="1" u="sng" dirty="0">
                <a:hlinkClick r:id="rId2"/>
              </a:rPr>
              <a:t>Brain Games for Babies, Toddlers and Twos</a:t>
            </a:r>
            <a:r>
              <a:rPr lang="en-AU" sz="3200" dirty="0"/>
              <a:t> by Jackie </a:t>
            </a:r>
            <a:r>
              <a:rPr lang="en-AU" sz="3200" dirty="0" err="1" smtClean="0"/>
              <a:t>Silberg</a:t>
            </a:r>
            <a:r>
              <a:rPr lang="en-AU" sz="3200" dirty="0" smtClean="0"/>
              <a:t>, p.68</a:t>
            </a:r>
            <a:r>
              <a:rPr lang="en-AU" sz="3200" dirty="0"/>
              <a:t>. </a:t>
            </a:r>
            <a:endParaRPr lang="en-AU" sz="3200" b="1" dirty="0">
              <a:solidFill>
                <a:srgbClr val="FF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3785554"/>
            <a:ext cx="8192690" cy="2802199"/>
          </a:xfrm>
          <a:prstGeom prst="rect">
            <a:avLst/>
          </a:prstGeom>
        </p:spPr>
      </p:pic>
    </p:spTree>
    <p:extLst>
      <p:ext uri="{BB962C8B-B14F-4D97-AF65-F5344CB8AC3E}">
        <p14:creationId xmlns:p14="http://schemas.microsoft.com/office/powerpoint/2010/main" val="1930276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p:txBody>
          <a:bodyPr>
            <a:normAutofit/>
          </a:bodyPr>
          <a:lstStyle/>
          <a:p>
            <a:pPr eaLnBrk="1" hangingPunct="1"/>
            <a:r>
              <a:rPr lang="en-AU" dirty="0" smtClean="0"/>
              <a:t>The Little Bells of Westminster</a:t>
            </a:r>
          </a:p>
        </p:txBody>
      </p:sp>
      <p:sp>
        <p:nvSpPr>
          <p:cNvPr id="46083" name="Rectangle 3"/>
          <p:cNvSpPr>
            <a:spLocks noGrp="1" noChangeArrowheads="1"/>
          </p:cNvSpPr>
          <p:nvPr>
            <p:ph type="subTitle" idx="1"/>
          </p:nvPr>
        </p:nvSpPr>
        <p:spPr/>
        <p:txBody>
          <a:bodyPr>
            <a:normAutofit/>
          </a:bodyPr>
          <a:lstStyle/>
          <a:p>
            <a:pPr>
              <a:lnSpc>
                <a:spcPct val="90000"/>
              </a:lnSpc>
            </a:pPr>
            <a:r>
              <a:rPr lang="en-AU" dirty="0"/>
              <a:t>The little bells of Westminster go ding, </a:t>
            </a:r>
            <a:r>
              <a:rPr lang="en-AU" dirty="0" smtClean="0"/>
              <a:t>dong, ding, dong, dong</a:t>
            </a:r>
            <a:endParaRPr lang="en-AU" dirty="0"/>
          </a:p>
          <a:p>
            <a:pPr>
              <a:lnSpc>
                <a:spcPct val="90000"/>
              </a:lnSpc>
            </a:pPr>
            <a:r>
              <a:rPr lang="en-AU" dirty="0"/>
              <a:t>The little bells of Westminster go </a:t>
            </a:r>
            <a:r>
              <a:rPr lang="en-AU" dirty="0" smtClean="0"/>
              <a:t>ding, dong, ding</a:t>
            </a:r>
          </a:p>
          <a:p>
            <a:pPr marL="715963" indent="-342900">
              <a:lnSpc>
                <a:spcPct val="90000"/>
              </a:lnSpc>
              <a:buFont typeface="Arial" panose="020B0604020202020204" pitchFamily="34" charset="0"/>
              <a:buChar char="•"/>
            </a:pPr>
            <a:r>
              <a:rPr lang="en-AU" dirty="0" smtClean="0"/>
              <a:t>Normal</a:t>
            </a:r>
          </a:p>
          <a:p>
            <a:pPr marL="715963" indent="-342900">
              <a:lnSpc>
                <a:spcPct val="90000"/>
              </a:lnSpc>
              <a:buFont typeface="Arial" panose="020B0604020202020204" pitchFamily="34" charset="0"/>
              <a:buChar char="•"/>
            </a:pPr>
            <a:r>
              <a:rPr lang="en-AU" dirty="0" smtClean="0"/>
              <a:t>Low</a:t>
            </a:r>
          </a:p>
          <a:p>
            <a:pPr marL="715963" indent="-342900">
              <a:lnSpc>
                <a:spcPct val="90000"/>
              </a:lnSpc>
              <a:buFont typeface="Arial" panose="020B0604020202020204" pitchFamily="34" charset="0"/>
              <a:buChar char="•"/>
            </a:pPr>
            <a:r>
              <a:rPr lang="en-AU" dirty="0" smtClean="0"/>
              <a:t>High</a:t>
            </a:r>
          </a:p>
          <a:p>
            <a:pPr marL="715963" indent="-342900">
              <a:lnSpc>
                <a:spcPct val="90000"/>
              </a:lnSpc>
              <a:buFont typeface="Arial" panose="020B0604020202020204" pitchFamily="34" charset="0"/>
              <a:buChar char="•"/>
            </a:pPr>
            <a:r>
              <a:rPr lang="en-AU" dirty="0" smtClean="0"/>
              <a:t>Whispering</a:t>
            </a:r>
          </a:p>
          <a:p>
            <a:pPr marL="715963" indent="-342900">
              <a:lnSpc>
                <a:spcPct val="90000"/>
              </a:lnSpc>
              <a:buFont typeface="Arial" panose="020B0604020202020204" pitchFamily="34" charset="0"/>
              <a:buChar char="•"/>
            </a:pPr>
            <a:r>
              <a:rPr lang="en-AU" dirty="0" smtClean="0"/>
              <a:t>Humming/la </a:t>
            </a:r>
            <a:r>
              <a:rPr lang="en-AU" dirty="0" err="1" smtClean="0"/>
              <a:t>la</a:t>
            </a:r>
            <a:r>
              <a:rPr lang="en-AU" dirty="0" smtClean="0"/>
              <a:t> </a:t>
            </a:r>
            <a:r>
              <a:rPr lang="en-AU" dirty="0" err="1" smtClean="0"/>
              <a:t>la</a:t>
            </a:r>
            <a:endParaRPr lang="en-AU" dirty="0" smtClean="0"/>
          </a:p>
          <a:p>
            <a:pPr marL="715963" indent="-342900">
              <a:lnSpc>
                <a:spcPct val="90000"/>
              </a:lnSpc>
              <a:buFont typeface="Arial" panose="020B0604020202020204" pitchFamily="34" charset="0"/>
              <a:buChar char="•"/>
            </a:pPr>
            <a:r>
              <a:rPr lang="en-AU" dirty="0" smtClean="0"/>
              <a:t>Clapping the melody</a:t>
            </a:r>
          </a:p>
          <a:p>
            <a:pPr marL="715963" indent="-342900">
              <a:lnSpc>
                <a:spcPct val="90000"/>
              </a:lnSpc>
              <a:buFont typeface="Arial" panose="020B0604020202020204" pitchFamily="34" charset="0"/>
              <a:buChar char="•"/>
            </a:pPr>
            <a:r>
              <a:rPr lang="en-AU" dirty="0" smtClean="0"/>
              <a:t>Try others: quacking! Mooing!</a:t>
            </a:r>
          </a:p>
          <a:p>
            <a:pPr marL="715963" indent="-342900">
              <a:lnSpc>
                <a:spcPct val="90000"/>
              </a:lnSpc>
            </a:pPr>
            <a:r>
              <a:rPr lang="en-AU" dirty="0" smtClean="0"/>
              <a:t>     Funny accents or voices!</a:t>
            </a:r>
            <a:endParaRPr lang="en-AU"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8157" y="2962956"/>
            <a:ext cx="3466331" cy="3778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624" y="5589240"/>
            <a:ext cx="1545702"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739977" y="6095037"/>
            <a:ext cx="3001763" cy="646331"/>
          </a:xfrm>
          <a:prstGeom prst="rect">
            <a:avLst/>
          </a:prstGeom>
          <a:noFill/>
        </p:spPr>
        <p:txBody>
          <a:bodyPr wrap="square" rtlCol="0">
            <a:spAutoFit/>
          </a:bodyPr>
          <a:lstStyle/>
          <a:p>
            <a:pPr algn="r"/>
            <a:r>
              <a:rPr lang="en-AU" dirty="0" smtClean="0">
                <a:latin typeface="Calibri" panose="020F0502020204030204" pitchFamily="34" charset="0"/>
              </a:rPr>
              <a:t>Download at:</a:t>
            </a:r>
          </a:p>
          <a:p>
            <a:pPr algn="r"/>
            <a:r>
              <a:rPr lang="en-AU" dirty="0" smtClean="0">
                <a:solidFill>
                  <a:srgbClr val="FF9933"/>
                </a:solidFill>
                <a:latin typeface="Calibri" panose="020F0502020204030204" pitchFamily="34" charset="0"/>
                <a:hlinkClick r:id="rId4"/>
              </a:rPr>
              <a:t>3a.education.unimelb.edu.au</a:t>
            </a:r>
            <a:endParaRPr lang="en-AU" dirty="0">
              <a:solidFill>
                <a:srgbClr val="FF9933"/>
              </a:solidFill>
              <a:latin typeface="Calibri" panose="020F0502020204030204" pitchFamily="34" charset="0"/>
            </a:endParaRPr>
          </a:p>
        </p:txBody>
      </p:sp>
      <p:pic>
        <p:nvPicPr>
          <p:cNvPr id="8" name="Picture 7"/>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004048" y="5557512"/>
            <a:ext cx="648071" cy="463776"/>
          </a:xfrm>
          <a:prstGeom prst="rect">
            <a:avLst/>
          </a:prstGeom>
          <a:noFill/>
          <a:ln>
            <a:noFill/>
          </a:ln>
        </p:spPr>
      </p:pic>
    </p:spTree>
    <p:extLst>
      <p:ext uri="{BB962C8B-B14F-4D97-AF65-F5344CB8AC3E}">
        <p14:creationId xmlns:p14="http://schemas.microsoft.com/office/powerpoint/2010/main" val="2930014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This Is The Way We Tap the Beat</a:t>
            </a:r>
            <a:endParaRPr lang="en-AU" dirty="0"/>
          </a:p>
        </p:txBody>
      </p:sp>
      <p:sp>
        <p:nvSpPr>
          <p:cNvPr id="5" name="Content Placeholder 4"/>
          <p:cNvSpPr>
            <a:spLocks noGrp="1"/>
          </p:cNvSpPr>
          <p:nvPr>
            <p:ph idx="1"/>
          </p:nvPr>
        </p:nvSpPr>
        <p:spPr/>
        <p:txBody>
          <a:bodyPr/>
          <a:lstStyle/>
          <a:p>
            <a:pPr marL="0" indent="0">
              <a:spcBef>
                <a:spcPts val="0"/>
              </a:spcBef>
              <a:buNone/>
            </a:pPr>
            <a:r>
              <a:rPr lang="en-AU" dirty="0" smtClean="0"/>
              <a:t>1. Tap the beat on baby’s body while singing twice:</a:t>
            </a:r>
          </a:p>
          <a:p>
            <a:pPr marL="0" indent="0">
              <a:spcBef>
                <a:spcPts val="0"/>
              </a:spcBef>
              <a:buNone/>
            </a:pPr>
            <a:r>
              <a:rPr lang="en-AU" dirty="0"/>
              <a:t>	</a:t>
            </a:r>
            <a:r>
              <a:rPr lang="en-AU" dirty="0" smtClean="0"/>
              <a:t>1		2		3		4</a:t>
            </a:r>
          </a:p>
          <a:p>
            <a:pPr marL="0" indent="0">
              <a:spcBef>
                <a:spcPts val="0"/>
              </a:spcBef>
              <a:buNone/>
            </a:pPr>
            <a:r>
              <a:rPr lang="en-AU" dirty="0"/>
              <a:t>	</a:t>
            </a:r>
            <a:r>
              <a:rPr lang="en-AU" dirty="0" smtClean="0"/>
              <a:t>This is the	way we	tap the	beat</a:t>
            </a:r>
          </a:p>
          <a:p>
            <a:pPr marL="0" indent="0">
              <a:spcBef>
                <a:spcPts val="0"/>
              </a:spcBef>
              <a:buNone/>
            </a:pPr>
            <a:r>
              <a:rPr lang="en-AU" dirty="0" smtClean="0"/>
              <a:t>2. Tap the triplets while singing twice.</a:t>
            </a:r>
          </a:p>
          <a:p>
            <a:pPr marL="0" indent="0">
              <a:spcBef>
                <a:spcPts val="0"/>
              </a:spcBef>
              <a:buNone/>
            </a:pPr>
            <a:r>
              <a:rPr lang="en-AU" dirty="0" smtClean="0"/>
              <a:t>	</a:t>
            </a:r>
            <a:r>
              <a:rPr lang="en-AU" b="1" u="sng" dirty="0" smtClean="0"/>
              <a:t>1</a:t>
            </a:r>
            <a:r>
              <a:rPr lang="en-AU" dirty="0" smtClean="0"/>
              <a:t>      2    3    </a:t>
            </a:r>
            <a:r>
              <a:rPr lang="en-AU" b="1" u="sng" dirty="0" smtClean="0"/>
              <a:t>1</a:t>
            </a:r>
            <a:r>
              <a:rPr lang="en-AU" dirty="0" smtClean="0"/>
              <a:t>    2     3	</a:t>
            </a:r>
            <a:r>
              <a:rPr lang="en-AU" b="1" u="sng" dirty="0" smtClean="0"/>
              <a:t>1</a:t>
            </a:r>
            <a:r>
              <a:rPr lang="en-AU" dirty="0" smtClean="0"/>
              <a:t>    2    3	</a:t>
            </a:r>
            <a:r>
              <a:rPr lang="en-AU" b="1" u="sng" dirty="0" smtClean="0"/>
              <a:t>1</a:t>
            </a:r>
            <a:r>
              <a:rPr lang="en-AU" dirty="0" smtClean="0"/>
              <a:t>    2    3</a:t>
            </a:r>
          </a:p>
          <a:p>
            <a:pPr marL="0" indent="0">
              <a:spcBef>
                <a:spcPts val="0"/>
              </a:spcBef>
              <a:buNone/>
            </a:pPr>
            <a:r>
              <a:rPr lang="en-AU" dirty="0"/>
              <a:t>	</a:t>
            </a:r>
            <a:r>
              <a:rPr lang="en-AU" dirty="0" smtClean="0"/>
              <a:t>This is the way	we	tap      the	thirds</a:t>
            </a:r>
          </a:p>
          <a:p>
            <a:pPr marL="0" indent="0">
              <a:spcBef>
                <a:spcPts val="0"/>
              </a:spcBef>
              <a:buNone/>
            </a:pPr>
            <a:r>
              <a:rPr lang="en-AU" dirty="0" smtClean="0"/>
              <a:t>3. Tap for every note/syllable that you sing.</a:t>
            </a:r>
            <a:endParaRPr lang="en-AU" dirty="0"/>
          </a:p>
        </p:txBody>
      </p:sp>
      <p:pic>
        <p:nvPicPr>
          <p:cNvPr id="9218" name="Picture 2" descr="Image result for here we go round the mulberry bush"/>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92" t="11234" r="3250" b="5696"/>
          <a:stretch/>
        </p:blipFill>
        <p:spPr bwMode="auto">
          <a:xfrm>
            <a:off x="2638331" y="4221088"/>
            <a:ext cx="6337529" cy="24652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D Major Chord"/>
          <p:cNvPicPr>
            <a:picLocks noChangeAspect="1" noChangeArrowheads="1"/>
          </p:cNvPicPr>
          <p:nvPr/>
        </p:nvPicPr>
        <p:blipFill>
          <a:blip r:embed="rId3" cstate="print"/>
          <a:srcRect l="6048" t="4846" r="9281" b="7924"/>
          <a:stretch>
            <a:fillRect/>
          </a:stretch>
        </p:blipFill>
        <p:spPr bwMode="auto">
          <a:xfrm>
            <a:off x="207234" y="5205539"/>
            <a:ext cx="1151761" cy="1480836"/>
          </a:xfrm>
          <a:prstGeom prst="rect">
            <a:avLst/>
          </a:prstGeom>
          <a:noFill/>
        </p:spPr>
      </p:pic>
      <p:pic>
        <p:nvPicPr>
          <p:cNvPr id="7" name="Picture 8" descr="A Major Chord"/>
          <p:cNvPicPr>
            <a:picLocks noChangeAspect="1" noChangeArrowheads="1"/>
          </p:cNvPicPr>
          <p:nvPr/>
        </p:nvPicPr>
        <p:blipFill>
          <a:blip r:embed="rId4" cstate="print"/>
          <a:srcRect l="10831" t="6735" r="15520" b="12447"/>
          <a:stretch>
            <a:fillRect/>
          </a:stretch>
        </p:blipFill>
        <p:spPr bwMode="auto">
          <a:xfrm>
            <a:off x="1475656" y="5246375"/>
            <a:ext cx="1020000" cy="1440000"/>
          </a:xfrm>
          <a:prstGeom prst="rect">
            <a:avLst/>
          </a:prstGeom>
          <a:noFill/>
        </p:spPr>
      </p:pic>
      <p:sp>
        <p:nvSpPr>
          <p:cNvPr id="2" name="TextBox 1"/>
          <p:cNvSpPr txBox="1"/>
          <p:nvPr/>
        </p:nvSpPr>
        <p:spPr>
          <a:xfrm>
            <a:off x="3707904" y="4764886"/>
            <a:ext cx="360040" cy="369332"/>
          </a:xfrm>
          <a:prstGeom prst="rect">
            <a:avLst/>
          </a:prstGeom>
          <a:noFill/>
        </p:spPr>
        <p:txBody>
          <a:bodyPr wrap="square" rtlCol="0">
            <a:spAutoFit/>
          </a:bodyPr>
          <a:lstStyle/>
          <a:p>
            <a:r>
              <a:rPr lang="en-AU" b="1" dirty="0" smtClean="0">
                <a:solidFill>
                  <a:srgbClr val="FF0000"/>
                </a:solidFill>
              </a:rPr>
              <a:t>D</a:t>
            </a:r>
            <a:endParaRPr lang="en-AU" b="1" dirty="0">
              <a:solidFill>
                <a:srgbClr val="FF0000"/>
              </a:solidFill>
            </a:endParaRPr>
          </a:p>
        </p:txBody>
      </p:sp>
      <p:sp>
        <p:nvSpPr>
          <p:cNvPr id="8" name="TextBox 7"/>
          <p:cNvSpPr txBox="1"/>
          <p:nvPr/>
        </p:nvSpPr>
        <p:spPr>
          <a:xfrm>
            <a:off x="6084168" y="4764886"/>
            <a:ext cx="360040" cy="369332"/>
          </a:xfrm>
          <a:prstGeom prst="rect">
            <a:avLst/>
          </a:prstGeom>
          <a:noFill/>
        </p:spPr>
        <p:txBody>
          <a:bodyPr wrap="square" rtlCol="0">
            <a:spAutoFit/>
          </a:bodyPr>
          <a:lstStyle/>
          <a:p>
            <a:r>
              <a:rPr lang="en-AU" b="1" dirty="0" smtClean="0">
                <a:solidFill>
                  <a:srgbClr val="FF0000"/>
                </a:solidFill>
              </a:rPr>
              <a:t>A</a:t>
            </a:r>
            <a:endParaRPr lang="en-AU" b="1" dirty="0">
              <a:solidFill>
                <a:srgbClr val="FF0000"/>
              </a:solidFill>
            </a:endParaRPr>
          </a:p>
        </p:txBody>
      </p:sp>
      <p:sp>
        <p:nvSpPr>
          <p:cNvPr id="9" name="TextBox 8"/>
          <p:cNvSpPr txBox="1"/>
          <p:nvPr/>
        </p:nvSpPr>
        <p:spPr>
          <a:xfrm>
            <a:off x="7380312" y="4859868"/>
            <a:ext cx="360040" cy="369332"/>
          </a:xfrm>
          <a:prstGeom prst="rect">
            <a:avLst/>
          </a:prstGeom>
          <a:noFill/>
        </p:spPr>
        <p:txBody>
          <a:bodyPr wrap="square" rtlCol="0">
            <a:spAutoFit/>
          </a:bodyPr>
          <a:lstStyle/>
          <a:p>
            <a:r>
              <a:rPr lang="en-AU" b="1" dirty="0" smtClean="0">
                <a:solidFill>
                  <a:srgbClr val="FF0000"/>
                </a:solidFill>
              </a:rPr>
              <a:t>D</a:t>
            </a:r>
            <a:endParaRPr lang="en-AU" b="1" dirty="0">
              <a:solidFill>
                <a:srgbClr val="FF0000"/>
              </a:solidFill>
            </a:endParaRPr>
          </a:p>
        </p:txBody>
      </p:sp>
      <p:sp>
        <p:nvSpPr>
          <p:cNvPr id="10" name="TextBox 9"/>
          <p:cNvSpPr txBox="1"/>
          <p:nvPr/>
        </p:nvSpPr>
        <p:spPr>
          <a:xfrm>
            <a:off x="7884368" y="5661248"/>
            <a:ext cx="360040" cy="369332"/>
          </a:xfrm>
          <a:prstGeom prst="rect">
            <a:avLst/>
          </a:prstGeom>
          <a:noFill/>
        </p:spPr>
        <p:txBody>
          <a:bodyPr wrap="square" rtlCol="0">
            <a:spAutoFit/>
          </a:bodyPr>
          <a:lstStyle/>
          <a:p>
            <a:r>
              <a:rPr lang="en-AU" b="1" dirty="0" smtClean="0">
                <a:solidFill>
                  <a:srgbClr val="FF0000"/>
                </a:solidFill>
              </a:rPr>
              <a:t>D</a:t>
            </a:r>
            <a:endParaRPr lang="en-AU" b="1" dirty="0">
              <a:solidFill>
                <a:srgbClr val="FF0000"/>
              </a:solidFill>
            </a:endParaRPr>
          </a:p>
        </p:txBody>
      </p:sp>
      <p:sp>
        <p:nvSpPr>
          <p:cNvPr id="11" name="TextBox 10"/>
          <p:cNvSpPr txBox="1"/>
          <p:nvPr/>
        </p:nvSpPr>
        <p:spPr>
          <a:xfrm>
            <a:off x="6660232" y="5661248"/>
            <a:ext cx="360040" cy="369332"/>
          </a:xfrm>
          <a:prstGeom prst="rect">
            <a:avLst/>
          </a:prstGeom>
          <a:noFill/>
        </p:spPr>
        <p:txBody>
          <a:bodyPr wrap="square" rtlCol="0">
            <a:spAutoFit/>
          </a:bodyPr>
          <a:lstStyle/>
          <a:p>
            <a:r>
              <a:rPr lang="en-AU" b="1" dirty="0" smtClean="0">
                <a:solidFill>
                  <a:srgbClr val="FF0000"/>
                </a:solidFill>
              </a:rPr>
              <a:t>A</a:t>
            </a:r>
            <a:endParaRPr lang="en-AU" b="1" dirty="0">
              <a:solidFill>
                <a:srgbClr val="FF0000"/>
              </a:solidFill>
            </a:endParaRPr>
          </a:p>
        </p:txBody>
      </p:sp>
    </p:spTree>
    <p:extLst>
      <p:ext uri="{BB962C8B-B14F-4D97-AF65-F5344CB8AC3E}">
        <p14:creationId xmlns:p14="http://schemas.microsoft.com/office/powerpoint/2010/main" val="3923810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This is the Way We Tap the Beat</a:t>
            </a:r>
            <a:endParaRPr lang="en-AU" dirty="0"/>
          </a:p>
        </p:txBody>
      </p:sp>
      <p:sp>
        <p:nvSpPr>
          <p:cNvPr id="3" name="Text Placeholder 2"/>
          <p:cNvSpPr>
            <a:spLocks noGrp="1"/>
          </p:cNvSpPr>
          <p:nvPr>
            <p:ph type="subTitle" idx="1"/>
          </p:nvPr>
        </p:nvSpPr>
        <p:spPr/>
        <p:txBody>
          <a:bodyPr>
            <a:normAutofit/>
          </a:bodyPr>
          <a:lstStyle/>
          <a:p>
            <a:pPr marL="0" indent="0"/>
            <a:r>
              <a:rPr lang="en-AU" sz="3000" dirty="0" smtClean="0"/>
              <a:t>This is the way we tap the beat</a:t>
            </a:r>
          </a:p>
          <a:p>
            <a:pPr marL="0" indent="0"/>
            <a:r>
              <a:rPr lang="en-AU" sz="3000" dirty="0" smtClean="0"/>
              <a:t>Tap the beat, tap the beat</a:t>
            </a:r>
          </a:p>
          <a:p>
            <a:pPr marL="0" indent="0"/>
            <a:r>
              <a:rPr lang="en-AU" sz="3000" dirty="0"/>
              <a:t>This is the way we tap the beat</a:t>
            </a:r>
          </a:p>
          <a:p>
            <a:pPr marL="0" indent="0"/>
            <a:r>
              <a:rPr lang="en-AU" sz="3000" dirty="0" smtClean="0"/>
              <a:t>On a cold and frosty morning</a:t>
            </a:r>
          </a:p>
          <a:p>
            <a:pPr>
              <a:buFont typeface="Arial" panose="020B0604020202020204" pitchFamily="34" charset="0"/>
              <a:buChar char="•"/>
            </a:pPr>
            <a:endParaRPr lang="en-AU" sz="1200" dirty="0"/>
          </a:p>
          <a:p>
            <a:pPr>
              <a:buFont typeface="Arial" panose="020B0604020202020204" pitchFamily="34" charset="0"/>
              <a:buChar char="•"/>
            </a:pPr>
            <a:r>
              <a:rPr lang="en-AU" sz="3000" dirty="0" smtClean="0"/>
              <a:t> This is the way we tap the thirds…</a:t>
            </a:r>
          </a:p>
          <a:p>
            <a:pPr>
              <a:buFont typeface="Arial" panose="020B0604020202020204" pitchFamily="34" charset="0"/>
              <a:buChar char="•"/>
            </a:pPr>
            <a:r>
              <a:rPr lang="en-AU" sz="3000" dirty="0" smtClean="0"/>
              <a:t> This is the way we tap the tune…</a:t>
            </a:r>
            <a:endParaRPr lang="en-AU" sz="30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1719" y="2361406"/>
            <a:ext cx="2922769" cy="3803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5517352"/>
            <a:ext cx="1553362"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242645" y="6023029"/>
            <a:ext cx="3001763" cy="646331"/>
          </a:xfrm>
          <a:prstGeom prst="rect">
            <a:avLst/>
          </a:prstGeom>
          <a:noFill/>
        </p:spPr>
        <p:txBody>
          <a:bodyPr wrap="square" rtlCol="0">
            <a:spAutoFit/>
          </a:bodyPr>
          <a:lstStyle/>
          <a:p>
            <a:r>
              <a:rPr lang="en-AU" dirty="0" smtClean="0">
                <a:latin typeface="Calibri" panose="020F0502020204030204" pitchFamily="34" charset="0"/>
              </a:rPr>
              <a:t>Download at:</a:t>
            </a:r>
          </a:p>
          <a:p>
            <a:r>
              <a:rPr lang="en-AU" dirty="0" smtClean="0">
                <a:solidFill>
                  <a:srgbClr val="FF9933"/>
                </a:solidFill>
                <a:latin typeface="Calibri" panose="020F0502020204030204" pitchFamily="34" charset="0"/>
                <a:hlinkClick r:id="rId4"/>
              </a:rPr>
              <a:t>3a.education.unimelb.edu.au</a:t>
            </a:r>
            <a:endParaRPr lang="en-AU" dirty="0">
              <a:solidFill>
                <a:srgbClr val="FF9933"/>
              </a:solidFill>
              <a:latin typeface="Calibri" panose="020F0502020204030204" pitchFamily="34" charset="0"/>
            </a:endParaRPr>
          </a:p>
        </p:txBody>
      </p:sp>
      <p:pic>
        <p:nvPicPr>
          <p:cNvPr id="7" name="Picture 6"/>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364089" y="5559254"/>
            <a:ext cx="648071" cy="463776"/>
          </a:xfrm>
          <a:prstGeom prst="rect">
            <a:avLst/>
          </a:prstGeom>
          <a:noFill/>
          <a:ln>
            <a:noFill/>
          </a:ln>
        </p:spPr>
      </p:pic>
    </p:spTree>
    <p:extLst>
      <p:ext uri="{BB962C8B-B14F-4D97-AF65-F5344CB8AC3E}">
        <p14:creationId xmlns:p14="http://schemas.microsoft.com/office/powerpoint/2010/main" val="28847011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AU" sz="3000" dirty="0" smtClean="0"/>
              <a:t>Dance/Movement: Carers on feet, holding baby</a:t>
            </a:r>
            <a:endParaRPr lang="en-AU" sz="3000" dirty="0"/>
          </a:p>
        </p:txBody>
      </p:sp>
      <p:sp>
        <p:nvSpPr>
          <p:cNvPr id="5" name="Content Placeholder 4"/>
          <p:cNvSpPr>
            <a:spLocks noGrp="1"/>
          </p:cNvSpPr>
          <p:nvPr>
            <p:ph idx="1"/>
          </p:nvPr>
        </p:nvSpPr>
        <p:spPr/>
        <p:txBody>
          <a:bodyPr>
            <a:normAutofit fontScale="85000" lnSpcReduction="20000"/>
          </a:bodyPr>
          <a:lstStyle/>
          <a:p>
            <a:r>
              <a:rPr lang="en-AU" dirty="0"/>
              <a:t>An activity designed to encourage carers’ </a:t>
            </a:r>
            <a:r>
              <a:rPr lang="en-AU" dirty="0">
                <a:hlinkClick r:id="rId2"/>
              </a:rPr>
              <a:t>whole-bodied engagement</a:t>
            </a:r>
            <a:r>
              <a:rPr lang="en-AU" dirty="0"/>
              <a:t>, and bonding with baby.</a:t>
            </a:r>
          </a:p>
          <a:p>
            <a:r>
              <a:rPr lang="en-AU" dirty="0"/>
              <a:t>Establishes </a:t>
            </a:r>
            <a:r>
              <a:rPr lang="en-AU" dirty="0">
                <a:hlinkClick r:id="rId3"/>
              </a:rPr>
              <a:t>active, fun habits for both the adults’ and kids’ health</a:t>
            </a:r>
            <a:r>
              <a:rPr lang="en-AU" dirty="0"/>
              <a:t>.</a:t>
            </a:r>
          </a:p>
          <a:p>
            <a:r>
              <a:rPr lang="en-AU" dirty="0"/>
              <a:t>Works on carers’ and babies’ sense of </a:t>
            </a:r>
            <a:r>
              <a:rPr lang="en-AU" dirty="0">
                <a:hlinkClick r:id="rId4"/>
              </a:rPr>
              <a:t>rhythm awareness, balance, and much more</a:t>
            </a:r>
            <a:r>
              <a:rPr lang="en-AU" dirty="0"/>
              <a:t>.</a:t>
            </a:r>
          </a:p>
          <a:p>
            <a:r>
              <a:rPr lang="en-AU" dirty="0"/>
              <a:t>Opportunity to incorporate adult/pop songs and culturally traditional tunes/family anthems.</a:t>
            </a:r>
          </a:p>
          <a:p>
            <a:r>
              <a:rPr lang="en-AU" dirty="0">
                <a:hlinkClick r:id="rId5"/>
              </a:rPr>
              <a:t>Music Together®</a:t>
            </a:r>
            <a:r>
              <a:rPr lang="en-AU" dirty="0"/>
              <a:t> is the best model I have ever seen of group facilitation methods that establish safety and buy-in from parents in potentially intimidating and nerve-racking exercises like this. </a:t>
            </a:r>
            <a:r>
              <a:rPr lang="en-AU" dirty="0">
                <a:hlinkClick r:id="rId6"/>
              </a:rPr>
              <a:t>I cannot recommend their training highly enough</a:t>
            </a:r>
            <a:r>
              <a:rPr lang="en-AU" dirty="0"/>
              <a:t> for </a:t>
            </a:r>
            <a:r>
              <a:rPr lang="en-AU" i="1" dirty="0" smtClean="0"/>
              <a:t>any </a:t>
            </a:r>
            <a:r>
              <a:rPr lang="en-AU" dirty="0" smtClean="0"/>
              <a:t>early </a:t>
            </a:r>
            <a:r>
              <a:rPr lang="en-AU" dirty="0"/>
              <a:t>years practitioners working with both parents and children at the same time (even if you don’t do a lot of music). Even if this segment, for you as a facilitator, is more rhyme-based, rather than music based, or if you are more of a sports person than an arts person, the value in Music Together is how to facilitate multi-generational groups by leading with the body and behaviour</a:t>
            </a:r>
            <a:r>
              <a:rPr lang="en-AU" dirty="0" smtClean="0"/>
              <a:t>.</a:t>
            </a:r>
            <a:endParaRPr lang="en-AU" dirty="0"/>
          </a:p>
        </p:txBody>
      </p:sp>
    </p:spTree>
    <p:extLst>
      <p:ext uri="{BB962C8B-B14F-4D97-AF65-F5344CB8AC3E}">
        <p14:creationId xmlns:p14="http://schemas.microsoft.com/office/powerpoint/2010/main" val="1016520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Flying Babies (Let’s Go Fly a Kite)</a:t>
            </a:r>
            <a:endParaRPr lang="en-AU" dirty="0"/>
          </a:p>
        </p:txBody>
      </p:sp>
      <p:sp>
        <p:nvSpPr>
          <p:cNvPr id="131075" name="Rectangle 3"/>
          <p:cNvSpPr>
            <a:spLocks noGrp="1"/>
          </p:cNvSpPr>
          <p:nvPr>
            <p:ph idx="1"/>
          </p:nvPr>
        </p:nvSpPr>
        <p:spPr/>
        <p:txBody>
          <a:bodyPr>
            <a:normAutofit/>
          </a:bodyPr>
          <a:lstStyle/>
          <a:p>
            <a:r>
              <a:rPr lang="en-US" dirty="0" smtClean="0"/>
              <a:t>Buy an mp3 on iTunes or Google Play to embed in the PowerPoint (can be trimmed for length), or place a link on the public slide to a YouTube rendition.</a:t>
            </a:r>
          </a:p>
          <a:p>
            <a:r>
              <a:rPr lang="en-US" dirty="0" smtClean="0"/>
              <a:t>You could use other similar songs for the same effect. Swinging (Justine Clarke). I Believe I Can Fly.</a:t>
            </a:r>
            <a:r>
              <a:rPr lang="en-AU" dirty="0" smtClean="0"/>
              <a:t> Fly Me To the Moon (Sinatra). (For this last song, you could alternatively teach them to foxtrot</a:t>
            </a:r>
            <a:r>
              <a:rPr lang="en-AU" dirty="0"/>
              <a:t> </a:t>
            </a:r>
            <a:r>
              <a:rPr lang="en-AU" dirty="0" smtClean="0"/>
              <a:t>with baby! The stepping pattern is slow, slow, quick-quick, slow, slow, quick-quick…)</a:t>
            </a:r>
            <a:endParaRPr lang="en-AU" dirty="0"/>
          </a:p>
          <a:p>
            <a:r>
              <a:rPr lang="en-US" dirty="0" smtClean="0"/>
              <a:t>Words/concepts to stimulate babies and </a:t>
            </a:r>
            <a:r>
              <a:rPr lang="en-US" dirty="0" err="1" smtClean="0"/>
              <a:t>carers’</a:t>
            </a:r>
            <a:r>
              <a:rPr lang="en-US" dirty="0" smtClean="0"/>
              <a:t> movements: </a:t>
            </a:r>
            <a:r>
              <a:rPr lang="en-US" dirty="0"/>
              <a:t>over mountain, down through valley, circle the runway, turbulence, dodge </a:t>
            </a:r>
            <a:r>
              <a:rPr lang="en-US" dirty="0" smtClean="0"/>
              <a:t>other planes. Make airplane noises. </a:t>
            </a:r>
            <a:r>
              <a:rPr lang="en-US" dirty="0"/>
              <a:t>L</a:t>
            </a:r>
            <a:r>
              <a:rPr lang="en-US" dirty="0" smtClean="0"/>
              <a:t>oops</a:t>
            </a:r>
            <a:r>
              <a:rPr lang="en-US" dirty="0"/>
              <a:t>, rolls, spins, </a:t>
            </a:r>
            <a:r>
              <a:rPr lang="en-US" dirty="0" smtClean="0"/>
              <a:t>stall. </a:t>
            </a:r>
            <a:r>
              <a:rPr lang="en-US" dirty="0"/>
              <a:t>Take off. Landing.</a:t>
            </a:r>
            <a:endParaRPr lang="en-AU" dirty="0" smtClean="0"/>
          </a:p>
        </p:txBody>
      </p:sp>
    </p:spTree>
    <p:extLst>
      <p:ext uri="{BB962C8B-B14F-4D97-AF65-F5344CB8AC3E}">
        <p14:creationId xmlns:p14="http://schemas.microsoft.com/office/powerpoint/2010/main" val="1088312118"/>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Let’s Go Fly A Kite (Mary Poppins)</a:t>
            </a:r>
            <a:endParaRPr lang="en-AU"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1924" y="2551896"/>
            <a:ext cx="5852160" cy="3901440"/>
          </a:xfrm>
          <a:prstGeom prst="rect">
            <a:avLst/>
          </a:prstGeom>
        </p:spPr>
      </p:pic>
    </p:spTree>
    <p:extLst>
      <p:ext uri="{BB962C8B-B14F-4D97-AF65-F5344CB8AC3E}">
        <p14:creationId xmlns:p14="http://schemas.microsoft.com/office/powerpoint/2010/main" val="31701120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Conversational Reading module (3a)</a:t>
            </a:r>
            <a:endParaRPr lang="en-AU" dirty="0"/>
          </a:p>
        </p:txBody>
      </p:sp>
      <p:sp>
        <p:nvSpPr>
          <p:cNvPr id="5" name="Content Placeholder 4"/>
          <p:cNvSpPr>
            <a:spLocks noGrp="1"/>
          </p:cNvSpPr>
          <p:nvPr>
            <p:ph idx="1"/>
          </p:nvPr>
        </p:nvSpPr>
        <p:spPr/>
        <p:txBody>
          <a:bodyPr>
            <a:normAutofit fontScale="85000" lnSpcReduction="20000"/>
          </a:bodyPr>
          <a:lstStyle/>
          <a:p>
            <a:r>
              <a:rPr lang="en-AU" dirty="0"/>
              <a:t>Once every family has a copy to share with their caregiver, facilitator to sit down with their “baby” doll and model sitting and book opening.</a:t>
            </a:r>
          </a:p>
          <a:p>
            <a:r>
              <a:rPr lang="en-AU" dirty="0"/>
              <a:t>Signal the beginning of choral read by singing ‘Now It’s Time To Read a Book’ (set song) to the tune of ‘London Bridge Is Falling Down’:</a:t>
            </a:r>
          </a:p>
          <a:p>
            <a:pPr marL="457089" lvl="1" indent="0">
              <a:buNone/>
            </a:pPr>
            <a:r>
              <a:rPr lang="en-AU" dirty="0" smtClean="0"/>
              <a:t>	Now </a:t>
            </a:r>
            <a:r>
              <a:rPr lang="en-AU" dirty="0"/>
              <a:t>it’s time to read a book</a:t>
            </a:r>
          </a:p>
          <a:p>
            <a:pPr marL="457089" lvl="1" indent="0">
              <a:buNone/>
            </a:pPr>
            <a:r>
              <a:rPr lang="en-AU" dirty="0" smtClean="0"/>
              <a:t>	Read </a:t>
            </a:r>
            <a:r>
              <a:rPr lang="en-AU" dirty="0"/>
              <a:t>a book, read a book</a:t>
            </a:r>
          </a:p>
          <a:p>
            <a:pPr marL="457089" lvl="1" indent="0">
              <a:buNone/>
            </a:pPr>
            <a:r>
              <a:rPr lang="en-AU" dirty="0" smtClean="0"/>
              <a:t>	Now </a:t>
            </a:r>
            <a:r>
              <a:rPr lang="en-AU" dirty="0"/>
              <a:t>it’s time to read a book</a:t>
            </a:r>
          </a:p>
          <a:p>
            <a:pPr marL="457089" lvl="1" indent="0">
              <a:buNone/>
            </a:pPr>
            <a:r>
              <a:rPr lang="en-AU" dirty="0" smtClean="0"/>
              <a:t>	Let’s </a:t>
            </a:r>
            <a:r>
              <a:rPr lang="en-AU" dirty="0"/>
              <a:t>read </a:t>
            </a:r>
            <a:r>
              <a:rPr lang="en-AU" dirty="0" err="1"/>
              <a:t>abook</a:t>
            </a:r>
            <a:r>
              <a:rPr lang="en-AU" dirty="0"/>
              <a:t> together</a:t>
            </a:r>
          </a:p>
          <a:p>
            <a:r>
              <a:rPr lang="en-AU" dirty="0"/>
              <a:t>Facilitator to give </a:t>
            </a:r>
            <a:r>
              <a:rPr lang="en-AU" dirty="0">
                <a:hlinkClick r:id="rId2"/>
              </a:rPr>
              <a:t>examples of conversational opportunities</a:t>
            </a:r>
            <a:r>
              <a:rPr lang="en-AU" dirty="0"/>
              <a:t> from page to page, and encourage carers to follow baby’s gaze and discuss what they’re looking at.</a:t>
            </a:r>
          </a:p>
          <a:p>
            <a:r>
              <a:rPr lang="en-AU" dirty="0"/>
              <a:t>Aimed at </a:t>
            </a:r>
            <a:r>
              <a:rPr lang="en-AU" i="1" dirty="0"/>
              <a:t>carer practice/rehearsal</a:t>
            </a:r>
            <a:r>
              <a:rPr lang="en-AU" dirty="0"/>
              <a:t> for home reading first, which then increases the chances of baby’s in-session (and general) engagement. Dissect/demystify the process for them and give them tools for home.</a:t>
            </a:r>
          </a:p>
        </p:txBody>
      </p:sp>
    </p:spTree>
    <p:extLst>
      <p:ext uri="{BB962C8B-B14F-4D97-AF65-F5344CB8AC3E}">
        <p14:creationId xmlns:p14="http://schemas.microsoft.com/office/powerpoint/2010/main" val="2570843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AU" dirty="0" smtClean="0"/>
              <a:t>Hello, Everybody</a:t>
            </a:r>
            <a:endParaRPr lang="en-AU" sz="1800" b="0" i="1" dirty="0"/>
          </a:p>
        </p:txBody>
      </p:sp>
      <p:sp>
        <p:nvSpPr>
          <p:cNvPr id="3" name="Text Placeholder 2"/>
          <p:cNvSpPr>
            <a:spLocks noGrp="1"/>
          </p:cNvSpPr>
          <p:nvPr>
            <p:ph type="subTitle" idx="1"/>
          </p:nvPr>
        </p:nvSpPr>
        <p:spPr/>
        <p:txBody>
          <a:bodyPr/>
          <a:lstStyle/>
          <a:p>
            <a:r>
              <a:rPr lang="en-AU" sz="1800" dirty="0"/>
              <a:t>From: </a:t>
            </a:r>
            <a:r>
              <a:rPr lang="en-AU" sz="1800" i="1" dirty="0"/>
              <a:t>Music Together Family Favourites </a:t>
            </a:r>
            <a:r>
              <a:rPr lang="en-AU" sz="1800" dirty="0"/>
              <a:t>CD </a:t>
            </a:r>
            <a:endParaRPr lang="en-AU" sz="1800" dirty="0" smtClean="0"/>
          </a:p>
          <a:p>
            <a:endParaRPr lang="en-AU" dirty="0"/>
          </a:p>
          <a:p>
            <a:r>
              <a:rPr lang="en-AU" dirty="0" smtClean="0"/>
              <a:t>Hello, everybody, so glad to see you x4</a:t>
            </a:r>
          </a:p>
          <a:p>
            <a:endParaRPr lang="en-AU" dirty="0" smtClean="0"/>
          </a:p>
          <a:p>
            <a:r>
              <a:rPr lang="en-AU" dirty="0" smtClean="0"/>
              <a:t>Hello to:	the babies</a:t>
            </a:r>
          </a:p>
          <a:p>
            <a:r>
              <a:rPr lang="en-AU" dirty="0"/>
              <a:t>	</a:t>
            </a:r>
            <a:r>
              <a:rPr lang="en-AU" dirty="0" smtClean="0"/>
              <a:t>	the grown-ups</a:t>
            </a:r>
          </a:p>
          <a:p>
            <a:r>
              <a:rPr lang="en-AU" dirty="0"/>
              <a:t>	</a:t>
            </a:r>
            <a:r>
              <a:rPr lang="en-AU" dirty="0" smtClean="0"/>
              <a:t>	the </a:t>
            </a:r>
            <a:r>
              <a:rPr lang="en-AU" dirty="0"/>
              <a:t>library</a:t>
            </a:r>
            <a:endParaRPr lang="en-AU" dirty="0" smtClean="0"/>
          </a:p>
          <a:p>
            <a:r>
              <a:rPr lang="en-AU" dirty="0"/>
              <a:t>	</a:t>
            </a:r>
            <a:r>
              <a:rPr lang="en-AU" dirty="0" smtClean="0"/>
              <a:t>	Sarah</a:t>
            </a:r>
            <a:endParaRPr lang="en-AU" dirty="0"/>
          </a:p>
          <a:p>
            <a:endParaRPr lang="en-AU" dirty="0" smtClean="0"/>
          </a:p>
          <a:p>
            <a:endParaRPr lang="en-AU" dirty="0" smtClean="0"/>
          </a:p>
          <a:p>
            <a:endParaRPr lang="en-AU" dirty="0" smtClean="0"/>
          </a:p>
          <a:p>
            <a:pPr algn="r"/>
            <a:r>
              <a:rPr lang="en-AU" dirty="0" smtClean="0">
                <a:hlinkClick r:id="rId2"/>
              </a:rPr>
              <a:t>www.musictogether.com/store/cds-and-downloads</a:t>
            </a:r>
            <a:endParaRPr lang="en-AU" dirty="0"/>
          </a:p>
        </p:txBody>
      </p:sp>
      <p:pic>
        <p:nvPicPr>
          <p:cNvPr id="307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6015" y="3140174"/>
            <a:ext cx="2571750" cy="23050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949694" y="5589240"/>
            <a:ext cx="648071" cy="463776"/>
          </a:xfrm>
          <a:prstGeom prst="rect">
            <a:avLst/>
          </a:prstGeom>
          <a:noFill/>
          <a:ln>
            <a:noFill/>
          </a:ln>
        </p:spPr>
      </p:pic>
    </p:spTree>
    <p:extLst>
      <p:ext uri="{BB962C8B-B14F-4D97-AF65-F5344CB8AC3E}">
        <p14:creationId xmlns:p14="http://schemas.microsoft.com/office/powerpoint/2010/main" val="41565868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p:cNvSpPr>
            <a:spLocks noGrp="1"/>
          </p:cNvSpPr>
          <p:nvPr>
            <p:ph type="ctrTitle"/>
          </p:nvPr>
        </p:nvSpPr>
        <p:spPr/>
        <p:txBody>
          <a:bodyPr>
            <a:normAutofit fontScale="90000"/>
          </a:bodyPr>
          <a:lstStyle/>
          <a:p>
            <a:r>
              <a:rPr lang="en-AU" sz="3990" b="1" dirty="0" smtClean="0"/>
              <a:t>Read Aloud Story</a:t>
            </a:r>
            <a:endParaRPr lang="en-AU" sz="3990" dirty="0"/>
          </a:p>
        </p:txBody>
      </p:sp>
      <p:sp>
        <p:nvSpPr>
          <p:cNvPr id="4" name="Subtitle 3"/>
          <p:cNvSpPr>
            <a:spLocks noGrp="1"/>
          </p:cNvSpPr>
          <p:nvPr>
            <p:ph type="subTitle" idx="1"/>
          </p:nvPr>
        </p:nvSpPr>
        <p:spPr>
          <a:xfrm>
            <a:off x="3275856" y="2173052"/>
            <a:ext cx="5472608" cy="4536504"/>
          </a:xfrm>
        </p:spPr>
        <p:txBody>
          <a:bodyPr>
            <a:normAutofit fontScale="77500" lnSpcReduction="20000"/>
          </a:bodyPr>
          <a:lstStyle/>
          <a:p>
            <a:r>
              <a:rPr lang="en-AU" sz="3200" b="1" i="1" dirty="0">
                <a:solidFill>
                  <a:srgbClr val="990000"/>
                </a:solidFill>
              </a:rPr>
              <a:t>SEE:</a:t>
            </a:r>
            <a:r>
              <a:rPr lang="en-AU" dirty="0">
                <a:solidFill>
                  <a:prstClr val="black"/>
                </a:solidFill>
              </a:rPr>
              <a:t> Watch your baby’s eyes, and name what they see or touch. Say the key word first. Then, point to and name things your child is not looking at. Point to lots of pictures, and say interesting things about them.</a:t>
            </a:r>
          </a:p>
          <a:p>
            <a:endParaRPr lang="en-AU" dirty="0">
              <a:solidFill>
                <a:prstClr val="black"/>
              </a:solidFill>
            </a:endParaRPr>
          </a:p>
          <a:p>
            <a:r>
              <a:rPr lang="en-AU" sz="3200" b="1" i="1" dirty="0">
                <a:solidFill>
                  <a:srgbClr val="990000"/>
                </a:solidFill>
              </a:rPr>
              <a:t>SHOW:</a:t>
            </a:r>
            <a:r>
              <a:rPr lang="en-AU" dirty="0">
                <a:solidFill>
                  <a:prstClr val="black"/>
                </a:solidFill>
              </a:rPr>
              <a:t> Let your child’s eyes, hands and actions show their understanding. “Where is the flower? Yes, you showed me!” Ask your child to “show” in interesting ways: “Put your finger under the dog. Tickle the monkey’s toes. Cover the man’s hat.” Ask them to “show” with actions: “How does the kangaroo move? How do people clap their hands?”</a:t>
            </a:r>
          </a:p>
          <a:p>
            <a:endParaRPr lang="en-AU" dirty="0">
              <a:solidFill>
                <a:prstClr val="black"/>
              </a:solidFill>
            </a:endParaRPr>
          </a:p>
          <a:p>
            <a:r>
              <a:rPr lang="en-AU" sz="3200" b="1" i="1" dirty="0">
                <a:solidFill>
                  <a:srgbClr val="990000"/>
                </a:solidFill>
              </a:rPr>
              <a:t>SAY:</a:t>
            </a:r>
            <a:r>
              <a:rPr lang="en-AU" dirty="0">
                <a:solidFill>
                  <a:prstClr val="black"/>
                </a:solidFill>
              </a:rPr>
              <a:t> Invite your child to “say”—to answer in words. How? Who? When? Where? Why? What? “What is the cow doing?” “Eating grass!” Leave a word out and let the child supply it: “The duck said…” </a:t>
            </a:r>
          </a:p>
        </p:txBody>
      </p:sp>
      <p:pic>
        <p:nvPicPr>
          <p:cNvPr id="2" name="Picture 1"/>
          <p:cNvPicPr>
            <a:picLocks noChangeAspect="1"/>
          </p:cNvPicPr>
          <p:nvPr/>
        </p:nvPicPr>
        <p:blipFill>
          <a:blip r:embed="rId3"/>
          <a:stretch>
            <a:fillRect/>
          </a:stretch>
        </p:blipFill>
        <p:spPr>
          <a:xfrm>
            <a:off x="611560" y="3789040"/>
            <a:ext cx="2160240" cy="2812874"/>
          </a:xfrm>
          <a:prstGeom prst="rect">
            <a:avLst/>
          </a:prstGeom>
          <a:ln>
            <a:noFill/>
          </a:ln>
          <a:effectLst>
            <a:outerShdw blurRad="190500" algn="tl" rotWithShape="0">
              <a:srgbClr val="000000">
                <a:alpha val="70000"/>
              </a:srgbClr>
            </a:outerShdw>
          </a:effectLst>
        </p:spPr>
      </p:pic>
      <p:sp>
        <p:nvSpPr>
          <p:cNvPr id="5" name="Rectangular Callout 4"/>
          <p:cNvSpPr/>
          <p:nvPr/>
        </p:nvSpPr>
        <p:spPr>
          <a:xfrm>
            <a:off x="1110028" y="2348880"/>
            <a:ext cx="1908212" cy="1177252"/>
          </a:xfrm>
          <a:prstGeom prst="wedgeRectCallout">
            <a:avLst/>
          </a:prstGeom>
          <a:solidFill>
            <a:srgbClr val="990000"/>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AU" sz="1600" b="1" dirty="0">
                <a:solidFill>
                  <a:prstClr val="white"/>
                </a:solidFill>
              </a:rPr>
              <a:t>Conversational Reading</a:t>
            </a:r>
          </a:p>
          <a:p>
            <a:pPr algn="ctr">
              <a:lnSpc>
                <a:spcPct val="90000"/>
              </a:lnSpc>
            </a:pPr>
            <a:r>
              <a:rPr lang="en-AU" sz="1600" dirty="0">
                <a:solidFill>
                  <a:prstClr val="white"/>
                </a:solidFill>
              </a:rPr>
              <a:t>Think of the </a:t>
            </a:r>
            <a:r>
              <a:rPr lang="en-AU" sz="1600" dirty="0" smtClean="0">
                <a:solidFill>
                  <a:prstClr val="white"/>
                </a:solidFill>
              </a:rPr>
              <a:t>3S</a:t>
            </a:r>
            <a:r>
              <a:rPr lang="en-AU" sz="1200" dirty="0" smtClean="0">
                <a:solidFill>
                  <a:prstClr val="white"/>
                </a:solidFill>
              </a:rPr>
              <a:t>s</a:t>
            </a:r>
            <a:r>
              <a:rPr lang="en-AU" sz="1600" dirty="0" smtClean="0">
                <a:solidFill>
                  <a:prstClr val="white"/>
                </a:solidFill>
              </a:rPr>
              <a:t> </a:t>
            </a:r>
            <a:r>
              <a:rPr lang="en-AU" sz="1600" dirty="0">
                <a:solidFill>
                  <a:prstClr val="white"/>
                </a:solidFill>
              </a:rPr>
              <a:t>as steps upwards in </a:t>
            </a:r>
            <a:r>
              <a:rPr lang="en-AU" sz="1600" dirty="0" smtClean="0">
                <a:solidFill>
                  <a:prstClr val="white"/>
                </a:solidFill>
              </a:rPr>
              <a:t>literacy</a:t>
            </a:r>
            <a:r>
              <a:rPr lang="en-AU" sz="1600" dirty="0">
                <a:solidFill>
                  <a:prstClr val="white"/>
                </a:solidFill>
              </a:rPr>
              <a:t>:</a:t>
            </a:r>
          </a:p>
        </p:txBody>
      </p:sp>
    </p:spTree>
    <p:extLst>
      <p:ext uri="{BB962C8B-B14F-4D97-AF65-F5344CB8AC3E}">
        <p14:creationId xmlns:p14="http://schemas.microsoft.com/office/powerpoint/2010/main" val="39232631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p:cNvSpPr>
            <a:spLocks noGrp="1"/>
          </p:cNvSpPr>
          <p:nvPr>
            <p:ph type="ctrTitle"/>
          </p:nvPr>
        </p:nvSpPr>
        <p:spPr/>
        <p:txBody>
          <a:bodyPr>
            <a:normAutofit/>
          </a:bodyPr>
          <a:lstStyle/>
          <a:p>
            <a:pPr marL="236617" indent="-236617">
              <a:spcBef>
                <a:spcPts val="223"/>
              </a:spcBef>
              <a:buClr>
                <a:schemeClr val="accent1"/>
              </a:buClr>
              <a:buSzPct val="80000"/>
              <a:defRPr/>
            </a:pPr>
            <a:r>
              <a:rPr lang="en-AU" b="1" dirty="0">
                <a:ea typeface="Dotum" pitchFamily="34" charset="-127"/>
              </a:rPr>
              <a:t>Now it’s Time to Read a Book</a:t>
            </a:r>
          </a:p>
        </p:txBody>
      </p:sp>
      <p:sp>
        <p:nvSpPr>
          <p:cNvPr id="30" name="Subtitle 29"/>
          <p:cNvSpPr>
            <a:spLocks noGrp="1"/>
          </p:cNvSpPr>
          <p:nvPr>
            <p:ph type="subTitle" idx="1"/>
          </p:nvPr>
        </p:nvSpPr>
        <p:spPr/>
        <p:txBody>
          <a:bodyPr>
            <a:normAutofit/>
          </a:bodyPr>
          <a:lstStyle/>
          <a:p>
            <a:pPr defTabSz="552406" fontAlgn="auto">
              <a:spcAft>
                <a:spcPts val="0"/>
              </a:spcAft>
            </a:pPr>
            <a:r>
              <a:rPr lang="en-AU" sz="2000" dirty="0" smtClean="0">
                <a:solidFill>
                  <a:prstClr val="black"/>
                </a:solidFill>
              </a:rPr>
              <a:t>(Tune: </a:t>
            </a:r>
            <a:r>
              <a:rPr lang="en-AU" sz="2000" i="1" dirty="0" smtClean="0">
                <a:solidFill>
                  <a:prstClr val="black"/>
                </a:solidFill>
              </a:rPr>
              <a:t>London Bridge Is Falling Down)</a:t>
            </a:r>
            <a:endParaRPr lang="en-AU" sz="2000" dirty="0" smtClean="0">
              <a:solidFill>
                <a:prstClr val="black"/>
              </a:solidFill>
            </a:endParaRPr>
          </a:p>
          <a:p>
            <a:pPr defTabSz="552406" fontAlgn="auto">
              <a:spcAft>
                <a:spcPts val="0"/>
              </a:spcAft>
            </a:pPr>
            <a:endParaRPr lang="en-AU" sz="2800" dirty="0">
              <a:solidFill>
                <a:prstClr val="black"/>
              </a:solidFill>
            </a:endParaRPr>
          </a:p>
          <a:p>
            <a:pPr defTabSz="552406" fontAlgn="auto">
              <a:spcAft>
                <a:spcPts val="0"/>
              </a:spcAft>
            </a:pPr>
            <a:r>
              <a:rPr lang="en-AU" sz="2800" dirty="0" smtClean="0">
                <a:solidFill>
                  <a:prstClr val="black"/>
                </a:solidFill>
              </a:rPr>
              <a:t>Now </a:t>
            </a:r>
            <a:r>
              <a:rPr lang="en-AU" sz="2800" dirty="0">
                <a:solidFill>
                  <a:prstClr val="black"/>
                </a:solidFill>
              </a:rPr>
              <a:t>it’s time to read a book</a:t>
            </a:r>
          </a:p>
          <a:p>
            <a:pPr defTabSz="552406" fontAlgn="auto">
              <a:spcAft>
                <a:spcPts val="0"/>
              </a:spcAft>
            </a:pPr>
            <a:r>
              <a:rPr lang="en-AU" sz="2800" dirty="0">
                <a:solidFill>
                  <a:prstClr val="black"/>
                </a:solidFill>
              </a:rPr>
              <a:t>Read a book, read a book </a:t>
            </a:r>
          </a:p>
          <a:p>
            <a:pPr defTabSz="552406" fontAlgn="auto">
              <a:spcAft>
                <a:spcPts val="0"/>
              </a:spcAft>
            </a:pPr>
            <a:r>
              <a:rPr lang="en-AU" sz="2800" dirty="0">
                <a:solidFill>
                  <a:prstClr val="black"/>
                </a:solidFill>
              </a:rPr>
              <a:t>Now it’s time to read a book</a:t>
            </a:r>
          </a:p>
          <a:p>
            <a:pPr defTabSz="552406" fontAlgn="auto">
              <a:spcAft>
                <a:spcPts val="0"/>
              </a:spcAft>
            </a:pPr>
            <a:r>
              <a:rPr lang="en-AU" sz="2800" dirty="0">
                <a:solidFill>
                  <a:prstClr val="black"/>
                </a:solidFill>
              </a:rPr>
              <a:t>Let’s read a book </a:t>
            </a:r>
            <a:r>
              <a:rPr lang="en-AU" sz="2800" dirty="0" smtClean="0">
                <a:solidFill>
                  <a:prstClr val="black"/>
                </a:solidFill>
              </a:rPr>
              <a:t>together</a:t>
            </a:r>
            <a:endParaRPr lang="en-AU" sz="2800" dirty="0">
              <a:solidFill>
                <a:prstClr val="black"/>
              </a:solidFill>
            </a:endParaRPr>
          </a:p>
        </p:txBody>
      </p:sp>
      <p:pic>
        <p:nvPicPr>
          <p:cNvPr id="1026" name="Picture 2" descr="Image result for run like a rabbi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2974182"/>
            <a:ext cx="3051832" cy="27529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110269" y="5878773"/>
            <a:ext cx="3001763" cy="646331"/>
          </a:xfrm>
          <a:prstGeom prst="rect">
            <a:avLst/>
          </a:prstGeom>
          <a:noFill/>
        </p:spPr>
        <p:txBody>
          <a:bodyPr wrap="square" rtlCol="0">
            <a:spAutoFit/>
          </a:bodyPr>
          <a:lstStyle/>
          <a:p>
            <a:r>
              <a:rPr lang="en-AU" dirty="0" smtClean="0">
                <a:latin typeface="Calibri" panose="020F0502020204030204" pitchFamily="34" charset="0"/>
              </a:rPr>
              <a:t>Download at:</a:t>
            </a:r>
          </a:p>
          <a:p>
            <a:r>
              <a:rPr lang="en-AU" dirty="0" smtClean="0">
                <a:solidFill>
                  <a:srgbClr val="FF9933"/>
                </a:solidFill>
                <a:latin typeface="Calibri" panose="020F0502020204030204" pitchFamily="34" charset="0"/>
                <a:hlinkClick r:id="rId4"/>
              </a:rPr>
              <a:t>3a.education.unimelb.edu.au</a:t>
            </a:r>
            <a:endParaRPr lang="en-AU" dirty="0">
              <a:solidFill>
                <a:srgbClr val="FF9933"/>
              </a:solidFill>
              <a:latin typeface="Calibri" panose="020F0502020204030204" pitchFamily="34" charset="0"/>
            </a:endParaRPr>
          </a:p>
        </p:txBody>
      </p:sp>
      <p:pic>
        <p:nvPicPr>
          <p:cNvPr id="9" name="Picture 8"/>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231713" y="5414998"/>
            <a:ext cx="648071" cy="463776"/>
          </a:xfrm>
          <a:prstGeom prst="rect">
            <a:avLst/>
          </a:prstGeom>
          <a:noFill/>
          <a:ln>
            <a:noFill/>
          </a:ln>
        </p:spPr>
      </p:pic>
      <p:pic>
        <p:nvPicPr>
          <p:cNvPr id="133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552" y="5387539"/>
            <a:ext cx="1548766"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17732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AU" dirty="0" smtClean="0"/>
              <a:t>Lullaby</a:t>
            </a:r>
            <a:endParaRPr lang="en-AU" dirty="0"/>
          </a:p>
        </p:txBody>
      </p:sp>
      <p:sp>
        <p:nvSpPr>
          <p:cNvPr id="5" name="Content Placeholder 4"/>
          <p:cNvSpPr>
            <a:spLocks noGrp="1"/>
          </p:cNvSpPr>
          <p:nvPr>
            <p:ph idx="1"/>
          </p:nvPr>
        </p:nvSpPr>
        <p:spPr/>
        <p:txBody>
          <a:bodyPr/>
          <a:lstStyle/>
          <a:p>
            <a:pPr marL="0" indent="0">
              <a:buNone/>
            </a:pPr>
            <a:r>
              <a:rPr lang="en-AU" sz="3200" dirty="0"/>
              <a:t>Nurturing Wellbeing with Nightly Bedtime Music</a:t>
            </a:r>
            <a:endParaRPr lang="en-AU" sz="3200" dirty="0" smtClean="0"/>
          </a:p>
          <a:p>
            <a:r>
              <a:rPr lang="en-AU" dirty="0" smtClean="0"/>
              <a:t>Setting </a:t>
            </a:r>
            <a:r>
              <a:rPr lang="en-AU" dirty="0"/>
              <a:t>up a </a:t>
            </a:r>
            <a:r>
              <a:rPr lang="en-AU" dirty="0">
                <a:hlinkClick r:id="rId2"/>
              </a:rPr>
              <a:t>bedtime routine</a:t>
            </a:r>
            <a:r>
              <a:rPr lang="en-AU" dirty="0"/>
              <a:t> for families (read a book, </a:t>
            </a:r>
            <a:r>
              <a:rPr lang="en-AU" dirty="0" err="1"/>
              <a:t>ie</a:t>
            </a:r>
            <a:r>
              <a:rPr lang="en-AU" dirty="0"/>
              <a:t> as above) and then complete ritual with </a:t>
            </a:r>
            <a:r>
              <a:rPr lang="en-AU" dirty="0">
                <a:hlinkClick r:id="rId3"/>
              </a:rPr>
              <a:t>lullaby </a:t>
            </a:r>
            <a:r>
              <a:rPr lang="en-AU" dirty="0"/>
              <a:t>and bonding.</a:t>
            </a:r>
          </a:p>
          <a:p>
            <a:r>
              <a:rPr lang="en-AU" dirty="0"/>
              <a:t>Opportunity to wind down from session, to tap/rock baby in rhythm to work on music awareness, to create a habit that </a:t>
            </a:r>
            <a:r>
              <a:rPr lang="en-AU" dirty="0">
                <a:hlinkClick r:id="rId4"/>
              </a:rPr>
              <a:t>lowers stress/cortisol</a:t>
            </a:r>
            <a:r>
              <a:rPr lang="en-AU" dirty="0"/>
              <a:t>, and to broaden carers’ lullaby vocabulary.</a:t>
            </a:r>
          </a:p>
          <a:p>
            <a:pPr marL="0" indent="0">
              <a:buNone/>
            </a:pPr>
            <a:endParaRPr lang="en-AU" dirty="0"/>
          </a:p>
        </p:txBody>
      </p:sp>
    </p:spTree>
    <p:extLst>
      <p:ext uri="{BB962C8B-B14F-4D97-AF65-F5344CB8AC3E}">
        <p14:creationId xmlns:p14="http://schemas.microsoft.com/office/powerpoint/2010/main" val="1806520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Lullaby: The Lion Sleeps Tonight</a:t>
            </a:r>
            <a:endParaRPr lang="en-AU" dirty="0"/>
          </a:p>
        </p:txBody>
      </p:sp>
      <p:sp>
        <p:nvSpPr>
          <p:cNvPr id="5" name="Content Placeholder 4"/>
          <p:cNvSpPr>
            <a:spLocks noGrp="1"/>
          </p:cNvSpPr>
          <p:nvPr>
            <p:ph idx="1"/>
          </p:nvPr>
        </p:nvSpPr>
        <p:spPr/>
        <p:txBody>
          <a:bodyPr/>
          <a:lstStyle/>
          <a:p>
            <a:pPr marL="0" indent="0">
              <a:buNone/>
            </a:pPr>
            <a:r>
              <a:rPr lang="en-AU" b="1" dirty="0" smtClean="0">
                <a:solidFill>
                  <a:srgbClr val="FF0000"/>
                </a:solidFill>
              </a:rPr>
              <a:t>[A]</a:t>
            </a:r>
            <a:r>
              <a:rPr lang="en-AU" dirty="0" smtClean="0"/>
              <a:t> In </a:t>
            </a:r>
            <a:r>
              <a:rPr lang="en-AU" dirty="0"/>
              <a:t>the jungle, the </a:t>
            </a:r>
            <a:r>
              <a:rPr lang="en-AU" b="1" dirty="0" smtClean="0">
                <a:solidFill>
                  <a:srgbClr val="FF0000"/>
                </a:solidFill>
              </a:rPr>
              <a:t>[D]</a:t>
            </a:r>
            <a:r>
              <a:rPr lang="en-AU" dirty="0" smtClean="0"/>
              <a:t> mighty </a:t>
            </a:r>
            <a:r>
              <a:rPr lang="en-AU" dirty="0"/>
              <a:t>jungle</a:t>
            </a:r>
          </a:p>
          <a:p>
            <a:pPr marL="0" indent="0">
              <a:buNone/>
            </a:pPr>
            <a:r>
              <a:rPr lang="en-AU" dirty="0"/>
              <a:t>The </a:t>
            </a:r>
            <a:r>
              <a:rPr lang="en-AU" b="1" dirty="0" smtClean="0">
                <a:solidFill>
                  <a:srgbClr val="FF0000"/>
                </a:solidFill>
              </a:rPr>
              <a:t>[A]</a:t>
            </a:r>
            <a:r>
              <a:rPr lang="en-AU" dirty="0" smtClean="0"/>
              <a:t> lion </a:t>
            </a:r>
            <a:r>
              <a:rPr lang="en-AU" dirty="0"/>
              <a:t>sleeps </a:t>
            </a:r>
            <a:r>
              <a:rPr lang="en-AU" dirty="0" smtClean="0"/>
              <a:t>to- </a:t>
            </a:r>
            <a:r>
              <a:rPr lang="en-AU" b="1" dirty="0" smtClean="0">
                <a:solidFill>
                  <a:srgbClr val="FF0000"/>
                </a:solidFill>
              </a:rPr>
              <a:t>[E]</a:t>
            </a:r>
            <a:r>
              <a:rPr lang="en-AU" dirty="0" smtClean="0"/>
              <a:t> night</a:t>
            </a:r>
            <a:endParaRPr lang="en-AU" dirty="0"/>
          </a:p>
          <a:p>
            <a:pPr marL="0" indent="0">
              <a:buNone/>
            </a:pPr>
            <a:r>
              <a:rPr lang="en-AU" i="1" dirty="0" smtClean="0"/>
              <a:t>Repeat chords throughout.</a:t>
            </a:r>
            <a:endParaRPr lang="en-AU" i="1" dirty="0"/>
          </a:p>
          <a:p>
            <a:pPr marL="0" indent="0">
              <a:buNone/>
            </a:pPr>
            <a:endParaRPr lang="en-AU" i="1" dirty="0"/>
          </a:p>
        </p:txBody>
      </p:sp>
      <p:pic>
        <p:nvPicPr>
          <p:cNvPr id="6" name="Picture 6" descr="E Major Chord"/>
          <p:cNvPicPr>
            <a:picLocks noChangeAspect="1" noChangeArrowheads="1"/>
          </p:cNvPicPr>
          <p:nvPr/>
        </p:nvPicPr>
        <p:blipFill>
          <a:blip r:embed="rId2" cstate="print"/>
          <a:srcRect l="12850" t="5387" r="14335" b="8419"/>
          <a:stretch>
            <a:fillRect/>
          </a:stretch>
        </p:blipFill>
        <p:spPr bwMode="auto">
          <a:xfrm>
            <a:off x="3491880" y="5083843"/>
            <a:ext cx="943795" cy="1332419"/>
          </a:xfrm>
          <a:prstGeom prst="rect">
            <a:avLst/>
          </a:prstGeom>
          <a:noFill/>
        </p:spPr>
      </p:pic>
      <p:pic>
        <p:nvPicPr>
          <p:cNvPr id="7" name="Picture 6" descr="A Major Chord"/>
          <p:cNvPicPr>
            <a:picLocks noChangeAspect="1" noChangeArrowheads="1"/>
          </p:cNvPicPr>
          <p:nvPr/>
        </p:nvPicPr>
        <p:blipFill>
          <a:blip r:embed="rId3" cstate="print"/>
          <a:srcRect l="10831" t="6735" r="15520" b="12447"/>
          <a:stretch>
            <a:fillRect/>
          </a:stretch>
        </p:blipFill>
        <p:spPr bwMode="auto">
          <a:xfrm>
            <a:off x="539552" y="5048111"/>
            <a:ext cx="943796" cy="1332418"/>
          </a:xfrm>
          <a:prstGeom prst="rect">
            <a:avLst/>
          </a:prstGeom>
          <a:noFill/>
        </p:spPr>
      </p:pic>
      <p:pic>
        <p:nvPicPr>
          <p:cNvPr id="8" name="Picture 10" descr="D Major Chord"/>
          <p:cNvPicPr>
            <a:picLocks noChangeAspect="1" noChangeArrowheads="1"/>
          </p:cNvPicPr>
          <p:nvPr/>
        </p:nvPicPr>
        <p:blipFill>
          <a:blip r:embed="rId4" cstate="print"/>
          <a:srcRect l="10147" t="6080" r="8672" b="8795"/>
          <a:stretch>
            <a:fillRect/>
          </a:stretch>
        </p:blipFill>
        <p:spPr bwMode="auto">
          <a:xfrm>
            <a:off x="1980284" y="5141794"/>
            <a:ext cx="943796" cy="1238732"/>
          </a:xfrm>
          <a:prstGeom prst="rect">
            <a:avLst/>
          </a:prstGeom>
          <a:noFill/>
        </p:spPr>
      </p:pic>
    </p:spTree>
    <p:extLst>
      <p:ext uri="{BB962C8B-B14F-4D97-AF65-F5344CB8AC3E}">
        <p14:creationId xmlns:p14="http://schemas.microsoft.com/office/powerpoint/2010/main" val="2690458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Lullaby: The Lion Sleeps Tonight</a:t>
            </a:r>
            <a:endParaRPr lang="en-AU" dirty="0"/>
          </a:p>
        </p:txBody>
      </p:sp>
      <p:sp>
        <p:nvSpPr>
          <p:cNvPr id="3" name="Text Placeholder 2"/>
          <p:cNvSpPr>
            <a:spLocks noGrp="1"/>
          </p:cNvSpPr>
          <p:nvPr>
            <p:ph type="subTitle" idx="1"/>
          </p:nvPr>
        </p:nvSpPr>
        <p:spPr/>
        <p:txBody>
          <a:bodyPr numCol="1">
            <a:noAutofit/>
          </a:bodyPr>
          <a:lstStyle/>
          <a:p>
            <a:pPr marL="0" indent="0"/>
            <a:r>
              <a:rPr lang="en-AU" sz="2800" dirty="0" smtClean="0"/>
              <a:t>In the jungle, the mighty jungle</a:t>
            </a:r>
          </a:p>
          <a:p>
            <a:pPr marL="0" indent="0"/>
            <a:r>
              <a:rPr lang="en-AU" sz="2800" dirty="0" smtClean="0"/>
              <a:t>The lion sleeps tonight    x2</a:t>
            </a:r>
          </a:p>
          <a:p>
            <a:pPr marL="0" indent="0"/>
            <a:endParaRPr lang="en-AU" sz="2800" dirty="0" smtClean="0"/>
          </a:p>
          <a:p>
            <a:pPr marL="0" indent="0"/>
            <a:r>
              <a:rPr lang="en-AU" sz="2800" dirty="0" smtClean="0"/>
              <a:t>Wee-</a:t>
            </a:r>
            <a:r>
              <a:rPr lang="en-AU" sz="2800" dirty="0" err="1" smtClean="0"/>
              <a:t>ee</a:t>
            </a:r>
            <a:r>
              <a:rPr lang="en-AU" sz="2800" dirty="0" smtClean="0"/>
              <a:t>-</a:t>
            </a:r>
            <a:r>
              <a:rPr lang="en-AU" sz="2800" dirty="0" err="1" smtClean="0"/>
              <a:t>ee-ee-ee</a:t>
            </a:r>
            <a:r>
              <a:rPr lang="en-AU" sz="2800" dirty="0" smtClean="0"/>
              <a:t> um-um-a-way</a:t>
            </a:r>
          </a:p>
          <a:p>
            <a:pPr marL="0" indent="0"/>
            <a:endParaRPr lang="en-AU" sz="2800" dirty="0"/>
          </a:p>
          <a:p>
            <a:pPr marL="0" indent="0"/>
            <a:r>
              <a:rPr lang="en-AU" sz="2800" dirty="0" smtClean="0"/>
              <a:t>Near the village, the peaceful village…</a:t>
            </a:r>
          </a:p>
          <a:p>
            <a:pPr marL="0" indent="0"/>
            <a:endParaRPr lang="en-AU" sz="2800" dirty="0"/>
          </a:p>
          <a:p>
            <a:pPr marL="0" indent="0"/>
            <a:r>
              <a:rPr lang="en-AU" sz="2800" dirty="0" smtClean="0"/>
              <a:t>Hush my darling, don’t fear my darling…</a:t>
            </a:r>
            <a:endParaRPr lang="en-AU" sz="2800" dirty="0"/>
          </a:p>
        </p:txBody>
      </p:sp>
    </p:spTree>
    <p:extLst>
      <p:ext uri="{BB962C8B-B14F-4D97-AF65-F5344CB8AC3E}">
        <p14:creationId xmlns:p14="http://schemas.microsoft.com/office/powerpoint/2010/main" val="8269946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Session Close: Goodbye Song</a:t>
            </a:r>
            <a:endParaRPr lang="en-AU" dirty="0"/>
          </a:p>
        </p:txBody>
      </p:sp>
      <p:sp>
        <p:nvSpPr>
          <p:cNvPr id="5" name="Content Placeholder 4"/>
          <p:cNvSpPr>
            <a:spLocks noGrp="1"/>
          </p:cNvSpPr>
          <p:nvPr>
            <p:ph idx="1"/>
          </p:nvPr>
        </p:nvSpPr>
        <p:spPr/>
        <p:txBody>
          <a:bodyPr/>
          <a:lstStyle/>
          <a:p>
            <a:r>
              <a:rPr lang="en-AU" dirty="0"/>
              <a:t>Inform the carers that the session is coming to a close and impart any relevant Library news (e.g. special event coming up, new collection items, school holiday information, upcoming public </a:t>
            </a:r>
            <a:r>
              <a:rPr lang="en-AU" dirty="0" smtClean="0"/>
              <a:t>holiday, </a:t>
            </a:r>
            <a:r>
              <a:rPr lang="en-AU" dirty="0" err="1"/>
              <a:t>etc</a:t>
            </a:r>
            <a:r>
              <a:rPr lang="en-AU" dirty="0"/>
              <a:t>).</a:t>
            </a:r>
          </a:p>
          <a:p>
            <a:r>
              <a:rPr lang="en-AU" dirty="0"/>
              <a:t>Use a core </a:t>
            </a:r>
            <a:r>
              <a:rPr lang="en-AU" dirty="0" smtClean="0">
                <a:hlinkClick r:id="rId2"/>
              </a:rPr>
              <a:t>goodbye song (here's a playlist)</a:t>
            </a:r>
            <a:r>
              <a:rPr lang="en-AU" dirty="0"/>
              <a:t> as a clear signal the session is ending, to model establishing routines for carers, and support babies’ acclimatisation to the ritual of library sessions.</a:t>
            </a:r>
          </a:p>
          <a:p>
            <a:pPr marL="0" indent="0">
              <a:buNone/>
            </a:pPr>
            <a:endParaRPr lang="en-AU" dirty="0"/>
          </a:p>
        </p:txBody>
      </p:sp>
    </p:spTree>
    <p:extLst>
      <p:ext uri="{BB962C8B-B14F-4D97-AF65-F5344CB8AC3E}">
        <p14:creationId xmlns:p14="http://schemas.microsoft.com/office/powerpoint/2010/main" val="645633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AU" dirty="0" smtClean="0"/>
              <a:t>Closing Song</a:t>
            </a:r>
            <a:br>
              <a:rPr lang="en-AU" dirty="0" smtClean="0"/>
            </a:br>
            <a:r>
              <a:rPr lang="en-AU" sz="2000" dirty="0" smtClean="0"/>
              <a:t> Tune: </a:t>
            </a:r>
            <a:r>
              <a:rPr lang="en-AU" sz="2000" i="1" dirty="0" smtClean="0"/>
              <a:t>Skip To My Lou</a:t>
            </a:r>
            <a:r>
              <a:rPr lang="en-AU" sz="2000" dirty="0" smtClean="0"/>
              <a:t>. YouTube: </a:t>
            </a:r>
            <a:r>
              <a:rPr lang="en-AU" sz="2000" dirty="0" smtClean="0">
                <a:hlinkClick r:id="rId2"/>
              </a:rPr>
              <a:t>https://youtu.be/LgQXhs9BWt8</a:t>
            </a:r>
            <a:r>
              <a:rPr lang="en-AU" sz="2000" dirty="0" smtClean="0"/>
              <a:t> </a:t>
            </a:r>
            <a:endParaRPr lang="en-AU" sz="2000" dirty="0"/>
          </a:p>
        </p:txBody>
      </p:sp>
      <p:sp>
        <p:nvSpPr>
          <p:cNvPr id="5" name="Content Placeholder 4"/>
          <p:cNvSpPr>
            <a:spLocks noGrp="1"/>
          </p:cNvSpPr>
          <p:nvPr>
            <p:ph idx="1"/>
          </p:nvPr>
        </p:nvSpPr>
        <p:spPr/>
        <p:txBody>
          <a:bodyPr>
            <a:normAutofit/>
          </a:bodyPr>
          <a:lstStyle/>
          <a:p>
            <a:pPr marL="0" indent="0">
              <a:buNone/>
            </a:pPr>
            <a:r>
              <a:rPr lang="en-AU" sz="3200" b="1" dirty="0" smtClean="0">
                <a:solidFill>
                  <a:srgbClr val="FF0000"/>
                </a:solidFill>
              </a:rPr>
              <a:t>[A]</a:t>
            </a:r>
            <a:r>
              <a:rPr lang="en-AU" sz="3200" dirty="0" smtClean="0"/>
              <a:t> Clap, clap, clap you hands</a:t>
            </a:r>
          </a:p>
          <a:p>
            <a:pPr marL="0" indent="0">
              <a:buNone/>
            </a:pPr>
            <a:r>
              <a:rPr lang="en-AU" sz="3200" b="1" dirty="0" smtClean="0">
                <a:solidFill>
                  <a:srgbClr val="FF0000"/>
                </a:solidFill>
              </a:rPr>
              <a:t>[E]</a:t>
            </a:r>
            <a:r>
              <a:rPr lang="en-AU" sz="3200" dirty="0" smtClean="0"/>
              <a:t> </a:t>
            </a:r>
            <a:r>
              <a:rPr lang="en-AU" sz="3200" dirty="0"/>
              <a:t>Clap, clap, clap you </a:t>
            </a:r>
            <a:r>
              <a:rPr lang="en-AU" sz="3200" dirty="0" smtClean="0"/>
              <a:t>hands</a:t>
            </a:r>
          </a:p>
          <a:p>
            <a:pPr marL="0" indent="0">
              <a:buNone/>
            </a:pPr>
            <a:r>
              <a:rPr lang="en-AU" sz="3200" b="1" u="sng" dirty="0" smtClean="0">
                <a:solidFill>
                  <a:srgbClr val="FF0000"/>
                </a:solidFill>
              </a:rPr>
              <a:t>[A]</a:t>
            </a:r>
            <a:r>
              <a:rPr lang="en-AU" sz="3200" u="sng" dirty="0" smtClean="0"/>
              <a:t> </a:t>
            </a:r>
            <a:r>
              <a:rPr lang="en-AU" sz="3200" u="sng" dirty="0"/>
              <a:t>Clap, clap, clap you </a:t>
            </a:r>
            <a:r>
              <a:rPr lang="en-AU" sz="3200" u="sng" dirty="0" smtClean="0"/>
              <a:t>hands</a:t>
            </a:r>
          </a:p>
          <a:p>
            <a:pPr marL="0" indent="0">
              <a:buNone/>
            </a:pPr>
            <a:r>
              <a:rPr lang="en-AU" sz="3200" b="1" u="sng" dirty="0" smtClean="0">
                <a:solidFill>
                  <a:srgbClr val="FF0000"/>
                </a:solidFill>
              </a:rPr>
              <a:t>[E]</a:t>
            </a:r>
            <a:r>
              <a:rPr lang="en-AU" sz="3200" u="sng" dirty="0" smtClean="0"/>
              <a:t> Clap your hands to- </a:t>
            </a:r>
            <a:r>
              <a:rPr lang="en-AU" sz="3200" b="1" u="sng" dirty="0" smtClean="0">
                <a:solidFill>
                  <a:srgbClr val="FF0000"/>
                </a:solidFill>
              </a:rPr>
              <a:t>[A]</a:t>
            </a:r>
            <a:r>
              <a:rPr lang="en-AU" sz="3200" u="sng" dirty="0" smtClean="0"/>
              <a:t> </a:t>
            </a:r>
            <a:r>
              <a:rPr lang="en-AU" sz="3200" u="sng" dirty="0" err="1" smtClean="0"/>
              <a:t>gether</a:t>
            </a:r>
            <a:endParaRPr lang="en-AU" sz="3200" u="sng" dirty="0" smtClean="0"/>
          </a:p>
          <a:p>
            <a:pPr marL="0" indent="0">
              <a:buNone/>
            </a:pPr>
            <a:r>
              <a:rPr lang="en-AU" sz="3200" dirty="0"/>
              <a:t>	</a:t>
            </a:r>
            <a:r>
              <a:rPr lang="en-AU" sz="3200" i="1" dirty="0" smtClean="0"/>
              <a:t>Repeat chord pattern throughout</a:t>
            </a:r>
          </a:p>
          <a:p>
            <a:pPr marL="0" indent="0">
              <a:buNone/>
            </a:pPr>
            <a:r>
              <a:rPr lang="en-AU" sz="3200" i="1" dirty="0"/>
              <a:t>	</a:t>
            </a:r>
            <a:r>
              <a:rPr lang="en-AU" sz="3200" i="1" dirty="0" smtClean="0"/>
              <a:t>Underline = introduction</a:t>
            </a:r>
            <a:endParaRPr lang="en-AU" sz="3200" i="1" dirty="0"/>
          </a:p>
        </p:txBody>
      </p:sp>
      <p:pic>
        <p:nvPicPr>
          <p:cNvPr id="7" name="Picture 6" descr="E Major Chord"/>
          <p:cNvPicPr>
            <a:picLocks noChangeAspect="1" noChangeArrowheads="1"/>
          </p:cNvPicPr>
          <p:nvPr/>
        </p:nvPicPr>
        <p:blipFill>
          <a:blip r:embed="rId3" cstate="print"/>
          <a:srcRect l="12850" t="5387" r="14335" b="8419"/>
          <a:stretch>
            <a:fillRect/>
          </a:stretch>
        </p:blipFill>
        <p:spPr bwMode="auto">
          <a:xfrm>
            <a:off x="7723718" y="1772816"/>
            <a:ext cx="880730" cy="1243385"/>
          </a:xfrm>
          <a:prstGeom prst="rect">
            <a:avLst/>
          </a:prstGeom>
          <a:noFill/>
        </p:spPr>
      </p:pic>
      <p:pic>
        <p:nvPicPr>
          <p:cNvPr id="8" name="Picture 8" descr="A Major Chord"/>
          <p:cNvPicPr>
            <a:picLocks noChangeAspect="1" noChangeArrowheads="1"/>
          </p:cNvPicPr>
          <p:nvPr/>
        </p:nvPicPr>
        <p:blipFill>
          <a:blip r:embed="rId4" cstate="print"/>
          <a:srcRect l="10831" t="6735" r="15520" b="12447"/>
          <a:stretch>
            <a:fillRect/>
          </a:stretch>
        </p:blipFill>
        <p:spPr bwMode="auto">
          <a:xfrm>
            <a:off x="6516216" y="1784685"/>
            <a:ext cx="867096" cy="1224136"/>
          </a:xfrm>
          <a:prstGeom prst="rect">
            <a:avLst/>
          </a:prstGeom>
          <a:noFill/>
        </p:spPr>
      </p:pic>
    </p:spTree>
    <p:extLst>
      <p:ext uri="{BB962C8B-B14F-4D97-AF65-F5344CB8AC3E}">
        <p14:creationId xmlns:p14="http://schemas.microsoft.com/office/powerpoint/2010/main" val="1520781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ctrTitle"/>
          </p:nvPr>
        </p:nvSpPr>
        <p:spPr/>
        <p:txBody>
          <a:bodyPr>
            <a:normAutofit fontScale="90000"/>
          </a:bodyPr>
          <a:lstStyle/>
          <a:p>
            <a:r>
              <a:rPr lang="en-AU" smtClean="0"/>
              <a:t>Closing Song: Clap, Clap, Clap Your Hands</a:t>
            </a:r>
            <a:br>
              <a:rPr lang="en-AU" smtClean="0"/>
            </a:br>
            <a:endParaRPr lang="en-AU" dirty="0" smtClean="0"/>
          </a:p>
        </p:txBody>
      </p:sp>
      <p:sp>
        <p:nvSpPr>
          <p:cNvPr id="10243" name="Rectangle 3"/>
          <p:cNvSpPr>
            <a:spLocks noGrp="1" noChangeArrowheads="1"/>
          </p:cNvSpPr>
          <p:nvPr>
            <p:ph type="subTitle" idx="1"/>
          </p:nvPr>
        </p:nvSpPr>
        <p:spPr/>
        <p:txBody>
          <a:bodyPr/>
          <a:lstStyle/>
          <a:p>
            <a:r>
              <a:rPr lang="en-AU" dirty="0" smtClean="0"/>
              <a:t>(Tune: </a:t>
            </a:r>
            <a:r>
              <a:rPr lang="en-AU" i="1" dirty="0" smtClean="0"/>
              <a:t>Skip to My Lou</a:t>
            </a:r>
            <a:r>
              <a:rPr lang="en-AU" dirty="0" smtClean="0"/>
              <a:t>)</a:t>
            </a:r>
          </a:p>
          <a:p>
            <a:endParaRPr lang="en-AU" dirty="0" smtClean="0"/>
          </a:p>
          <a:p>
            <a:r>
              <a:rPr lang="en-AU" dirty="0" smtClean="0"/>
              <a:t>Clap, clap, clap your hands (x3)</a:t>
            </a:r>
          </a:p>
          <a:p>
            <a:r>
              <a:rPr lang="en-AU" dirty="0" smtClean="0"/>
              <a:t>Clap your hands together</a:t>
            </a:r>
          </a:p>
          <a:p>
            <a:endParaRPr lang="en-AU" dirty="0" smtClean="0"/>
          </a:p>
          <a:p>
            <a:r>
              <a:rPr lang="en-AU" dirty="0" smtClean="0"/>
              <a:t>2. Roll, roll, roll your hands…</a:t>
            </a:r>
          </a:p>
          <a:p>
            <a:r>
              <a:rPr lang="en-AU" dirty="0" smtClean="0"/>
              <a:t>3. Wriggle, wriggle, wriggle your hands…</a:t>
            </a:r>
          </a:p>
          <a:p>
            <a:r>
              <a:rPr lang="en-AU" dirty="0" smtClean="0"/>
              <a:t>4. Give, give, give a hug…</a:t>
            </a:r>
          </a:p>
          <a:p>
            <a:r>
              <a:rPr lang="en-AU" dirty="0" smtClean="0"/>
              <a:t>5. Blow, blow, blow a kiss…</a:t>
            </a:r>
          </a:p>
          <a:p>
            <a:r>
              <a:rPr lang="en-AU" dirty="0" smtClean="0"/>
              <a:t>6. Wave, wave, wave goodbye...</a:t>
            </a:r>
            <a:endParaRPr lang="en-AU" dirty="0"/>
          </a:p>
        </p:txBody>
      </p:sp>
      <p:pic>
        <p:nvPicPr>
          <p:cNvPr id="6" name="Picture 5" descr="hands clapping 2.jpg"/>
          <p:cNvPicPr>
            <a:picLocks noChangeAspect="1"/>
          </p:cNvPicPr>
          <p:nvPr/>
        </p:nvPicPr>
        <p:blipFill>
          <a:blip r:embed="rId2" cstate="print"/>
          <a:stretch>
            <a:fillRect/>
          </a:stretch>
        </p:blipFill>
        <p:spPr>
          <a:xfrm>
            <a:off x="6156176" y="2564904"/>
            <a:ext cx="2520280" cy="2109631"/>
          </a:xfrm>
          <a:prstGeom prst="rect">
            <a:avLst/>
          </a:prstGeom>
        </p:spPr>
      </p:pic>
    </p:spTree>
    <p:extLst>
      <p:ext uri="{BB962C8B-B14F-4D97-AF65-F5344CB8AC3E}">
        <p14:creationId xmlns:p14="http://schemas.microsoft.com/office/powerpoint/2010/main" val="209676770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Baby Bounce Playgroup</a:t>
            </a:r>
            <a:endParaRPr lang="en-AU" dirty="0"/>
          </a:p>
        </p:txBody>
      </p:sp>
      <p:sp>
        <p:nvSpPr>
          <p:cNvPr id="5" name="Content Placeholder 4"/>
          <p:cNvSpPr>
            <a:spLocks noGrp="1"/>
          </p:cNvSpPr>
          <p:nvPr>
            <p:ph idx="1"/>
          </p:nvPr>
        </p:nvSpPr>
        <p:spPr/>
        <p:txBody>
          <a:bodyPr>
            <a:normAutofit lnSpcReduction="10000"/>
          </a:bodyPr>
          <a:lstStyle/>
          <a:p>
            <a:r>
              <a:rPr lang="en-AU" dirty="0"/>
              <a:t>Set up selection of activities, tied into the session’s focus if desired (but not necessary), that encourage families to remain and socialise.</a:t>
            </a:r>
          </a:p>
          <a:p>
            <a:r>
              <a:rPr lang="en-AU" dirty="0"/>
              <a:t>Gives formal structure to social time, aiming to reduce in-session chatting.</a:t>
            </a:r>
          </a:p>
          <a:p>
            <a:r>
              <a:rPr lang="en-AU" dirty="0"/>
              <a:t>Models age-appropriate activities for home use, and provides opportunities for engagement with resources the family may not have access to.</a:t>
            </a:r>
          </a:p>
          <a:p>
            <a:r>
              <a:rPr lang="en-AU" dirty="0"/>
              <a:t>Provides opportunity for language priority/vocabulary development through carer-mediated engagement with activities for baby.</a:t>
            </a:r>
          </a:p>
          <a:p>
            <a:r>
              <a:rPr lang="en-AU" dirty="0"/>
              <a:t>See </a:t>
            </a:r>
            <a:r>
              <a:rPr lang="en-AU" dirty="0">
                <a:hlinkClick r:id="rId2"/>
              </a:rPr>
              <a:t>3a </a:t>
            </a:r>
            <a:r>
              <a:rPr lang="en-AU" dirty="0" err="1">
                <a:hlinkClick r:id="rId2"/>
              </a:rPr>
              <a:t>LearningGames</a:t>
            </a:r>
            <a:r>
              <a:rPr lang="en-AU" dirty="0"/>
              <a:t> books for prop ideas, plus </a:t>
            </a:r>
            <a:r>
              <a:rPr lang="en-AU" dirty="0">
                <a:hlinkClick r:id="rId3"/>
              </a:rPr>
              <a:t>Playgroup WA’s Play Ideas page</a:t>
            </a:r>
            <a:r>
              <a:rPr lang="en-AU" dirty="0" smtClean="0"/>
              <a:t>.</a:t>
            </a:r>
            <a:endParaRPr lang="en-AU" dirty="0"/>
          </a:p>
        </p:txBody>
      </p:sp>
    </p:spTree>
    <p:extLst>
      <p:ext uri="{BB962C8B-B14F-4D97-AF65-F5344CB8AC3E}">
        <p14:creationId xmlns:p14="http://schemas.microsoft.com/office/powerpoint/2010/main" val="1967596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nSpc>
                <a:spcPct val="85000"/>
              </a:lnSpc>
            </a:pPr>
            <a:r>
              <a:rPr lang="en-AU" sz="2800" dirty="0" smtClean="0"/>
              <a:t>Baby Bounce Playgroup:</a:t>
            </a:r>
            <a:r>
              <a:rPr lang="en-AU" sz="1600" b="0" dirty="0"/>
              <a:t/>
            </a:r>
            <a:br>
              <a:rPr lang="en-AU" sz="1600" b="0" dirty="0"/>
            </a:br>
            <a:r>
              <a:rPr lang="en-AU" sz="1600" b="0" dirty="0" smtClean="0"/>
              <a:t>Please stay to play, chat and get to know one another!</a:t>
            </a:r>
            <a:endParaRPr lang="en-AU" sz="1600" b="0" dirty="0"/>
          </a:p>
        </p:txBody>
      </p:sp>
      <p:sp>
        <p:nvSpPr>
          <p:cNvPr id="5" name="Text Placeholder 4"/>
          <p:cNvSpPr>
            <a:spLocks noGrp="1"/>
          </p:cNvSpPr>
          <p:nvPr>
            <p:ph type="subTitle" idx="1"/>
          </p:nvPr>
        </p:nvSpPr>
        <p:spPr>
          <a:xfrm>
            <a:off x="6682987" y="3212975"/>
            <a:ext cx="2461013" cy="576385"/>
          </a:xfrm>
        </p:spPr>
        <p:txBody>
          <a:bodyPr>
            <a:noAutofit/>
          </a:bodyPr>
          <a:lstStyle/>
          <a:p>
            <a:pPr marL="0" indent="0">
              <a:buNone/>
            </a:pPr>
            <a:r>
              <a:rPr lang="en-AU" sz="1400" dirty="0" smtClean="0"/>
              <a:t>Photograph link for later: </a:t>
            </a:r>
          </a:p>
          <a:p>
            <a:pPr marL="0" indent="0">
              <a:buNone/>
            </a:pPr>
            <a:r>
              <a:rPr lang="en-AU" sz="1400" dirty="0" smtClean="0">
                <a:hlinkClick r:id="rId2"/>
              </a:rPr>
              <a:t>3a.education.unimelb.edu.au</a:t>
            </a:r>
            <a:r>
              <a:rPr lang="en-AU" sz="1400" dirty="0" smtClean="0"/>
              <a:t> </a:t>
            </a:r>
            <a:endParaRPr lang="en-AU" sz="1400" dirty="0"/>
          </a:p>
        </p:txBody>
      </p:sp>
      <p:pic>
        <p:nvPicPr>
          <p:cNvPr id="4" name="Picture 3"/>
          <p:cNvPicPr>
            <a:picLocks noChangeAspect="1"/>
          </p:cNvPicPr>
          <p:nvPr/>
        </p:nvPicPr>
        <p:blipFill>
          <a:blip r:embed="rId3"/>
          <a:stretch>
            <a:fillRect/>
          </a:stretch>
        </p:blipFill>
        <p:spPr>
          <a:xfrm>
            <a:off x="251520" y="2205346"/>
            <a:ext cx="2036763" cy="1440000"/>
          </a:xfrm>
          <a:prstGeom prst="rect">
            <a:avLst/>
          </a:prstGeom>
        </p:spPr>
      </p:pic>
      <p:pic>
        <p:nvPicPr>
          <p:cNvPr id="6" name="Picture 5"/>
          <p:cNvPicPr>
            <a:picLocks noChangeAspect="1"/>
          </p:cNvPicPr>
          <p:nvPr/>
        </p:nvPicPr>
        <p:blipFill>
          <a:blip r:embed="rId4"/>
          <a:stretch>
            <a:fillRect/>
          </a:stretch>
        </p:blipFill>
        <p:spPr>
          <a:xfrm>
            <a:off x="252301" y="3789361"/>
            <a:ext cx="2036763" cy="1440000"/>
          </a:xfrm>
          <a:prstGeom prst="rect">
            <a:avLst/>
          </a:prstGeom>
        </p:spPr>
      </p:pic>
      <p:pic>
        <p:nvPicPr>
          <p:cNvPr id="7" name="Picture 6"/>
          <p:cNvPicPr>
            <a:picLocks noChangeAspect="1"/>
          </p:cNvPicPr>
          <p:nvPr/>
        </p:nvPicPr>
        <p:blipFill>
          <a:blip r:embed="rId5"/>
          <a:stretch>
            <a:fillRect/>
          </a:stretch>
        </p:blipFill>
        <p:spPr>
          <a:xfrm>
            <a:off x="251520" y="5373376"/>
            <a:ext cx="2036763" cy="1440000"/>
          </a:xfrm>
          <a:prstGeom prst="rect">
            <a:avLst/>
          </a:prstGeom>
        </p:spPr>
      </p:pic>
      <p:pic>
        <p:nvPicPr>
          <p:cNvPr id="8" name="Picture 7"/>
          <p:cNvPicPr>
            <a:picLocks noChangeAspect="1"/>
          </p:cNvPicPr>
          <p:nvPr/>
        </p:nvPicPr>
        <p:blipFill>
          <a:blip r:embed="rId6"/>
          <a:stretch>
            <a:fillRect/>
          </a:stretch>
        </p:blipFill>
        <p:spPr>
          <a:xfrm>
            <a:off x="2448872" y="2205346"/>
            <a:ext cx="2036763" cy="1440000"/>
          </a:xfrm>
          <a:prstGeom prst="rect">
            <a:avLst/>
          </a:prstGeom>
        </p:spPr>
      </p:pic>
      <p:pic>
        <p:nvPicPr>
          <p:cNvPr id="9" name="Picture 8"/>
          <p:cNvPicPr>
            <a:picLocks noChangeAspect="1"/>
          </p:cNvPicPr>
          <p:nvPr/>
        </p:nvPicPr>
        <p:blipFill>
          <a:blip r:embed="rId7"/>
          <a:stretch>
            <a:fillRect/>
          </a:stretch>
        </p:blipFill>
        <p:spPr>
          <a:xfrm>
            <a:off x="2448872" y="3789361"/>
            <a:ext cx="2036763" cy="1440000"/>
          </a:xfrm>
          <a:prstGeom prst="rect">
            <a:avLst/>
          </a:prstGeom>
        </p:spPr>
      </p:pic>
      <p:pic>
        <p:nvPicPr>
          <p:cNvPr id="10" name="Picture 9"/>
          <p:cNvPicPr>
            <a:picLocks noChangeAspect="1"/>
          </p:cNvPicPr>
          <p:nvPr/>
        </p:nvPicPr>
        <p:blipFill>
          <a:blip/>
          <a:stretch>
            <a:fillRect/>
          </a:stretch>
        </p:blipFill>
        <p:spPr>
          <a:xfrm>
            <a:off x="2448871" y="5373376"/>
            <a:ext cx="2036763" cy="1440000"/>
          </a:xfrm>
          <a:prstGeom prst="rect">
            <a:avLst/>
          </a:prstGeom>
        </p:spPr>
      </p:pic>
      <p:pic>
        <p:nvPicPr>
          <p:cNvPr id="11" name="Picture 10"/>
          <p:cNvPicPr>
            <a:picLocks noChangeAspect="1"/>
          </p:cNvPicPr>
          <p:nvPr/>
        </p:nvPicPr>
        <p:blipFill>
          <a:blip r:embed="rId8"/>
          <a:stretch>
            <a:fillRect/>
          </a:stretch>
        </p:blipFill>
        <p:spPr>
          <a:xfrm>
            <a:off x="4646224" y="2198827"/>
            <a:ext cx="2036763" cy="1440000"/>
          </a:xfrm>
          <a:prstGeom prst="rect">
            <a:avLst/>
          </a:prstGeom>
        </p:spPr>
      </p:pic>
      <p:pic>
        <p:nvPicPr>
          <p:cNvPr id="12" name="Picture 11"/>
          <p:cNvPicPr>
            <a:picLocks noChangeAspect="1"/>
          </p:cNvPicPr>
          <p:nvPr/>
        </p:nvPicPr>
        <p:blipFill>
          <a:blip r:embed="rId9"/>
          <a:stretch>
            <a:fillRect/>
          </a:stretch>
        </p:blipFill>
        <p:spPr>
          <a:xfrm>
            <a:off x="4646224" y="3776323"/>
            <a:ext cx="2036763" cy="1440000"/>
          </a:xfrm>
          <a:prstGeom prst="rect">
            <a:avLst/>
          </a:prstGeom>
        </p:spPr>
      </p:pic>
      <p:pic>
        <p:nvPicPr>
          <p:cNvPr id="13" name="Picture 12"/>
          <p:cNvPicPr>
            <a:picLocks noChangeAspect="1"/>
          </p:cNvPicPr>
          <p:nvPr/>
        </p:nvPicPr>
        <p:blipFill>
          <a:blip r:embed="rId10"/>
          <a:stretch>
            <a:fillRect/>
          </a:stretch>
        </p:blipFill>
        <p:spPr>
          <a:xfrm>
            <a:off x="4646222" y="5353819"/>
            <a:ext cx="2036763" cy="1440000"/>
          </a:xfrm>
          <a:prstGeom prst="rect">
            <a:avLst/>
          </a:prstGeom>
        </p:spPr>
      </p:pic>
      <p:pic>
        <p:nvPicPr>
          <p:cNvPr id="15" name="Picture 14"/>
          <p:cNvPicPr>
            <a:picLocks noChangeAspect="1"/>
          </p:cNvPicPr>
          <p:nvPr/>
        </p:nvPicPr>
        <p:blipFill>
          <a:blip r:embed="rId11"/>
          <a:stretch>
            <a:fillRect/>
          </a:stretch>
        </p:blipFill>
        <p:spPr>
          <a:xfrm>
            <a:off x="6842795" y="3789361"/>
            <a:ext cx="2036763" cy="1440000"/>
          </a:xfrm>
          <a:prstGeom prst="rect">
            <a:avLst/>
          </a:prstGeom>
        </p:spPr>
      </p:pic>
      <p:pic>
        <p:nvPicPr>
          <p:cNvPr id="16" name="Picture 15"/>
          <p:cNvPicPr>
            <a:picLocks noChangeAspect="1"/>
          </p:cNvPicPr>
          <p:nvPr/>
        </p:nvPicPr>
        <p:blipFill>
          <a:blip r:embed="rId12"/>
          <a:stretch>
            <a:fillRect/>
          </a:stretch>
        </p:blipFill>
        <p:spPr>
          <a:xfrm>
            <a:off x="6842795" y="5353819"/>
            <a:ext cx="2036763" cy="1440000"/>
          </a:xfrm>
          <a:prstGeom prst="rect">
            <a:avLst/>
          </a:prstGeom>
        </p:spPr>
      </p:pic>
      <p:pic>
        <p:nvPicPr>
          <p:cNvPr id="14" name="Picture 13"/>
          <p:cNvPicPr>
            <a:picLocks noChangeAspect="1"/>
          </p:cNvPicPr>
          <p:nvPr/>
        </p:nvPicPr>
        <p:blipFill>
          <a:blip r:embed="rId1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105145" y="2312976"/>
            <a:ext cx="1257641" cy="900000"/>
          </a:xfrm>
          <a:prstGeom prst="rect">
            <a:avLst/>
          </a:prstGeom>
        </p:spPr>
      </p:pic>
    </p:spTree>
    <p:extLst>
      <p:ext uri="{BB962C8B-B14F-4D97-AF65-F5344CB8AC3E}">
        <p14:creationId xmlns:p14="http://schemas.microsoft.com/office/powerpoint/2010/main" val="9509555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Enriched Caregiving module (3a)</a:t>
            </a:r>
            <a:endParaRPr lang="en-AU" dirty="0"/>
          </a:p>
        </p:txBody>
      </p:sp>
      <p:sp>
        <p:nvSpPr>
          <p:cNvPr id="5" name="Content Placeholder 4"/>
          <p:cNvSpPr>
            <a:spLocks noGrp="1"/>
          </p:cNvSpPr>
          <p:nvPr>
            <p:ph idx="1"/>
          </p:nvPr>
        </p:nvSpPr>
        <p:spPr/>
        <p:txBody>
          <a:bodyPr>
            <a:normAutofit fontScale="92500" lnSpcReduction="10000"/>
          </a:bodyPr>
          <a:lstStyle/>
          <a:p>
            <a:r>
              <a:rPr lang="en-AU" dirty="0"/>
              <a:t>Songs and rhymes with a particular focus on incorporating them into daily, routine life outside Baby Bounce sessions. Examples of routine situations from the </a:t>
            </a:r>
            <a:r>
              <a:rPr lang="en-AU" dirty="0">
                <a:hlinkClick r:id="rId2"/>
              </a:rPr>
              <a:t>3a Family Guide for Enriched Caregiving</a:t>
            </a:r>
            <a:r>
              <a:rPr lang="en-AU" dirty="0" smtClean="0"/>
              <a:t>: Getting </a:t>
            </a:r>
            <a:r>
              <a:rPr lang="en-AU" dirty="0"/>
              <a:t>up in the morning</a:t>
            </a:r>
          </a:p>
          <a:p>
            <a:pPr lvl="1"/>
            <a:r>
              <a:rPr lang="en-AU" dirty="0" smtClean="0"/>
              <a:t>Getting </a:t>
            </a:r>
            <a:r>
              <a:rPr lang="en-AU" dirty="0"/>
              <a:t>dressed or undressed</a:t>
            </a:r>
          </a:p>
          <a:p>
            <a:pPr lvl="1"/>
            <a:r>
              <a:rPr lang="en-AU" dirty="0"/>
              <a:t>Diapering and toileting (change table)</a:t>
            </a:r>
          </a:p>
          <a:p>
            <a:pPr lvl="1"/>
            <a:r>
              <a:rPr lang="en-AU" dirty="0"/>
              <a:t>Washing hands and face</a:t>
            </a:r>
          </a:p>
          <a:p>
            <a:pPr lvl="1"/>
            <a:r>
              <a:rPr lang="en-AU" dirty="0"/>
              <a:t>Eating and mealtime (high chair)</a:t>
            </a:r>
          </a:p>
          <a:p>
            <a:pPr lvl="1"/>
            <a:r>
              <a:rPr lang="en-AU" dirty="0"/>
              <a:t>Going to the supermarket</a:t>
            </a:r>
          </a:p>
          <a:p>
            <a:pPr lvl="1"/>
            <a:r>
              <a:rPr lang="en-AU" dirty="0"/>
              <a:t>Travel/transport</a:t>
            </a:r>
          </a:p>
          <a:p>
            <a:pPr lvl="1"/>
            <a:r>
              <a:rPr lang="en-AU" dirty="0"/>
              <a:t>Taking a nap</a:t>
            </a:r>
          </a:p>
          <a:p>
            <a:pPr lvl="1"/>
            <a:r>
              <a:rPr lang="en-AU" dirty="0"/>
              <a:t>Doing the laundry</a:t>
            </a:r>
          </a:p>
          <a:p>
            <a:pPr lvl="1"/>
            <a:r>
              <a:rPr lang="en-AU" dirty="0"/>
              <a:t>Cleaning up the house</a:t>
            </a:r>
          </a:p>
          <a:p>
            <a:pPr lvl="1"/>
            <a:r>
              <a:rPr lang="en-AU" dirty="0"/>
              <a:t>Taking a bath</a:t>
            </a:r>
          </a:p>
          <a:p>
            <a:pPr lvl="1"/>
            <a:r>
              <a:rPr lang="en-AU" dirty="0"/>
              <a:t>Going to bed at night</a:t>
            </a:r>
          </a:p>
        </p:txBody>
      </p:sp>
      <p:sp>
        <p:nvSpPr>
          <p:cNvPr id="2" name="TextBox 1"/>
          <p:cNvSpPr txBox="1"/>
          <p:nvPr/>
        </p:nvSpPr>
        <p:spPr>
          <a:xfrm>
            <a:off x="5508104" y="3356992"/>
            <a:ext cx="3456384" cy="3354765"/>
          </a:xfrm>
          <a:prstGeom prst="rect">
            <a:avLst/>
          </a:prstGeom>
          <a:noFill/>
        </p:spPr>
        <p:txBody>
          <a:bodyPr wrap="square" rtlCol="0">
            <a:spAutoFit/>
          </a:bodyPr>
          <a:lstStyle/>
          <a:p>
            <a:r>
              <a:rPr lang="en-AU" sz="2000" b="1" dirty="0" smtClean="0">
                <a:latin typeface="+mj-lt"/>
              </a:rPr>
              <a:t>We’ll Be Going to The Library…</a:t>
            </a:r>
          </a:p>
          <a:p>
            <a:pPr marL="285750" indent="-285750">
              <a:buFontTx/>
              <a:buChar char="-"/>
            </a:pPr>
            <a:r>
              <a:rPr lang="en-AU" sz="1600" dirty="0" smtClean="0">
                <a:latin typeface="+mj-lt"/>
              </a:rPr>
              <a:t>Make parents leave space and “arrive” again while singing. Repeat if needed.</a:t>
            </a:r>
          </a:p>
          <a:p>
            <a:pPr marL="285750" indent="-285750">
              <a:buFontTx/>
              <a:buChar char="-"/>
            </a:pPr>
            <a:r>
              <a:rPr lang="en-AU" sz="1600" dirty="0" smtClean="0">
                <a:latin typeface="+mj-lt"/>
              </a:rPr>
              <a:t>Start singing second verse when bulk of group is approaching board books.</a:t>
            </a:r>
          </a:p>
          <a:p>
            <a:pPr marL="285750" indent="-285750">
              <a:buFontTx/>
              <a:buChar char="-"/>
            </a:pPr>
            <a:r>
              <a:rPr lang="en-AU" sz="1600" dirty="0" smtClean="0">
                <a:latin typeface="+mj-lt"/>
              </a:rPr>
              <a:t>Start singing third verse with enough time to sing into circle.</a:t>
            </a:r>
          </a:p>
          <a:p>
            <a:pPr marL="285750" indent="-285750">
              <a:buFontTx/>
              <a:buChar char="-"/>
            </a:pPr>
            <a:r>
              <a:rPr lang="en-AU" sz="1600" dirty="0" smtClean="0">
                <a:latin typeface="+mj-lt"/>
              </a:rPr>
              <a:t>Explain that they could sing this when they arrive every week for rich language engagement, and learning about sequences.</a:t>
            </a:r>
            <a:endParaRPr lang="en-AU" sz="1600" dirty="0">
              <a:latin typeface="+mj-lt"/>
            </a:endParaRPr>
          </a:p>
        </p:txBody>
      </p:sp>
    </p:spTree>
    <p:extLst>
      <p:ext uri="{BB962C8B-B14F-4D97-AF65-F5344CB8AC3E}">
        <p14:creationId xmlns:p14="http://schemas.microsoft.com/office/powerpoint/2010/main" val="1874617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5373336"/>
            <a:ext cx="1553362"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p:txBody>
          <a:bodyPr>
            <a:normAutofit/>
          </a:bodyPr>
          <a:lstStyle/>
          <a:p>
            <a:r>
              <a:rPr lang="en-AU" sz="3200" dirty="0"/>
              <a:t>Enriched </a:t>
            </a:r>
            <a:r>
              <a:rPr lang="en-AU" sz="3200" dirty="0" smtClean="0"/>
              <a:t>Caregiving: Routine Outings</a:t>
            </a:r>
            <a:endParaRPr lang="en-AU" sz="3200" dirty="0"/>
          </a:p>
        </p:txBody>
      </p:sp>
      <p:sp>
        <p:nvSpPr>
          <p:cNvPr id="6" name="Subtitle 5"/>
          <p:cNvSpPr>
            <a:spLocks noGrp="1"/>
          </p:cNvSpPr>
          <p:nvPr>
            <p:ph type="subTitle" idx="1"/>
          </p:nvPr>
        </p:nvSpPr>
        <p:spPr>
          <a:xfrm>
            <a:off x="395536" y="2173052"/>
            <a:ext cx="5328592" cy="4536504"/>
          </a:xfrm>
        </p:spPr>
        <p:txBody>
          <a:bodyPr>
            <a:normAutofit/>
          </a:bodyPr>
          <a:lstStyle/>
          <a:p>
            <a:pPr marL="342900" lvl="0" indent="-342900" algn="just">
              <a:spcBef>
                <a:spcPct val="0"/>
              </a:spcBef>
              <a:spcAft>
                <a:spcPts val="600"/>
              </a:spcAft>
              <a:buSzPct val="100000"/>
              <a:buFont typeface="Arial" panose="020B0604020202020204" pitchFamily="34" charset="0"/>
              <a:buChar char="•"/>
            </a:pPr>
            <a:r>
              <a:rPr lang="en-US" altLang="en-US" sz="1800" dirty="0" smtClean="0">
                <a:solidFill>
                  <a:srgbClr val="000000"/>
                </a:solidFill>
              </a:rPr>
              <a:t>Talk </a:t>
            </a:r>
            <a:r>
              <a:rPr lang="en-US" altLang="en-US" sz="1800" dirty="0">
                <a:solidFill>
                  <a:srgbClr val="000000"/>
                </a:solidFill>
              </a:rPr>
              <a:t>about the sequence of </a:t>
            </a:r>
            <a:r>
              <a:rPr lang="en-US" altLang="en-US" sz="1800" dirty="0" smtClean="0">
                <a:solidFill>
                  <a:srgbClr val="000000"/>
                </a:solidFill>
              </a:rPr>
              <a:t>routines.</a:t>
            </a:r>
          </a:p>
          <a:p>
            <a:pPr marL="342900" lvl="0" indent="-342900" algn="just">
              <a:spcBef>
                <a:spcPct val="0"/>
              </a:spcBef>
              <a:spcAft>
                <a:spcPts val="600"/>
              </a:spcAft>
              <a:buSzPct val="100000"/>
              <a:buFont typeface="Arial" panose="020B0604020202020204" pitchFamily="34" charset="0"/>
              <a:buChar char="•"/>
            </a:pPr>
            <a:r>
              <a:rPr lang="en-US" altLang="en-US" sz="1800" dirty="0" smtClean="0">
                <a:solidFill>
                  <a:srgbClr val="000000"/>
                </a:solidFill>
              </a:rPr>
              <a:t>“</a:t>
            </a:r>
            <a:r>
              <a:rPr lang="en-US" altLang="en-US" sz="1800" dirty="0">
                <a:solidFill>
                  <a:srgbClr val="000000"/>
                </a:solidFill>
              </a:rPr>
              <a:t>First, </a:t>
            </a:r>
            <a:r>
              <a:rPr lang="en-US" altLang="en-US" sz="1800" dirty="0" smtClean="0">
                <a:solidFill>
                  <a:srgbClr val="000000"/>
                </a:solidFill>
              </a:rPr>
              <a:t>we… Then </a:t>
            </a:r>
            <a:r>
              <a:rPr lang="en-US" altLang="en-US" sz="1800" dirty="0">
                <a:solidFill>
                  <a:srgbClr val="000000"/>
                </a:solidFill>
              </a:rPr>
              <a:t>we… Next we</a:t>
            </a:r>
            <a:r>
              <a:rPr lang="en-US" altLang="en-US" sz="1800" dirty="0" smtClean="0">
                <a:solidFill>
                  <a:srgbClr val="000000"/>
                </a:solidFill>
              </a:rPr>
              <a:t>…”</a:t>
            </a:r>
            <a:endParaRPr lang="en-US" altLang="en-US" sz="1800" dirty="0">
              <a:solidFill>
                <a:srgbClr val="000000"/>
              </a:solidFill>
            </a:endParaRPr>
          </a:p>
          <a:p>
            <a:pPr lvl="0" algn="just">
              <a:spcBef>
                <a:spcPct val="0"/>
              </a:spcBef>
              <a:spcAft>
                <a:spcPts val="600"/>
              </a:spcAft>
              <a:buSzPts val="1000"/>
              <a:buFont typeface="Symbol" panose="05050102010706020507" pitchFamily="18" charset="2"/>
              <a:buChar char="·"/>
            </a:pPr>
            <a:endParaRPr lang="en-US" altLang="en-US" sz="1200" dirty="0">
              <a:solidFill>
                <a:srgbClr val="000000"/>
              </a:solidFill>
            </a:endParaRPr>
          </a:p>
          <a:p>
            <a:pPr lvl="0" algn="just">
              <a:spcBef>
                <a:spcPct val="0"/>
              </a:spcBef>
              <a:spcAft>
                <a:spcPts val="600"/>
              </a:spcAft>
              <a:buSzPts val="1000"/>
            </a:pPr>
            <a:r>
              <a:rPr lang="en-US" altLang="en-US" sz="2600" b="1" dirty="0">
                <a:solidFill>
                  <a:srgbClr val="990000"/>
                </a:solidFill>
              </a:rPr>
              <a:t>We’ll Be Going to the Library…</a:t>
            </a:r>
          </a:p>
          <a:p>
            <a:pPr lvl="0" algn="just">
              <a:spcBef>
                <a:spcPct val="0"/>
              </a:spcBef>
              <a:spcAft>
                <a:spcPts val="600"/>
              </a:spcAft>
              <a:buSzPts val="1000"/>
            </a:pPr>
            <a:r>
              <a:rPr lang="en-US" altLang="en-US" sz="1800" dirty="0">
                <a:solidFill>
                  <a:srgbClr val="000000"/>
                </a:solidFill>
              </a:rPr>
              <a:t>(Tune: </a:t>
            </a:r>
            <a:r>
              <a:rPr lang="en-US" altLang="en-US" sz="1800" i="1" dirty="0">
                <a:solidFill>
                  <a:srgbClr val="000000"/>
                </a:solidFill>
              </a:rPr>
              <a:t>She’ll Be Coming Round the Mountain</a:t>
            </a:r>
            <a:r>
              <a:rPr lang="en-US" altLang="en-US" sz="1800" dirty="0">
                <a:solidFill>
                  <a:srgbClr val="000000"/>
                </a:solidFill>
              </a:rPr>
              <a:t>)</a:t>
            </a:r>
          </a:p>
          <a:p>
            <a:pPr lvl="0" algn="just">
              <a:spcBef>
                <a:spcPct val="0"/>
              </a:spcBef>
              <a:spcAft>
                <a:spcPts val="600"/>
              </a:spcAft>
              <a:buSzPts val="1000"/>
            </a:pPr>
            <a:endParaRPr lang="en-US" altLang="en-US" sz="1200" dirty="0">
              <a:solidFill>
                <a:srgbClr val="000000"/>
              </a:solidFill>
            </a:endParaRPr>
          </a:p>
          <a:p>
            <a:pPr lvl="0" algn="just">
              <a:spcBef>
                <a:spcPct val="0"/>
              </a:spcBef>
              <a:spcAft>
                <a:spcPts val="600"/>
              </a:spcAft>
              <a:buSzPts val="1000"/>
            </a:pPr>
            <a:r>
              <a:rPr lang="en-US" altLang="en-US" sz="1800" dirty="0">
                <a:solidFill>
                  <a:srgbClr val="000000"/>
                </a:solidFill>
              </a:rPr>
              <a:t>We’ll be going to the library when we come…</a:t>
            </a:r>
          </a:p>
          <a:p>
            <a:pPr lvl="0" algn="just">
              <a:spcBef>
                <a:spcPct val="0"/>
              </a:spcBef>
              <a:spcAft>
                <a:spcPts val="600"/>
              </a:spcAft>
              <a:buSzPts val="1000"/>
            </a:pPr>
            <a:r>
              <a:rPr lang="en-US" altLang="en-US" sz="1800" dirty="0">
                <a:solidFill>
                  <a:srgbClr val="000000"/>
                </a:solidFill>
              </a:rPr>
              <a:t>We’ll be picking up a board book when we come…</a:t>
            </a:r>
          </a:p>
          <a:p>
            <a:pPr lvl="0" algn="just">
              <a:spcBef>
                <a:spcPct val="0"/>
              </a:spcBef>
              <a:spcAft>
                <a:spcPts val="600"/>
              </a:spcAft>
              <a:buSzPts val="1000"/>
            </a:pPr>
            <a:r>
              <a:rPr lang="en-US" altLang="en-US" sz="1800" dirty="0">
                <a:solidFill>
                  <a:srgbClr val="000000"/>
                </a:solidFill>
              </a:rPr>
              <a:t>We’ll be sitting in a circle when we come</a:t>
            </a:r>
            <a:r>
              <a:rPr lang="en-US" altLang="en-US" sz="1800" dirty="0" smtClean="0">
                <a:solidFill>
                  <a:srgbClr val="000000"/>
                </a:solidFill>
              </a:rPr>
              <a:t>…</a:t>
            </a:r>
            <a:endParaRPr lang="en-US" altLang="en-US" sz="1800" dirty="0">
              <a:solidFill>
                <a:srgbClr val="000000"/>
              </a:solidFill>
            </a:endParaRPr>
          </a:p>
        </p:txBody>
      </p:sp>
      <p:pic>
        <p:nvPicPr>
          <p:cNvPr id="3" name="Picture 2"/>
          <p:cNvPicPr>
            <a:picLocks noChangeAspect="1"/>
          </p:cNvPicPr>
          <p:nvPr/>
        </p:nvPicPr>
        <p:blipFill rotWithShape="1">
          <a:blip r:embed="rId3"/>
          <a:srcRect t="8433"/>
          <a:stretch/>
        </p:blipFill>
        <p:spPr>
          <a:xfrm>
            <a:off x="5652120" y="2391287"/>
            <a:ext cx="3337513" cy="4134058"/>
          </a:xfrm>
          <a:prstGeom prst="rect">
            <a:avLst/>
          </a:prstGeom>
        </p:spPr>
      </p:pic>
      <p:sp>
        <p:nvSpPr>
          <p:cNvPr id="9" name="TextBox 8"/>
          <p:cNvSpPr txBox="1"/>
          <p:nvPr/>
        </p:nvSpPr>
        <p:spPr>
          <a:xfrm>
            <a:off x="2002285" y="5879013"/>
            <a:ext cx="3001763" cy="646331"/>
          </a:xfrm>
          <a:prstGeom prst="rect">
            <a:avLst/>
          </a:prstGeom>
          <a:noFill/>
        </p:spPr>
        <p:txBody>
          <a:bodyPr wrap="square" rtlCol="0">
            <a:spAutoFit/>
          </a:bodyPr>
          <a:lstStyle/>
          <a:p>
            <a:r>
              <a:rPr lang="en-AU" dirty="0" smtClean="0">
                <a:latin typeface="Calibri" panose="020F0502020204030204" pitchFamily="34" charset="0"/>
              </a:rPr>
              <a:t>Download at:</a:t>
            </a:r>
          </a:p>
          <a:p>
            <a:r>
              <a:rPr lang="en-AU" dirty="0" smtClean="0">
                <a:solidFill>
                  <a:srgbClr val="FF9933"/>
                </a:solidFill>
                <a:latin typeface="Calibri" panose="020F0502020204030204" pitchFamily="34" charset="0"/>
                <a:hlinkClick r:id="rId4"/>
              </a:rPr>
              <a:t>3a.education.unimelb.edu.au</a:t>
            </a:r>
            <a:endParaRPr lang="en-AU" dirty="0">
              <a:solidFill>
                <a:srgbClr val="FF9933"/>
              </a:solidFill>
              <a:latin typeface="Calibri" panose="020F0502020204030204" pitchFamily="34" charset="0"/>
            </a:endParaRPr>
          </a:p>
        </p:txBody>
      </p:sp>
      <p:pic>
        <p:nvPicPr>
          <p:cNvPr id="10" name="Picture 9"/>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123729" y="5415238"/>
            <a:ext cx="648071" cy="463776"/>
          </a:xfrm>
          <a:prstGeom prst="rect">
            <a:avLst/>
          </a:prstGeom>
          <a:noFill/>
          <a:ln>
            <a:noFill/>
          </a:ln>
        </p:spPr>
      </p:pic>
    </p:spTree>
    <p:extLst>
      <p:ext uri="{BB962C8B-B14F-4D97-AF65-F5344CB8AC3E}">
        <p14:creationId xmlns:p14="http://schemas.microsoft.com/office/powerpoint/2010/main" val="23215867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Waiting (Train, Doctors, Airport)</a:t>
            </a:r>
            <a:endParaRPr lang="en-AU" dirty="0"/>
          </a:p>
        </p:txBody>
      </p:sp>
      <p:sp>
        <p:nvSpPr>
          <p:cNvPr id="136195" name="Rectangle 3"/>
          <p:cNvSpPr>
            <a:spLocks noGrp="1"/>
          </p:cNvSpPr>
          <p:nvPr>
            <p:ph idx="1"/>
          </p:nvPr>
        </p:nvSpPr>
        <p:spPr/>
        <p:txBody>
          <a:bodyPr>
            <a:normAutofit lnSpcReduction="10000"/>
          </a:bodyPr>
          <a:lstStyle/>
          <a:p>
            <a:r>
              <a:rPr lang="en-AU" dirty="0" smtClean="0"/>
              <a:t>Routine tasks like waiting in line take on a whole new level of complexity with a baby. Perfect opportunity for </a:t>
            </a:r>
            <a:r>
              <a:rPr lang="en-AU" b="1" dirty="0" smtClean="0">
                <a:hlinkClick r:id="rId2"/>
              </a:rPr>
              <a:t>care, connection and content</a:t>
            </a:r>
            <a:r>
              <a:rPr lang="en-AU" dirty="0" smtClean="0"/>
              <a:t> while keeping them from melting down!</a:t>
            </a:r>
          </a:p>
          <a:p>
            <a:r>
              <a:rPr lang="en-AU" dirty="0" smtClean="0"/>
              <a:t>Engage carers imaginations in much the same way that you would with older, fluent-speaking children. There are pictures below of waiting locations to awaken the idea for carers; to engage their brains in creative play/theatre.</a:t>
            </a:r>
          </a:p>
          <a:p>
            <a:r>
              <a:rPr lang="en-AU" dirty="0" smtClean="0"/>
              <a:t>This is the closest we can get to carers practicing actual waiting in actual places. We recreate it.</a:t>
            </a:r>
          </a:p>
          <a:p>
            <a:r>
              <a:rPr lang="en-AU" dirty="0" smtClean="0"/>
              <a:t>Read about “I’m going to get you!” (p.11) and other baby games in </a:t>
            </a:r>
            <a:r>
              <a:rPr lang="en-AU" i="1" u="sng" dirty="0">
                <a:hlinkClick r:id="rId3"/>
              </a:rPr>
              <a:t>Baby Games: The Joyful Guide to Child’s Play from Birth to Three Years</a:t>
            </a:r>
            <a:r>
              <a:rPr lang="en-AU" dirty="0"/>
              <a:t> by Elaine </a:t>
            </a:r>
            <a:r>
              <a:rPr lang="en-AU" dirty="0" smtClean="0"/>
              <a:t>Martin.</a:t>
            </a:r>
            <a:endParaRPr lang="en-AU" dirty="0"/>
          </a:p>
        </p:txBody>
      </p:sp>
    </p:spTree>
    <p:extLst>
      <p:ext uri="{BB962C8B-B14F-4D97-AF65-F5344CB8AC3E}">
        <p14:creationId xmlns:p14="http://schemas.microsoft.com/office/powerpoint/2010/main" val="3370079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AU" sz="3200" dirty="0"/>
              <a:t>Enriched Caregiving: </a:t>
            </a:r>
            <a:r>
              <a:rPr lang="en-AU" sz="3200" dirty="0" smtClean="0"/>
              <a:t>Routine Outings</a:t>
            </a:r>
            <a:endParaRPr lang="en-AU" sz="3200" dirty="0"/>
          </a:p>
        </p:txBody>
      </p:sp>
      <p:sp>
        <p:nvSpPr>
          <p:cNvPr id="3" name="Subtitle 2"/>
          <p:cNvSpPr>
            <a:spLocks noGrp="1"/>
          </p:cNvSpPr>
          <p:nvPr>
            <p:ph type="subTitle" idx="1"/>
          </p:nvPr>
        </p:nvSpPr>
        <p:spPr>
          <a:xfrm>
            <a:off x="323528" y="2173052"/>
            <a:ext cx="4968552" cy="4536504"/>
          </a:xfrm>
        </p:spPr>
        <p:txBody>
          <a:bodyPr>
            <a:normAutofit/>
          </a:bodyPr>
          <a:lstStyle/>
          <a:p>
            <a:pPr lvl="0">
              <a:lnSpc>
                <a:spcPct val="90000"/>
              </a:lnSpc>
              <a:spcBef>
                <a:spcPct val="0"/>
              </a:spcBef>
              <a:spcAft>
                <a:spcPts val="0"/>
              </a:spcAft>
              <a:buSzPts val="1000"/>
            </a:pPr>
            <a:r>
              <a:rPr lang="en-US" altLang="en-US" sz="2000" b="1" dirty="0" smtClean="0">
                <a:solidFill>
                  <a:srgbClr val="990000"/>
                </a:solidFill>
              </a:rPr>
              <a:t>WAITING…</a:t>
            </a:r>
            <a:r>
              <a:rPr lang="en-US" altLang="en-US" sz="2000" dirty="0" smtClean="0">
                <a:solidFill>
                  <a:srgbClr val="000000"/>
                </a:solidFill>
              </a:rPr>
              <a:t> at </a:t>
            </a:r>
            <a:r>
              <a:rPr lang="en-US" altLang="en-US" sz="2000" dirty="0">
                <a:solidFill>
                  <a:srgbClr val="000000"/>
                </a:solidFill>
              </a:rPr>
              <a:t>the </a:t>
            </a:r>
            <a:r>
              <a:rPr lang="en-US" altLang="en-US" sz="2000" dirty="0" smtClean="0">
                <a:solidFill>
                  <a:srgbClr val="000000"/>
                </a:solidFill>
              </a:rPr>
              <a:t>doctors… </a:t>
            </a:r>
            <a:r>
              <a:rPr lang="en-US" altLang="en-US" sz="2000" dirty="0">
                <a:solidFill>
                  <a:srgbClr val="000000"/>
                </a:solidFill>
              </a:rPr>
              <a:t>on a flight… </a:t>
            </a:r>
            <a:r>
              <a:rPr lang="en-US" altLang="en-US" sz="2000" dirty="0" smtClean="0">
                <a:solidFill>
                  <a:srgbClr val="000000"/>
                </a:solidFill>
              </a:rPr>
              <a:t>at the </a:t>
            </a:r>
            <a:r>
              <a:rPr lang="en-US" altLang="en-US" sz="2000" dirty="0">
                <a:solidFill>
                  <a:srgbClr val="000000"/>
                </a:solidFill>
              </a:rPr>
              <a:t>train </a:t>
            </a:r>
            <a:r>
              <a:rPr lang="en-US" altLang="en-US" sz="2000" dirty="0" smtClean="0">
                <a:solidFill>
                  <a:srgbClr val="000000"/>
                </a:solidFill>
              </a:rPr>
              <a:t>station… for a food order… for Baby Bounce to start… </a:t>
            </a:r>
            <a:r>
              <a:rPr lang="en-US" altLang="en-US" sz="2000" dirty="0">
                <a:solidFill>
                  <a:srgbClr val="000000"/>
                </a:solidFill>
              </a:rPr>
              <a:t>at </a:t>
            </a:r>
            <a:r>
              <a:rPr lang="en-US" altLang="en-US" sz="2000" dirty="0" err="1">
                <a:solidFill>
                  <a:srgbClr val="000000"/>
                </a:solidFill>
              </a:rPr>
              <a:t>immunisations</a:t>
            </a:r>
            <a:r>
              <a:rPr lang="en-US" altLang="en-US" sz="2000" dirty="0">
                <a:solidFill>
                  <a:srgbClr val="000000"/>
                </a:solidFill>
              </a:rPr>
              <a:t>…</a:t>
            </a:r>
          </a:p>
          <a:p>
            <a:pPr lvl="0">
              <a:lnSpc>
                <a:spcPct val="90000"/>
              </a:lnSpc>
              <a:spcBef>
                <a:spcPct val="0"/>
              </a:spcBef>
              <a:spcAft>
                <a:spcPts val="0"/>
              </a:spcAft>
              <a:buSzPts val="1000"/>
            </a:pPr>
            <a:endParaRPr lang="en-US" altLang="en-US" sz="2000" dirty="0">
              <a:solidFill>
                <a:srgbClr val="000000"/>
              </a:solidFill>
            </a:endParaRPr>
          </a:p>
          <a:p>
            <a:pPr lvl="0">
              <a:lnSpc>
                <a:spcPct val="90000"/>
              </a:lnSpc>
              <a:spcBef>
                <a:spcPct val="0"/>
              </a:spcBef>
              <a:spcAft>
                <a:spcPts val="0"/>
              </a:spcAft>
              <a:buSzPts val="1000"/>
            </a:pPr>
            <a:r>
              <a:rPr lang="en-US" altLang="en-US" dirty="0"/>
              <a:t>	I’m coming to get you… </a:t>
            </a:r>
          </a:p>
          <a:p>
            <a:pPr lvl="0">
              <a:lnSpc>
                <a:spcPct val="90000"/>
              </a:lnSpc>
              <a:spcBef>
                <a:spcPct val="0"/>
              </a:spcBef>
              <a:spcAft>
                <a:spcPts val="0"/>
              </a:spcAft>
              <a:buSzPts val="1000"/>
            </a:pPr>
            <a:r>
              <a:rPr lang="en-US" altLang="en-US" dirty="0"/>
              <a:t>	I’m coming to get you… </a:t>
            </a:r>
          </a:p>
          <a:p>
            <a:pPr lvl="0">
              <a:lnSpc>
                <a:spcPct val="90000"/>
              </a:lnSpc>
              <a:spcBef>
                <a:spcPct val="0"/>
              </a:spcBef>
              <a:spcAft>
                <a:spcPts val="0"/>
              </a:spcAft>
              <a:buSzPts val="1000"/>
            </a:pPr>
            <a:r>
              <a:rPr lang="en-US" altLang="en-US" dirty="0"/>
              <a:t>	I’m coming to get your… NOSE!</a:t>
            </a:r>
          </a:p>
          <a:p>
            <a:pPr lvl="0">
              <a:lnSpc>
                <a:spcPct val="90000"/>
              </a:lnSpc>
              <a:spcBef>
                <a:spcPct val="0"/>
              </a:spcBef>
              <a:spcAft>
                <a:spcPts val="0"/>
              </a:spcAft>
              <a:buSzPts val="1000"/>
            </a:pPr>
            <a:endParaRPr lang="en-US" altLang="en-US" sz="1800" i="1" dirty="0">
              <a:solidFill>
                <a:srgbClr val="000000"/>
              </a:solidFill>
            </a:endParaRPr>
          </a:p>
          <a:p>
            <a:pPr lvl="0">
              <a:lnSpc>
                <a:spcPct val="90000"/>
              </a:lnSpc>
              <a:spcBef>
                <a:spcPct val="0"/>
              </a:spcBef>
              <a:spcAft>
                <a:spcPts val="0"/>
              </a:spcAft>
              <a:buSzPts val="1000"/>
            </a:pPr>
            <a:r>
              <a:rPr lang="en-US" altLang="en-US" sz="1800" i="1" dirty="0">
                <a:solidFill>
                  <a:srgbClr val="000000"/>
                </a:solidFill>
              </a:rPr>
              <a:t>(Do lots of different </a:t>
            </a:r>
            <a:r>
              <a:rPr lang="en-US" altLang="en-US" sz="1800" i="1" dirty="0" smtClean="0">
                <a:solidFill>
                  <a:srgbClr val="000000"/>
                </a:solidFill>
              </a:rPr>
              <a:t>body parts</a:t>
            </a:r>
            <a:r>
              <a:rPr lang="en-US" altLang="en-US" sz="1800" i="1" dirty="0">
                <a:solidFill>
                  <a:srgbClr val="000000"/>
                </a:solidFill>
              </a:rPr>
              <a:t>. Repetition helps babies learn the ritual, the game, and the link between the words and their meaning</a:t>
            </a:r>
            <a:r>
              <a:rPr lang="en-US" altLang="en-US" sz="1800" i="1" dirty="0" smtClean="0">
                <a:solidFill>
                  <a:srgbClr val="000000"/>
                </a:solidFill>
              </a:rPr>
              <a:t>.)</a:t>
            </a:r>
            <a:endParaRPr lang="en-US" altLang="en-US" sz="1800" i="1" dirty="0">
              <a:solidFill>
                <a:srgbClr val="000000"/>
              </a:solidFill>
            </a:endParaRPr>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922" r="1" b="6374"/>
          <a:stretch/>
        </p:blipFill>
        <p:spPr bwMode="auto">
          <a:xfrm>
            <a:off x="5508104" y="2223170"/>
            <a:ext cx="3480618" cy="45100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31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5517352"/>
            <a:ext cx="1553362"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2074293" y="6023029"/>
            <a:ext cx="3001763" cy="646331"/>
          </a:xfrm>
          <a:prstGeom prst="rect">
            <a:avLst/>
          </a:prstGeom>
          <a:noFill/>
        </p:spPr>
        <p:txBody>
          <a:bodyPr wrap="square" rtlCol="0">
            <a:spAutoFit/>
          </a:bodyPr>
          <a:lstStyle/>
          <a:p>
            <a:r>
              <a:rPr lang="en-AU" dirty="0" smtClean="0">
                <a:latin typeface="Calibri" panose="020F0502020204030204" pitchFamily="34" charset="0"/>
              </a:rPr>
              <a:t>Download at:</a:t>
            </a:r>
          </a:p>
          <a:p>
            <a:r>
              <a:rPr lang="en-AU" dirty="0" smtClean="0">
                <a:solidFill>
                  <a:srgbClr val="FF9933"/>
                </a:solidFill>
                <a:latin typeface="Calibri" panose="020F0502020204030204" pitchFamily="34" charset="0"/>
                <a:hlinkClick r:id="rId4"/>
              </a:rPr>
              <a:t>3a.education.unimelb.edu.au</a:t>
            </a:r>
            <a:endParaRPr lang="en-AU" dirty="0">
              <a:solidFill>
                <a:srgbClr val="FF9933"/>
              </a:solidFill>
              <a:latin typeface="Calibri" panose="020F0502020204030204" pitchFamily="34" charset="0"/>
            </a:endParaRPr>
          </a:p>
        </p:txBody>
      </p:sp>
      <p:pic>
        <p:nvPicPr>
          <p:cNvPr id="9" name="Picture 8"/>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195737" y="5559254"/>
            <a:ext cx="648071" cy="463776"/>
          </a:xfrm>
          <a:prstGeom prst="rect">
            <a:avLst/>
          </a:prstGeom>
          <a:noFill/>
          <a:ln>
            <a:noFill/>
          </a:ln>
        </p:spPr>
      </p:pic>
    </p:spTree>
    <p:extLst>
      <p:ext uri="{BB962C8B-B14F-4D97-AF65-F5344CB8AC3E}">
        <p14:creationId xmlns:p14="http://schemas.microsoft.com/office/powerpoint/2010/main" val="18189457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Waiting at the Train Station</a:t>
            </a:r>
            <a:endParaRPr lang="en-AU" dirty="0"/>
          </a:p>
        </p:txBody>
      </p:sp>
      <p:sp>
        <p:nvSpPr>
          <p:cNvPr id="5" name="Content Placeholder 4"/>
          <p:cNvSpPr>
            <a:spLocks noGrp="1"/>
          </p:cNvSpPr>
          <p:nvPr>
            <p:ph idx="1"/>
          </p:nvPr>
        </p:nvSpPr>
        <p:spPr/>
        <p:txBody>
          <a:bodyPr>
            <a:normAutofit lnSpcReduction="10000"/>
          </a:bodyPr>
          <a:lstStyle/>
          <a:p>
            <a:pPr>
              <a:spcBef>
                <a:spcPts val="0"/>
              </a:spcBef>
            </a:pPr>
            <a:r>
              <a:rPr lang="en-AU" dirty="0" smtClean="0"/>
              <a:t>Waiting at the train station.</a:t>
            </a:r>
          </a:p>
          <a:p>
            <a:pPr>
              <a:spcBef>
                <a:spcPts val="0"/>
              </a:spcBef>
            </a:pPr>
            <a:r>
              <a:rPr lang="en-AU" dirty="0"/>
              <a:t>Nowhere to put bubby on the ground. </a:t>
            </a:r>
            <a:r>
              <a:rPr lang="en-AU" dirty="0" smtClean="0"/>
              <a:t>Great time for </a:t>
            </a:r>
            <a:r>
              <a:rPr lang="en-AU" dirty="0" err="1" smtClean="0"/>
              <a:t>lapsit</a:t>
            </a:r>
            <a:r>
              <a:rPr lang="en-AU" dirty="0" smtClean="0"/>
              <a:t> games and songs/rhymes.</a:t>
            </a:r>
          </a:p>
          <a:p>
            <a:pPr>
              <a:spcBef>
                <a:spcPts val="0"/>
              </a:spcBef>
            </a:pPr>
            <a:r>
              <a:rPr lang="en-AU" dirty="0" smtClean="0"/>
              <a:t>Imagine how much baby’s crying would echo in that tunnel! We definitely want to avoid that, with engaging, nurturing play and interactions.</a:t>
            </a:r>
          </a:p>
          <a:p>
            <a:pPr marL="0" indent="0">
              <a:spcBef>
                <a:spcPts val="0"/>
              </a:spcBef>
              <a:buNone/>
            </a:pPr>
            <a:r>
              <a:rPr lang="en-AU" b="1" dirty="0" err="1" smtClean="0"/>
              <a:t>LearningGames</a:t>
            </a:r>
            <a:r>
              <a:rPr lang="en-AU" b="1" dirty="0" smtClean="0"/>
              <a:t> (birth to 12 months) to link to waiting:</a:t>
            </a:r>
          </a:p>
          <a:p>
            <a:pPr>
              <a:spcBef>
                <a:spcPts val="0"/>
              </a:spcBef>
            </a:pPr>
            <a:r>
              <a:rPr lang="en-AU" dirty="0" smtClean="0"/>
              <a:t>#2 Songs and Rhythm Throughout the Day</a:t>
            </a:r>
          </a:p>
          <a:p>
            <a:pPr>
              <a:spcBef>
                <a:spcPts val="0"/>
              </a:spcBef>
            </a:pPr>
            <a:r>
              <a:rPr lang="en-AU" dirty="0" smtClean="0"/>
              <a:t>#3 Showing Your Baby Something Interesting</a:t>
            </a:r>
          </a:p>
          <a:p>
            <a:pPr>
              <a:spcBef>
                <a:spcPts val="0"/>
              </a:spcBef>
            </a:pPr>
            <a:r>
              <a:rPr lang="en-AU" dirty="0" smtClean="0"/>
              <a:t>#5 Talking to Your Baby</a:t>
            </a:r>
          </a:p>
          <a:p>
            <a:pPr>
              <a:spcBef>
                <a:spcPts val="0"/>
              </a:spcBef>
            </a:pPr>
            <a:r>
              <a:rPr lang="en-AU" dirty="0" smtClean="0"/>
              <a:t>#7 Exploring a Face</a:t>
            </a:r>
          </a:p>
          <a:p>
            <a:pPr>
              <a:spcBef>
                <a:spcPts val="0"/>
              </a:spcBef>
            </a:pPr>
            <a:r>
              <a:rPr lang="en-AU" dirty="0" smtClean="0"/>
              <a:t>#9 Peek-a-Boo</a:t>
            </a:r>
          </a:p>
          <a:p>
            <a:pPr>
              <a:spcBef>
                <a:spcPts val="0"/>
              </a:spcBef>
            </a:pPr>
            <a:r>
              <a:rPr lang="en-AU" dirty="0" smtClean="0"/>
              <a:t>#14 Show Feelings</a:t>
            </a:r>
          </a:p>
          <a:p>
            <a:pPr>
              <a:spcBef>
                <a:spcPts val="0"/>
              </a:spcBef>
            </a:pPr>
            <a:r>
              <a:rPr lang="en-AU" dirty="0" smtClean="0"/>
              <a:t>#16 Ride a </a:t>
            </a:r>
            <a:r>
              <a:rPr lang="en-AU" dirty="0" err="1" smtClean="0"/>
              <a:t>Horsie</a:t>
            </a:r>
            <a:endParaRPr lang="en-AU" dirty="0" smtClean="0"/>
          </a:p>
          <a:p>
            <a:pPr>
              <a:spcBef>
                <a:spcPts val="0"/>
              </a:spcBef>
            </a:pPr>
            <a:endParaRPr lang="en-AU" dirty="0" smtClean="0"/>
          </a:p>
        </p:txBody>
      </p:sp>
    </p:spTree>
    <p:extLst>
      <p:ext uri="{BB962C8B-B14F-4D97-AF65-F5344CB8AC3E}">
        <p14:creationId xmlns:p14="http://schemas.microsoft.com/office/powerpoint/2010/main" val="452313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HBL instructions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5_Rhymetime template">
  <a:themeElements>
    <a:clrScheme name="Custom 2">
      <a:dk1>
        <a:sysClr val="windowText" lastClr="000000"/>
      </a:dk1>
      <a:lt1>
        <a:sysClr val="window" lastClr="FFFFFF"/>
      </a:lt1>
      <a:dk2>
        <a:srgbClr val="000000"/>
      </a:dk2>
      <a:lt2>
        <a:srgbClr val="FFFFFF"/>
      </a:lt2>
      <a:accent1>
        <a:srgbClr val="00937F"/>
      </a:accent1>
      <a:accent2>
        <a:srgbClr val="005480"/>
      </a:accent2>
      <a:accent3>
        <a:srgbClr val="F5A01A"/>
      </a:accent3>
      <a:accent4>
        <a:srgbClr val="FFFFFF"/>
      </a:accent4>
      <a:accent5>
        <a:srgbClr val="FFFFFF"/>
      </a:accent5>
      <a:accent6>
        <a:srgbClr val="FFFFFF"/>
      </a:accent6>
      <a:hlink>
        <a:srgbClr val="990000"/>
      </a:hlink>
      <a:folHlink>
        <a:srgbClr val="990000"/>
      </a:folHlink>
    </a:clrScheme>
    <a:fontScheme name="Rhymetim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hymeti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hymeti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hymeti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hymeti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hymeti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hymeti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hymeti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hymeti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hymeti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hymeti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hymeti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hymeti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Children and Youth Powerpoint Template 2017" id="{5CAEE1A5-DC1C-4A62-AF49-2106050293BF}" vid="{459B82E8-A5C0-4C69-8759-CD9624EEC8FE}"/>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etadata xmlns="http://www.objective.com/ecm/document/metadata/47F8C6E9653A46AE92F4B64865514EA6" version="1.0.0">
  <systemFields>
    <field name="Objective-Id">
      <value order="0">A2827011</value>
    </field>
    <field name="Objective-Title">
      <value order="0">2017-03-09 baby bounce SW (we'll be coming to the library, EC waiting, LG tone and rhythm, CR run like a rabbit, let's go fly, lion sleeps tonight)</value>
    </field>
    <field name="Objective-Description">
      <value order="0"/>
    </field>
    <field name="Objective-CreationStamp">
      <value order="0">2018-03-09T00:31:59Z</value>
    </field>
    <field name="Objective-IsApproved">
      <value order="0">false</value>
    </field>
    <field name="Objective-IsPublished">
      <value order="0">true</value>
    </field>
    <field name="Objective-DatePublished">
      <value order="0">2018-03-16T01:30:53Z</value>
    </field>
    <field name="Objective-ModificationStamp">
      <value order="0">2018-03-16T01:30:53Z</value>
    </field>
    <field name="Objective-Owner">
      <value order="0">Sarah Wiesner</value>
    </field>
    <field name="Objective-Path">
      <value order="0">Objective Global Folder:.Learning Communities:Libraries:Community Engagement:Children and Youth Programs:Children and Youth Programs:Baby Bounce - Children and Youth Programs - Learning Communities:Baby Bounce 2018</value>
    </field>
    <field name="Objective-Parent">
      <value order="0">Baby Bounce 2018</value>
    </field>
    <field name="Objective-State">
      <value order="0">Published</value>
    </field>
    <field name="Objective-VersionId">
      <value order="0">vA4341308</value>
    </field>
    <field name="Objective-Version">
      <value order="0">1.0</value>
    </field>
    <field name="Objective-VersionNumber">
      <value order="0">1</value>
    </field>
    <field name="Objective-VersionComment">
      <value order="0"/>
    </field>
    <field name="Objective-FileNumber">
      <value order="0">qA6338</value>
    </field>
    <field name="Objective-Classification">
      <value order="0"/>
    </field>
    <field name="Objective-Caveats">
      <value order="0"/>
    </field>
  </systemFields>
  <catalogues>
    <catalogue name="Document Type Catalogue" type="type" ori="id:cA13">
      <field name="Objective-Business Unit">
        <value order="0"/>
      </field>
      <field name="Objective-Document Type">
        <value order="0"/>
      </field>
    </catalogue>
  </catalogues>
</metadata>
</file>

<file path=customXml/itemProps1.xml><?xml version="1.0" encoding="utf-8"?>
<ds:datastoreItem xmlns:ds="http://schemas.openxmlformats.org/officeDocument/2006/customXml" ds:itemID="{5745109E-2DDF-40CB-AC2B-FF9B10C90820}">
  <ds:schemaRefs>
    <ds:schemaRef ds:uri="http://www.objective.com/ecm/document/metadata/47F8C6E9653A46AE92F4B64865514EA6"/>
  </ds:schemaRefs>
</ds:datastoreItem>
</file>

<file path=docProps/app.xml><?xml version="1.0" encoding="utf-8"?>
<Properties xmlns="http://schemas.openxmlformats.org/officeDocument/2006/extended-properties" xmlns:vt="http://schemas.openxmlformats.org/officeDocument/2006/docPropsVTypes">
  <Template/>
  <TotalTime>15605</TotalTime>
  <Words>2349</Words>
  <Application>Microsoft Office PowerPoint</Application>
  <PresentationFormat>On-screen Show (4:3)</PresentationFormat>
  <Paragraphs>369</Paragraphs>
  <Slides>49</Slides>
  <Notes>3</Notes>
  <HiddenSlides>24</HiddenSlides>
  <MMClips>0</MMClips>
  <ScaleCrop>false</ScaleCrop>
  <HeadingPairs>
    <vt:vector size="4" baseType="variant">
      <vt:variant>
        <vt:lpstr>Theme</vt:lpstr>
      </vt:variant>
      <vt:variant>
        <vt:i4>3</vt:i4>
      </vt:variant>
      <vt:variant>
        <vt:lpstr>Slide Titles</vt:lpstr>
      </vt:variant>
      <vt:variant>
        <vt:i4>49</vt:i4>
      </vt:variant>
    </vt:vector>
  </HeadingPairs>
  <TitlesOfParts>
    <vt:vector size="52" baseType="lpstr">
      <vt:lpstr>HBL instructions template</vt:lpstr>
      <vt:lpstr>15_Rhymetime template</vt:lpstr>
      <vt:lpstr>Custom Design</vt:lpstr>
      <vt:lpstr>Baby Bounce Session Structure Repeat each session (ie do each twice) for consolidation—for both you, and them!</vt:lpstr>
      <vt:lpstr>Welcome to Baby Bounce!</vt:lpstr>
      <vt:lpstr>Welcome Song (choose your own)</vt:lpstr>
      <vt:lpstr>Hello, Everybody</vt:lpstr>
      <vt:lpstr>Enriched Caregiving module (3a)</vt:lpstr>
      <vt:lpstr>Enriched Caregiving: Routine Outings</vt:lpstr>
      <vt:lpstr>Waiting (Train, Doctors, Airport)</vt:lpstr>
      <vt:lpstr>Enriched Caregiving: Routine Outings</vt:lpstr>
      <vt:lpstr>Waiting at the Train Station</vt:lpstr>
      <vt:lpstr>PowerPoint Presentation</vt:lpstr>
      <vt:lpstr>I Had a Little Pony  (Traditional, England)</vt:lpstr>
      <vt:lpstr>On the Crowded Train</vt:lpstr>
      <vt:lpstr>PowerPoint Presentation</vt:lpstr>
      <vt:lpstr>Little Red Wagon Tune: Ten Little Indians</vt:lpstr>
      <vt:lpstr>Enriched Caregiving While You Wait: Little Red Wagon</vt:lpstr>
      <vt:lpstr>Waiting in the Doctor’s Lounge</vt:lpstr>
      <vt:lpstr>PowerPoint Presentation</vt:lpstr>
      <vt:lpstr>Humpty Dumpty</vt:lpstr>
      <vt:lpstr>Enriched Caregiving While You Wait: Humpty Dumpty</vt:lpstr>
      <vt:lpstr>Waiting in Queue</vt:lpstr>
      <vt:lpstr>PowerPoint Presentation</vt:lpstr>
      <vt:lpstr>A-Bouncing We Will Go Tune: The Farmer in the Dell</vt:lpstr>
      <vt:lpstr>Enriched Caregiving While You Wait: A-Bouncing We Will Go</vt:lpstr>
      <vt:lpstr>Waiting at Airports and On Planes</vt:lpstr>
      <vt:lpstr>PowerPoint Presentation</vt:lpstr>
      <vt:lpstr>Enriched Caregiving While You Wait: A Smooth Road</vt:lpstr>
      <vt:lpstr>Waiting for Coffee/One, Two, Three</vt:lpstr>
      <vt:lpstr>PowerPoint Presentation</vt:lpstr>
      <vt:lpstr>One, Two, Three</vt:lpstr>
      <vt:lpstr>3a LearningGames and Play</vt:lpstr>
      <vt:lpstr>Learning Games: Matching Sounds</vt:lpstr>
      <vt:lpstr>The Little Bells of Westminster</vt:lpstr>
      <vt:lpstr>The Little Bells of Westminster</vt:lpstr>
      <vt:lpstr>This Is The Way We Tap the Beat</vt:lpstr>
      <vt:lpstr>This is the Way We Tap the Beat</vt:lpstr>
      <vt:lpstr>Dance/Movement: Carers on feet, holding baby</vt:lpstr>
      <vt:lpstr>Flying Babies (Let’s Go Fly a Kite)</vt:lpstr>
      <vt:lpstr>Let’s Go Fly A Kite (Mary Poppins)</vt:lpstr>
      <vt:lpstr>Conversational Reading module (3a)</vt:lpstr>
      <vt:lpstr>Read Aloud Story</vt:lpstr>
      <vt:lpstr>Now it’s Time to Read a Book</vt:lpstr>
      <vt:lpstr>Lullaby</vt:lpstr>
      <vt:lpstr>Lullaby: The Lion Sleeps Tonight</vt:lpstr>
      <vt:lpstr>Lullaby: The Lion Sleeps Tonight</vt:lpstr>
      <vt:lpstr>Session Close: Goodbye Song</vt:lpstr>
      <vt:lpstr>Closing Song  Tune: Skip To My Lou. YouTube: https://youtu.be/LgQXhs9BWt8 </vt:lpstr>
      <vt:lpstr>Closing Song: Clap, Clap, Clap Your Hands </vt:lpstr>
      <vt:lpstr>Baby Bounce Playgroup</vt:lpstr>
      <vt:lpstr>Baby Bounce Playgroup: Please stay to play, chat and get to know one another!</vt:lpstr>
    </vt:vector>
  </TitlesOfParts>
  <Company>HBCC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RClark</dc:creator>
  <cp:lastModifiedBy>Sarah</cp:lastModifiedBy>
  <cp:revision>1266</cp:revision>
  <cp:lastPrinted>2018-02-08T23:28:58Z</cp:lastPrinted>
  <dcterms:created xsi:type="dcterms:W3CDTF">2010-03-09T01:46:56Z</dcterms:created>
  <dcterms:modified xsi:type="dcterms:W3CDTF">2018-10-20T15:04:17Z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bjective-Id">
    <vt:lpwstr>A2827011</vt:lpwstr>
  </property>
  <property fmtid="{D5CDD505-2E9C-101B-9397-08002B2CF9AE}" pid="3" name="Objective-Title">
    <vt:lpwstr>2017-03-09 baby bounce SW (we'll be coming to the library, EC waiting, LG tone and rhythm, CR run like a rabbit, let's go fly, lion sleeps tonight)</vt:lpwstr>
  </property>
  <property fmtid="{D5CDD505-2E9C-101B-9397-08002B2CF9AE}" pid="4" name="Objective-Comment">
    <vt:lpwstr/>
  </property>
  <property fmtid="{D5CDD505-2E9C-101B-9397-08002B2CF9AE}" pid="5" name="Objective-CreationStamp">
    <vt:filetime>2018-03-16T02:30:35Z</vt:filetime>
  </property>
  <property fmtid="{D5CDD505-2E9C-101B-9397-08002B2CF9AE}" pid="6" name="Objective-IsApproved">
    <vt:bool>false</vt:bool>
  </property>
  <property fmtid="{D5CDD505-2E9C-101B-9397-08002B2CF9AE}" pid="7" name="Objective-IsPublished">
    <vt:bool>true</vt:bool>
  </property>
  <property fmtid="{D5CDD505-2E9C-101B-9397-08002B2CF9AE}" pid="8" name="Objective-DatePublished">
    <vt:filetime>2018-03-16T02:30:53Z</vt:filetime>
  </property>
  <property fmtid="{D5CDD505-2E9C-101B-9397-08002B2CF9AE}" pid="9" name="Objective-ModificationStamp">
    <vt:filetime>2018-03-16T02:32:27Z</vt:filetime>
  </property>
  <property fmtid="{D5CDD505-2E9C-101B-9397-08002B2CF9AE}" pid="10" name="Objective-Owner">
    <vt:lpwstr>Sarah Wiesner</vt:lpwstr>
  </property>
  <property fmtid="{D5CDD505-2E9C-101B-9397-08002B2CF9AE}" pid="11" name="Objective-Path">
    <vt:lpwstr>Objective Global Folder:.Learning Communities:Libraries:Community Engagement:Children and Youth Programs:Children and Youth Programs:Baby Bounce - Children and Youth Programs - Learning Communities:Baby Bounce 2018:</vt:lpwstr>
  </property>
  <property fmtid="{D5CDD505-2E9C-101B-9397-08002B2CF9AE}" pid="12" name="Objective-Parent">
    <vt:lpwstr>Baby Bounce 2018</vt:lpwstr>
  </property>
  <property fmtid="{D5CDD505-2E9C-101B-9397-08002B2CF9AE}" pid="13" name="Objective-State">
    <vt:lpwstr>Published</vt:lpwstr>
  </property>
  <property fmtid="{D5CDD505-2E9C-101B-9397-08002B2CF9AE}" pid="14" name="Objective-Version">
    <vt:lpwstr>1.0</vt:lpwstr>
  </property>
  <property fmtid="{D5CDD505-2E9C-101B-9397-08002B2CF9AE}" pid="15" name="Objective-VersionNumber">
    <vt:r8>1</vt:r8>
  </property>
  <property fmtid="{D5CDD505-2E9C-101B-9397-08002B2CF9AE}" pid="16" name="Objective-VersionComment">
    <vt:lpwstr>First version</vt:lpwstr>
  </property>
  <property fmtid="{D5CDD505-2E9C-101B-9397-08002B2CF9AE}" pid="17" name="Objective-FileNumber">
    <vt:lpwstr>qA6338</vt:lpwstr>
  </property>
  <property fmtid="{D5CDD505-2E9C-101B-9397-08002B2CF9AE}" pid="18" name="Objective-Classification">
    <vt:lpwstr>[Inherited - none]</vt:lpwstr>
  </property>
  <property fmtid="{D5CDD505-2E9C-101B-9397-08002B2CF9AE}" pid="19" name="Objective-Caveats">
    <vt:lpwstr/>
  </property>
  <property fmtid="{D5CDD505-2E9C-101B-9397-08002B2CF9AE}" pid="20" name="Objective-Business Unit [system]">
    <vt:lpwstr/>
  </property>
  <property fmtid="{D5CDD505-2E9C-101B-9397-08002B2CF9AE}" pid="21" name="Objective-Document Type [system]">
    <vt:lpwstr/>
  </property>
  <property fmtid="{D5CDD505-2E9C-101B-9397-08002B2CF9AE}" pid="22" name="Objective-MC - ObjectiveCmd 1 [system]">
    <vt:lpwstr>Copy URL</vt:lpwstr>
  </property>
  <property fmtid="{D5CDD505-2E9C-101B-9397-08002B2CF9AE}" pid="23" name="Objective-Description">
    <vt:lpwstr/>
  </property>
  <property fmtid="{D5CDD505-2E9C-101B-9397-08002B2CF9AE}" pid="24" name="Objective-VersionId">
    <vt:lpwstr>vA4341308</vt:lpwstr>
  </property>
  <property fmtid="{D5CDD505-2E9C-101B-9397-08002B2CF9AE}" pid="25" name="Objective-Business Unit">
    <vt:lpwstr/>
  </property>
  <property fmtid="{D5CDD505-2E9C-101B-9397-08002B2CF9AE}" pid="26" name="Objective-Document Type">
    <vt:lpwstr/>
  </property>
</Properties>
</file>