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1" r:id="rId2"/>
    <p:sldMasterId id="2147484118" r:id="rId3"/>
  </p:sldMasterIdLst>
  <p:notesMasterIdLst>
    <p:notesMasterId r:id="rId41"/>
  </p:notesMasterIdLst>
  <p:handoutMasterIdLst>
    <p:handoutMasterId r:id="rId42"/>
  </p:handoutMasterIdLst>
  <p:sldIdLst>
    <p:sldId id="949" r:id="rId4"/>
    <p:sldId id="950" r:id="rId5"/>
    <p:sldId id="952" r:id="rId6"/>
    <p:sldId id="956" r:id="rId7"/>
    <p:sldId id="954" r:id="rId8"/>
    <p:sldId id="953" r:id="rId9"/>
    <p:sldId id="955" r:id="rId10"/>
    <p:sldId id="958" r:id="rId11"/>
    <p:sldId id="957" r:id="rId12"/>
    <p:sldId id="959" r:id="rId13"/>
    <p:sldId id="961" r:id="rId14"/>
    <p:sldId id="960" r:id="rId15"/>
    <p:sldId id="962" r:id="rId16"/>
    <p:sldId id="963" r:id="rId17"/>
    <p:sldId id="964" r:id="rId18"/>
    <p:sldId id="965" r:id="rId19"/>
    <p:sldId id="966" r:id="rId20"/>
    <p:sldId id="967" r:id="rId21"/>
    <p:sldId id="968" r:id="rId22"/>
    <p:sldId id="969" r:id="rId23"/>
    <p:sldId id="970" r:id="rId24"/>
    <p:sldId id="971" r:id="rId25"/>
    <p:sldId id="972" r:id="rId26"/>
    <p:sldId id="973" r:id="rId27"/>
    <p:sldId id="974" r:id="rId28"/>
    <p:sldId id="976" r:id="rId29"/>
    <p:sldId id="975" r:id="rId30"/>
    <p:sldId id="983" r:id="rId31"/>
    <p:sldId id="977" r:id="rId32"/>
    <p:sldId id="980" r:id="rId33"/>
    <p:sldId id="984" r:id="rId34"/>
    <p:sldId id="978" r:id="rId35"/>
    <p:sldId id="981" r:id="rId36"/>
    <p:sldId id="985" r:id="rId37"/>
    <p:sldId id="979" r:id="rId38"/>
    <p:sldId id="982" r:id="rId39"/>
    <p:sldId id="986" r:id="rId40"/>
  </p:sldIdLst>
  <p:sldSz cx="9144000" cy="6858000" type="screen4x3"/>
  <p:notesSz cx="6807200" cy="9939338"/>
  <p:defaultTextStyle>
    <a:defPPr>
      <a:defRPr lang="en-A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30" userDrawn="1">
          <p15:clr>
            <a:srgbClr val="A4A3A4"/>
          </p15:clr>
        </p15:guide>
        <p15:guide id="2" pos="214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FFFFCC"/>
    <a:srgbClr val="FF6600"/>
    <a:srgbClr val="990000"/>
    <a:srgbClr val="FF66FF"/>
    <a:srgbClr val="FF00FF"/>
    <a:srgbClr val="313782"/>
    <a:srgbClr val="00937F"/>
    <a:srgbClr val="FF937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07" autoAdjust="0"/>
    <p:restoredTop sz="94521" autoAdjust="0"/>
  </p:normalViewPr>
  <p:slideViewPr>
    <p:cSldViewPr>
      <p:cViewPr varScale="1">
        <p:scale>
          <a:sx n="107" d="100"/>
          <a:sy n="107" d="100"/>
        </p:scale>
        <p:origin x="-163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5" d="100"/>
          <a:sy n="55" d="100"/>
        </p:scale>
        <p:origin x="3936" y="96"/>
      </p:cViewPr>
      <p:guideLst>
        <p:guide orient="horz" pos="3130"/>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2.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5"/>
            <a:ext cx="2950193" cy="496427"/>
          </a:xfrm>
          <a:prstGeom prst="rect">
            <a:avLst/>
          </a:prstGeom>
        </p:spPr>
        <p:txBody>
          <a:bodyPr vert="horz" lIns="88302" tIns="44150" rIns="88302" bIns="44150" rtlCol="0"/>
          <a:lstStyle>
            <a:lvl1pPr algn="l">
              <a:defRPr sz="1200"/>
            </a:lvl1pPr>
          </a:lstStyle>
          <a:p>
            <a:endParaRPr lang="en-AU"/>
          </a:p>
        </p:txBody>
      </p:sp>
      <p:sp>
        <p:nvSpPr>
          <p:cNvPr id="3" name="Date Placeholder 2"/>
          <p:cNvSpPr>
            <a:spLocks noGrp="1"/>
          </p:cNvSpPr>
          <p:nvPr>
            <p:ph type="dt" sz="quarter" idx="1"/>
          </p:nvPr>
        </p:nvSpPr>
        <p:spPr>
          <a:xfrm>
            <a:off x="3855489" y="5"/>
            <a:ext cx="2950193" cy="496427"/>
          </a:xfrm>
          <a:prstGeom prst="rect">
            <a:avLst/>
          </a:prstGeom>
        </p:spPr>
        <p:txBody>
          <a:bodyPr vert="horz" lIns="88302" tIns="44150" rIns="88302" bIns="44150" rtlCol="0"/>
          <a:lstStyle>
            <a:lvl1pPr algn="r">
              <a:defRPr sz="1200"/>
            </a:lvl1pPr>
          </a:lstStyle>
          <a:p>
            <a:fld id="{434AD075-02D8-4028-850F-10C46F10DD20}" type="datetimeFigureOut">
              <a:rPr lang="en-AU" smtClean="0"/>
              <a:pPr/>
              <a:t>7/07/2018</a:t>
            </a:fld>
            <a:endParaRPr lang="en-AU"/>
          </a:p>
        </p:txBody>
      </p:sp>
      <p:sp>
        <p:nvSpPr>
          <p:cNvPr id="4" name="Footer Placeholder 3"/>
          <p:cNvSpPr>
            <a:spLocks noGrp="1"/>
          </p:cNvSpPr>
          <p:nvPr>
            <p:ph type="ftr" sz="quarter" idx="2"/>
          </p:nvPr>
        </p:nvSpPr>
        <p:spPr>
          <a:xfrm>
            <a:off x="3" y="9441373"/>
            <a:ext cx="2950193" cy="496427"/>
          </a:xfrm>
          <a:prstGeom prst="rect">
            <a:avLst/>
          </a:prstGeom>
        </p:spPr>
        <p:txBody>
          <a:bodyPr vert="horz" lIns="88302" tIns="44150" rIns="88302" bIns="44150" rtlCol="0" anchor="b"/>
          <a:lstStyle>
            <a:lvl1pPr algn="l">
              <a:defRPr sz="1200"/>
            </a:lvl1pPr>
          </a:lstStyle>
          <a:p>
            <a:endParaRPr lang="en-AU"/>
          </a:p>
        </p:txBody>
      </p:sp>
      <p:sp>
        <p:nvSpPr>
          <p:cNvPr id="5" name="Slide Number Placeholder 4"/>
          <p:cNvSpPr>
            <a:spLocks noGrp="1"/>
          </p:cNvSpPr>
          <p:nvPr>
            <p:ph type="sldNum" sz="quarter" idx="3"/>
          </p:nvPr>
        </p:nvSpPr>
        <p:spPr>
          <a:xfrm>
            <a:off x="3855489" y="9441373"/>
            <a:ext cx="2950193" cy="496427"/>
          </a:xfrm>
          <a:prstGeom prst="rect">
            <a:avLst/>
          </a:prstGeom>
        </p:spPr>
        <p:txBody>
          <a:bodyPr vert="horz" lIns="88302" tIns="44150" rIns="88302" bIns="44150" rtlCol="0" anchor="b"/>
          <a:lstStyle>
            <a:lvl1pPr algn="r">
              <a:defRPr sz="1200"/>
            </a:lvl1pPr>
          </a:lstStyle>
          <a:p>
            <a:fld id="{532221AC-3BEE-4206-8F42-C05B317AFF37}" type="slidenum">
              <a:rPr lang="en-AU" smtClean="0"/>
              <a:pPr/>
              <a:t>‹#›</a:t>
            </a:fld>
            <a:endParaRPr lang="en-AU"/>
          </a:p>
        </p:txBody>
      </p:sp>
    </p:spTree>
    <p:extLst>
      <p:ext uri="{BB962C8B-B14F-4D97-AF65-F5344CB8AC3E}">
        <p14:creationId xmlns:p14="http://schemas.microsoft.com/office/powerpoint/2010/main" val="16249124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5"/>
            <a:ext cx="2950193" cy="496427"/>
          </a:xfrm>
          <a:prstGeom prst="rect">
            <a:avLst/>
          </a:prstGeom>
        </p:spPr>
        <p:txBody>
          <a:bodyPr vert="horz" lIns="95622" tIns="47811" rIns="95622" bIns="47811" rtlCol="0"/>
          <a:lstStyle>
            <a:lvl1pPr algn="l">
              <a:defRPr sz="1200">
                <a:latin typeface="Arial" charset="0"/>
              </a:defRPr>
            </a:lvl1pPr>
          </a:lstStyle>
          <a:p>
            <a:pPr>
              <a:defRPr/>
            </a:pPr>
            <a:endParaRPr lang="en-AU"/>
          </a:p>
        </p:txBody>
      </p:sp>
      <p:sp>
        <p:nvSpPr>
          <p:cNvPr id="3" name="Date Placeholder 2"/>
          <p:cNvSpPr>
            <a:spLocks noGrp="1"/>
          </p:cNvSpPr>
          <p:nvPr>
            <p:ph type="dt" idx="1"/>
          </p:nvPr>
        </p:nvSpPr>
        <p:spPr>
          <a:xfrm>
            <a:off x="3855489" y="5"/>
            <a:ext cx="2950193" cy="496427"/>
          </a:xfrm>
          <a:prstGeom prst="rect">
            <a:avLst/>
          </a:prstGeom>
        </p:spPr>
        <p:txBody>
          <a:bodyPr vert="horz" lIns="95622" tIns="47811" rIns="95622" bIns="47811" rtlCol="0"/>
          <a:lstStyle>
            <a:lvl1pPr algn="r">
              <a:defRPr sz="1200">
                <a:latin typeface="Arial" charset="0"/>
              </a:defRPr>
            </a:lvl1pPr>
          </a:lstStyle>
          <a:p>
            <a:pPr>
              <a:defRPr/>
            </a:pPr>
            <a:fld id="{4DED67E0-7E77-469D-84C9-78621EC4C6DC}" type="datetimeFigureOut">
              <a:rPr lang="en-AU"/>
              <a:pPr>
                <a:defRPr/>
              </a:pPr>
              <a:t>7/07/2018</a:t>
            </a:fld>
            <a:endParaRPr lang="en-AU"/>
          </a:p>
        </p:txBody>
      </p:sp>
      <p:sp>
        <p:nvSpPr>
          <p:cNvPr id="4" name="Slide Image Placeholder 3"/>
          <p:cNvSpPr>
            <a:spLocks noGrp="1" noRot="1" noChangeAspect="1"/>
          </p:cNvSpPr>
          <p:nvPr>
            <p:ph type="sldImg" idx="2"/>
          </p:nvPr>
        </p:nvSpPr>
        <p:spPr>
          <a:xfrm>
            <a:off x="919163" y="746125"/>
            <a:ext cx="4968875" cy="3727450"/>
          </a:xfrm>
          <a:prstGeom prst="rect">
            <a:avLst/>
          </a:prstGeom>
          <a:noFill/>
          <a:ln w="12700">
            <a:solidFill>
              <a:prstClr val="black"/>
            </a:solidFill>
          </a:ln>
        </p:spPr>
        <p:txBody>
          <a:bodyPr vert="horz" lIns="95622" tIns="47811" rIns="95622" bIns="47811" rtlCol="0" anchor="ctr"/>
          <a:lstStyle/>
          <a:p>
            <a:pPr lvl="0"/>
            <a:endParaRPr lang="en-AU" noProof="0" smtClean="0"/>
          </a:p>
        </p:txBody>
      </p:sp>
      <p:sp>
        <p:nvSpPr>
          <p:cNvPr id="5" name="Notes Placeholder 4"/>
          <p:cNvSpPr>
            <a:spLocks noGrp="1"/>
          </p:cNvSpPr>
          <p:nvPr>
            <p:ph type="body" sz="quarter" idx="3"/>
          </p:nvPr>
        </p:nvSpPr>
        <p:spPr>
          <a:xfrm>
            <a:off x="681635" y="4720685"/>
            <a:ext cx="5443935" cy="4472471"/>
          </a:xfrm>
          <a:prstGeom prst="rect">
            <a:avLst/>
          </a:prstGeom>
        </p:spPr>
        <p:txBody>
          <a:bodyPr vert="horz" lIns="95622" tIns="47811" rIns="95622" bIns="4781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AU" noProof="0" smtClean="0"/>
          </a:p>
        </p:txBody>
      </p:sp>
      <p:sp>
        <p:nvSpPr>
          <p:cNvPr id="6" name="Footer Placeholder 5"/>
          <p:cNvSpPr>
            <a:spLocks noGrp="1"/>
          </p:cNvSpPr>
          <p:nvPr>
            <p:ph type="ftr" sz="quarter" idx="4"/>
          </p:nvPr>
        </p:nvSpPr>
        <p:spPr>
          <a:xfrm>
            <a:off x="3" y="9442914"/>
            <a:ext cx="2950193" cy="494885"/>
          </a:xfrm>
          <a:prstGeom prst="rect">
            <a:avLst/>
          </a:prstGeom>
        </p:spPr>
        <p:txBody>
          <a:bodyPr vert="horz" lIns="95622" tIns="47811" rIns="95622" bIns="47811" rtlCol="0" anchor="b"/>
          <a:lstStyle>
            <a:lvl1pPr algn="l">
              <a:defRPr sz="1200">
                <a:latin typeface="Arial" charset="0"/>
              </a:defRPr>
            </a:lvl1pPr>
          </a:lstStyle>
          <a:p>
            <a:pPr>
              <a:defRPr/>
            </a:pPr>
            <a:endParaRPr lang="en-AU"/>
          </a:p>
        </p:txBody>
      </p:sp>
      <p:sp>
        <p:nvSpPr>
          <p:cNvPr id="7" name="Slide Number Placeholder 6"/>
          <p:cNvSpPr>
            <a:spLocks noGrp="1"/>
          </p:cNvSpPr>
          <p:nvPr>
            <p:ph type="sldNum" sz="quarter" idx="5"/>
          </p:nvPr>
        </p:nvSpPr>
        <p:spPr>
          <a:xfrm>
            <a:off x="3855489" y="9442914"/>
            <a:ext cx="2950193" cy="494885"/>
          </a:xfrm>
          <a:prstGeom prst="rect">
            <a:avLst/>
          </a:prstGeom>
        </p:spPr>
        <p:txBody>
          <a:bodyPr vert="horz" lIns="95622" tIns="47811" rIns="95622" bIns="47811" rtlCol="0" anchor="b"/>
          <a:lstStyle>
            <a:lvl1pPr algn="r">
              <a:defRPr sz="1200">
                <a:latin typeface="Arial" charset="0"/>
              </a:defRPr>
            </a:lvl1pPr>
          </a:lstStyle>
          <a:p>
            <a:pPr>
              <a:defRPr/>
            </a:pPr>
            <a:fld id="{231B7BA1-3495-4BD1-82FB-8BB8AD71C441}" type="slidenum">
              <a:rPr lang="en-AU"/>
              <a:pPr>
                <a:defRPr/>
              </a:pPr>
              <a:t>‹#›</a:t>
            </a:fld>
            <a:endParaRPr lang="en-AU"/>
          </a:p>
        </p:txBody>
      </p:sp>
    </p:spTree>
    <p:extLst>
      <p:ext uri="{BB962C8B-B14F-4D97-AF65-F5344CB8AC3E}">
        <p14:creationId xmlns:p14="http://schemas.microsoft.com/office/powerpoint/2010/main" val="150599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hymetime slide template">
    <p:spTree>
      <p:nvGrpSpPr>
        <p:cNvPr id="1" name=""/>
        <p:cNvGrpSpPr/>
        <p:nvPr/>
      </p:nvGrpSpPr>
      <p:grpSpPr>
        <a:xfrm>
          <a:off x="0" y="0"/>
          <a:ext cx="0" cy="0"/>
          <a:chOff x="0" y="0"/>
          <a:chExt cx="0" cy="0"/>
        </a:xfrm>
      </p:grpSpPr>
      <p:sp>
        <p:nvSpPr>
          <p:cNvPr id="14" name="Title 1"/>
          <p:cNvSpPr>
            <a:spLocks noGrp="1"/>
          </p:cNvSpPr>
          <p:nvPr>
            <p:ph type="ctrTitle"/>
          </p:nvPr>
        </p:nvSpPr>
        <p:spPr>
          <a:xfrm>
            <a:off x="395536" y="1412776"/>
            <a:ext cx="8352928" cy="648072"/>
          </a:xfrm>
          <a:prstGeom prst="rect">
            <a:avLst/>
          </a:prstGeom>
        </p:spPr>
        <p:txBody>
          <a:bodyPr>
            <a:normAutofit/>
          </a:bodyPr>
          <a:lstStyle>
            <a:lvl1pPr algn="l">
              <a:defRPr sz="3600" b="1" i="0" baseline="0">
                <a:solidFill>
                  <a:srgbClr val="990000"/>
                </a:solidFill>
                <a:latin typeface="Calibri" panose="020F0502020204030204" pitchFamily="34" charset="0"/>
              </a:defRPr>
            </a:lvl1pPr>
          </a:lstStyle>
          <a:p>
            <a:endParaRPr lang="en-US" dirty="0"/>
          </a:p>
        </p:txBody>
      </p:sp>
      <p:sp>
        <p:nvSpPr>
          <p:cNvPr id="16" name="Subtitle 2"/>
          <p:cNvSpPr>
            <a:spLocks noGrp="1"/>
          </p:cNvSpPr>
          <p:nvPr>
            <p:ph type="subTitle" idx="1"/>
          </p:nvPr>
        </p:nvSpPr>
        <p:spPr>
          <a:xfrm>
            <a:off x="395536" y="2204864"/>
            <a:ext cx="8352928" cy="4536504"/>
          </a:xfrm>
          <a:prstGeom prst="rect">
            <a:avLst/>
          </a:prstGeom>
        </p:spPr>
        <p:txBody>
          <a:bodyPr>
            <a:normAutofit/>
          </a:bodyPr>
          <a:lstStyle>
            <a:lvl1pPr marL="0" indent="0" algn="l">
              <a:spcBef>
                <a:spcPts val="0"/>
              </a:spcBef>
              <a:buNone/>
              <a:defRPr sz="2400" baseline="0">
                <a:solidFill>
                  <a:schemeClr val="tx1"/>
                </a:solidFill>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
        <p:nvSpPr>
          <p:cNvPr id="2" name="TextBox 1"/>
          <p:cNvSpPr txBox="1"/>
          <p:nvPr userDrawn="1"/>
        </p:nvSpPr>
        <p:spPr>
          <a:xfrm>
            <a:off x="1187624" y="980728"/>
            <a:ext cx="4968552" cy="276999"/>
          </a:xfrm>
          <a:prstGeom prst="rect">
            <a:avLst/>
          </a:prstGeom>
          <a:noFill/>
        </p:spPr>
        <p:txBody>
          <a:bodyPr wrap="square" rtlCol="0">
            <a:spAutoFit/>
          </a:bodyPr>
          <a:lstStyle/>
          <a:p>
            <a:r>
              <a:rPr lang="en-AU" sz="1200" b="1" i="0" dirty="0" smtClean="0"/>
              <a:t>www.earlylearningcontinuum.com.au</a:t>
            </a:r>
            <a:endParaRPr lang="en-AU" sz="1200" b="1" i="0"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95536" y="1484784"/>
            <a:ext cx="8424936" cy="546545"/>
          </a:xfrm>
          <a:prstGeom prst="rect">
            <a:avLst/>
          </a:prstGeom>
        </p:spPr>
        <p:txBody>
          <a:bodyPr lIns="0" tIns="0" rIns="0" bIns="0"/>
          <a:lstStyle>
            <a:lvl1pPr>
              <a:defRPr sz="3600" b="1" i="0">
                <a:solidFill>
                  <a:srgbClr val="990000"/>
                </a:solidFill>
                <a:latin typeface="Calibri" panose="020F0502020204030204" pitchFamily="34" charset="0"/>
                <a:cs typeface="Calibri" panose="020F0502020204030204" pitchFamily="34" charset="0"/>
              </a:defRPr>
            </a:lvl1pPr>
          </a:lstStyle>
          <a:p>
            <a:endParaRPr dirty="0"/>
          </a:p>
        </p:txBody>
      </p:sp>
      <p:sp>
        <p:nvSpPr>
          <p:cNvPr id="3" name="Holder 3"/>
          <p:cNvSpPr>
            <a:spLocks noGrp="1"/>
          </p:cNvSpPr>
          <p:nvPr>
            <p:ph type="body" idx="1"/>
          </p:nvPr>
        </p:nvSpPr>
        <p:spPr>
          <a:xfrm>
            <a:off x="395536" y="2276872"/>
            <a:ext cx="4248472" cy="4464496"/>
          </a:xfrm>
          <a:prstGeom prst="rect">
            <a:avLst/>
          </a:prstGeom>
        </p:spPr>
        <p:txBody>
          <a:bodyPr lIns="0" tIns="0" rIns="0" bIns="0"/>
          <a:lstStyle>
            <a:lvl1pPr>
              <a:defRPr sz="2400" b="0" i="0">
                <a:solidFill>
                  <a:schemeClr val="tx1"/>
                </a:solidFill>
                <a:latin typeface="Calibri" panose="020F0502020204030204" pitchFamily="34" charset="0"/>
              </a:defRPr>
            </a:lvl1pPr>
          </a:lstStyle>
          <a:p>
            <a:endParaRPr dirty="0"/>
          </a:p>
        </p:txBody>
      </p:sp>
    </p:spTree>
    <p:extLst>
      <p:ext uri="{BB962C8B-B14F-4D97-AF65-F5344CB8AC3E}">
        <p14:creationId xmlns:p14="http://schemas.microsoft.com/office/powerpoint/2010/main" val="88709385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55969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HBL instructions template">
    <p:spTree>
      <p:nvGrpSpPr>
        <p:cNvPr id="1" name=""/>
        <p:cNvGrpSpPr/>
        <p:nvPr/>
      </p:nvGrpSpPr>
      <p:grpSpPr>
        <a:xfrm>
          <a:off x="0" y="0"/>
          <a:ext cx="0" cy="0"/>
          <a:chOff x="0" y="0"/>
          <a:chExt cx="0" cy="0"/>
        </a:xfrm>
      </p:grpSpPr>
      <p:sp>
        <p:nvSpPr>
          <p:cNvPr id="2" name="Title 1"/>
          <p:cNvSpPr>
            <a:spLocks noGrp="1"/>
          </p:cNvSpPr>
          <p:nvPr>
            <p:ph type="title"/>
          </p:nvPr>
        </p:nvSpPr>
        <p:spPr>
          <a:xfrm>
            <a:off x="1043608" y="188640"/>
            <a:ext cx="7992888" cy="783958"/>
          </a:xfrm>
        </p:spPr>
        <p:txBody>
          <a:bodyPr>
            <a:normAutofit/>
          </a:bodyPr>
          <a:lstStyle>
            <a:lvl1pPr algn="l">
              <a:defRPr sz="3600" b="1">
                <a:solidFill>
                  <a:srgbClr val="313782"/>
                </a:solidFill>
              </a:defRPr>
            </a:lvl1pPr>
          </a:lstStyle>
          <a:p>
            <a:r>
              <a:rPr lang="en-US" dirty="0" smtClean="0"/>
              <a:t>Click to edit Master title style</a:t>
            </a:r>
            <a:endParaRPr lang="en-AU" dirty="0"/>
          </a:p>
        </p:txBody>
      </p:sp>
      <p:sp>
        <p:nvSpPr>
          <p:cNvPr id="3" name="Content Placeholder 2"/>
          <p:cNvSpPr>
            <a:spLocks noGrp="1"/>
          </p:cNvSpPr>
          <p:nvPr>
            <p:ph idx="1"/>
          </p:nvPr>
        </p:nvSpPr>
        <p:spPr>
          <a:xfrm>
            <a:off x="179512" y="1052736"/>
            <a:ext cx="8856984" cy="5688632"/>
          </a:xfrm>
        </p:spPr>
        <p:txBody>
          <a:bodyPr/>
          <a:lstStyle>
            <a:lvl1pPr>
              <a:defRPr sz="2800"/>
            </a:lvl1pPr>
            <a:lvl2pPr>
              <a:defRPr sz="2400"/>
            </a:lvl2pPr>
            <a:lvl3pPr>
              <a:defRPr sz="2000"/>
            </a:lvl3pPr>
            <a:lvl4pPr>
              <a:defRPr sz="15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pic>
        <p:nvPicPr>
          <p:cNvPr id="1027" name="Picture 3"/>
          <p:cNvPicPr>
            <a:picLocks noChangeAspect="1" noChangeArrowheads="1"/>
          </p:cNvPicPr>
          <p:nvPr userDrawn="1"/>
        </p:nvPicPr>
        <p:blipFill>
          <a:blip r:embed="rId2" cstate="print"/>
          <a:srcRect/>
          <a:stretch>
            <a:fillRect/>
          </a:stretch>
        </p:blipFill>
        <p:spPr bwMode="auto">
          <a:xfrm>
            <a:off x="179512" y="188640"/>
            <a:ext cx="792087" cy="779192"/>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81397285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27384"/>
            <a:ext cx="9144000" cy="1472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userDrawn="1"/>
        </p:nvSpPr>
        <p:spPr>
          <a:xfrm>
            <a:off x="1187624" y="980728"/>
            <a:ext cx="4968552" cy="276999"/>
          </a:xfrm>
          <a:prstGeom prst="rect">
            <a:avLst/>
          </a:prstGeom>
          <a:noFill/>
        </p:spPr>
        <p:txBody>
          <a:bodyPr wrap="square" rtlCol="0">
            <a:spAutoFit/>
          </a:bodyPr>
          <a:lstStyle/>
          <a:p>
            <a:r>
              <a:rPr lang="en-AU" sz="1200" b="1" i="0" dirty="0" smtClean="0"/>
              <a:t>www.earlylearningcontinuum.com.au</a:t>
            </a:r>
            <a:endParaRPr lang="en-AU" sz="1200" b="1" i="0" dirty="0"/>
          </a:p>
        </p:txBody>
      </p:sp>
      <p:sp>
        <p:nvSpPr>
          <p:cNvPr id="2" name="Rectangle 1"/>
          <p:cNvSpPr/>
          <p:nvPr userDrawn="1"/>
        </p:nvSpPr>
        <p:spPr>
          <a:xfrm>
            <a:off x="0" y="1412777"/>
            <a:ext cx="9144000" cy="720080"/>
          </a:xfrm>
          <a:prstGeom prst="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 bg1="lt1" tx1="dk1" bg2="lt2" tx2="dk2" accent1="accent1" accent2="accent2" accent3="accent3" accent4="accent4" accent5="accent5" accent6="accent6" hlink="hlink" folHlink="folHlink"/>
  <p:sldLayoutIdLst>
    <p:sldLayoutId id="2147484084" r:id="rId1"/>
    <p:sldLayoutId id="2147484116" r:id="rId2"/>
    <p:sldLayoutId id="2147484117" r:id="rId3"/>
  </p:sldLayoutIdLst>
  <p:timing>
    <p:tnLst>
      <p:par>
        <p:cTn id="1" dur="indefinite" restart="never" nodeType="tmRoot"/>
      </p:par>
    </p:tnLst>
  </p:timing>
  <p:txStyles>
    <p:titleStyle>
      <a:lvl1pPr algn="l" rtl="0" eaLnBrk="0" fontAlgn="base" hangingPunct="0">
        <a:spcBef>
          <a:spcPct val="0"/>
        </a:spcBef>
        <a:spcAft>
          <a:spcPct val="0"/>
        </a:spcAft>
        <a:defRPr sz="3600" b="1">
          <a:solidFill>
            <a:schemeClr val="hlink"/>
          </a:solidFill>
          <a:latin typeface="+mj-lt"/>
          <a:ea typeface="+mj-ea"/>
          <a:cs typeface="+mj-cs"/>
        </a:defRPr>
      </a:lvl1pPr>
      <a:lvl2pPr algn="l" rtl="0" eaLnBrk="0" fontAlgn="base" hangingPunct="0">
        <a:spcBef>
          <a:spcPct val="0"/>
        </a:spcBef>
        <a:spcAft>
          <a:spcPct val="0"/>
        </a:spcAft>
        <a:defRPr sz="3600" b="1">
          <a:solidFill>
            <a:schemeClr val="hlink"/>
          </a:solidFill>
          <a:latin typeface="Helvetica" pitchFamily="34" charset="0"/>
        </a:defRPr>
      </a:lvl2pPr>
      <a:lvl3pPr algn="l" rtl="0" eaLnBrk="0" fontAlgn="base" hangingPunct="0">
        <a:spcBef>
          <a:spcPct val="0"/>
        </a:spcBef>
        <a:spcAft>
          <a:spcPct val="0"/>
        </a:spcAft>
        <a:defRPr sz="3600" b="1">
          <a:solidFill>
            <a:schemeClr val="hlink"/>
          </a:solidFill>
          <a:latin typeface="Helvetica" pitchFamily="34" charset="0"/>
        </a:defRPr>
      </a:lvl3pPr>
      <a:lvl4pPr algn="l" rtl="0" eaLnBrk="0" fontAlgn="base" hangingPunct="0">
        <a:spcBef>
          <a:spcPct val="0"/>
        </a:spcBef>
        <a:spcAft>
          <a:spcPct val="0"/>
        </a:spcAft>
        <a:defRPr sz="3600" b="1">
          <a:solidFill>
            <a:schemeClr val="hlink"/>
          </a:solidFill>
          <a:latin typeface="Helvetica" pitchFamily="34" charset="0"/>
        </a:defRPr>
      </a:lvl4pPr>
      <a:lvl5pPr algn="l" rtl="0" eaLnBrk="0" fontAlgn="base" hangingPunct="0">
        <a:spcBef>
          <a:spcPct val="0"/>
        </a:spcBef>
        <a:spcAft>
          <a:spcPct val="0"/>
        </a:spcAft>
        <a:defRPr sz="3600" b="1">
          <a:solidFill>
            <a:schemeClr val="hlink"/>
          </a:solidFill>
          <a:latin typeface="Helvetica" pitchFamily="34" charset="0"/>
        </a:defRPr>
      </a:lvl5pPr>
      <a:lvl6pPr marL="457200" algn="l" rtl="0" fontAlgn="base">
        <a:spcBef>
          <a:spcPct val="0"/>
        </a:spcBef>
        <a:spcAft>
          <a:spcPct val="0"/>
        </a:spcAft>
        <a:defRPr sz="3600" b="1">
          <a:solidFill>
            <a:schemeClr val="hlink"/>
          </a:solidFill>
          <a:latin typeface="Helvetica" pitchFamily="34" charset="0"/>
        </a:defRPr>
      </a:lvl6pPr>
      <a:lvl7pPr marL="914400" algn="l" rtl="0" fontAlgn="base">
        <a:spcBef>
          <a:spcPct val="0"/>
        </a:spcBef>
        <a:spcAft>
          <a:spcPct val="0"/>
        </a:spcAft>
        <a:defRPr sz="3600" b="1">
          <a:solidFill>
            <a:schemeClr val="hlink"/>
          </a:solidFill>
          <a:latin typeface="Helvetica" pitchFamily="34" charset="0"/>
        </a:defRPr>
      </a:lvl7pPr>
      <a:lvl8pPr marL="1371600" algn="l" rtl="0" fontAlgn="base">
        <a:spcBef>
          <a:spcPct val="0"/>
        </a:spcBef>
        <a:spcAft>
          <a:spcPct val="0"/>
        </a:spcAft>
        <a:defRPr sz="3600" b="1">
          <a:solidFill>
            <a:schemeClr val="hlink"/>
          </a:solidFill>
          <a:latin typeface="Helvetica" pitchFamily="34" charset="0"/>
        </a:defRPr>
      </a:lvl8pPr>
      <a:lvl9pPr marL="1828800" algn="l" rtl="0" fontAlgn="base">
        <a:spcBef>
          <a:spcPct val="0"/>
        </a:spcBef>
        <a:spcAft>
          <a:spcPct val="0"/>
        </a:spcAft>
        <a:defRPr sz="3600" b="1">
          <a:solidFill>
            <a:schemeClr val="hlink"/>
          </a:solidFill>
          <a:latin typeface="Helvetica" pitchFamily="34" charset="0"/>
        </a:defRPr>
      </a:lvl9pPr>
    </p:titleStyle>
    <p:bodyStyle>
      <a:lvl1pPr marL="342900" indent="-342900" algn="l" rtl="0" eaLnBrk="0" fontAlgn="base" hangingPunct="0">
        <a:spcBef>
          <a:spcPct val="20000"/>
        </a:spcBef>
        <a:spcAft>
          <a:spcPct val="0"/>
        </a:spcAft>
        <a:defRPr sz="2000">
          <a:solidFill>
            <a:schemeClr val="tx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Arial" charset="0"/>
        </a:defRPr>
      </a:lvl2pPr>
      <a:lvl3pPr marL="1144588" indent="-228600" algn="l" rtl="0" eaLnBrk="0" fontAlgn="base" hangingPunct="0">
        <a:spcBef>
          <a:spcPct val="20000"/>
        </a:spcBef>
        <a:spcAft>
          <a:spcPct val="0"/>
        </a:spcAft>
        <a:defRPr sz="2400">
          <a:solidFill>
            <a:schemeClr val="tx1"/>
          </a:solidFill>
          <a:latin typeface="Arial" charset="0"/>
        </a:defRPr>
      </a:lvl3pPr>
      <a:lvl4pPr marL="1600200" indent="-228600" algn="l" rtl="0" eaLnBrk="0" fontAlgn="base" hangingPunct="0">
        <a:spcBef>
          <a:spcPct val="20000"/>
        </a:spcBef>
        <a:spcAft>
          <a:spcPct val="0"/>
        </a:spcAft>
        <a:defRPr sz="2000">
          <a:solidFill>
            <a:schemeClr val="tx1"/>
          </a:solidFill>
          <a:latin typeface="Arial" charset="0"/>
        </a:defRPr>
      </a:lvl4pPr>
      <a:lvl5pPr marL="2057400" indent="-228600" algn="l" rtl="0" eaLnBrk="0" fontAlgn="base" hangingPunct="0">
        <a:spcBef>
          <a:spcPct val="20000"/>
        </a:spcBef>
        <a:spcAft>
          <a:spcPct val="0"/>
        </a:spcAft>
        <a:defRPr sz="2000">
          <a:solidFill>
            <a:schemeClr val="tx1"/>
          </a:solidFill>
          <a:latin typeface="Arial" charset="0"/>
        </a:defRPr>
      </a:lvl5pPr>
      <a:lvl6pPr marL="2514600" indent="-228600" algn="l" rtl="0" fontAlgn="base">
        <a:spcBef>
          <a:spcPct val="20000"/>
        </a:spcBef>
        <a:spcAft>
          <a:spcPct val="0"/>
        </a:spcAft>
        <a:defRPr sz="2000">
          <a:solidFill>
            <a:schemeClr val="tx1"/>
          </a:solidFill>
          <a:latin typeface="Arial" charset="0"/>
        </a:defRPr>
      </a:lvl6pPr>
      <a:lvl7pPr marL="2971800" indent="-228600" algn="l" rtl="0" fontAlgn="base">
        <a:spcBef>
          <a:spcPct val="20000"/>
        </a:spcBef>
        <a:spcAft>
          <a:spcPct val="0"/>
        </a:spcAft>
        <a:defRPr sz="2000">
          <a:solidFill>
            <a:schemeClr val="tx1"/>
          </a:solidFill>
          <a:latin typeface="Arial" charset="0"/>
        </a:defRPr>
      </a:lvl7pPr>
      <a:lvl8pPr marL="3429000" indent="-228600" algn="l" rtl="0" fontAlgn="base">
        <a:spcBef>
          <a:spcPct val="20000"/>
        </a:spcBef>
        <a:spcAft>
          <a:spcPct val="0"/>
        </a:spcAft>
        <a:defRPr sz="2000">
          <a:solidFill>
            <a:schemeClr val="tx1"/>
          </a:solidFill>
          <a:latin typeface="Arial" charset="0"/>
        </a:defRPr>
      </a:lvl8pPr>
      <a:lvl9pPr marL="3886200" indent="-228600" algn="l" rtl="0" fontAlgn="base">
        <a:spcBef>
          <a:spcPct val="20000"/>
        </a:spcBef>
        <a:spcAft>
          <a:spcPct val="0"/>
        </a:spcAft>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18" tIns="45709" rIns="91418" bIns="45709"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18" tIns="45709" rIns="91418" bIns="4570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18" tIns="45709" rIns="91418" bIns="45709" rtlCol="0" anchor="ctr"/>
          <a:lstStyle>
            <a:lvl1pPr algn="l">
              <a:defRPr sz="1200">
                <a:solidFill>
                  <a:schemeClr val="tx1">
                    <a:tint val="75000"/>
                  </a:schemeClr>
                </a:solidFill>
              </a:defRPr>
            </a:lvl1pPr>
          </a:lstStyle>
          <a:p>
            <a:fld id="{7B83E080-672B-4DD2-BF07-BCDAF0E5D48C}" type="datetimeFigureOut">
              <a:rPr lang="en-AU" smtClean="0">
                <a:solidFill>
                  <a:prstClr val="black">
                    <a:tint val="75000"/>
                  </a:prstClr>
                </a:solidFill>
              </a:rPr>
              <a:pPr/>
              <a:t>7/07/2018</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18" tIns="45709" rIns="91418" bIns="45709" rtlCol="0" anchor="ctr"/>
          <a:lstStyle>
            <a:lvl1pPr algn="ctr">
              <a:defRPr sz="1200">
                <a:solidFill>
                  <a:schemeClr val="tx1">
                    <a:tint val="75000"/>
                  </a:schemeClr>
                </a:solidFill>
              </a:defRPr>
            </a:lvl1pPr>
          </a:lstStyle>
          <a:p>
            <a:r>
              <a:rPr lang="en-AU" dirty="0" smtClean="0">
                <a:solidFill>
                  <a:prstClr val="black">
                    <a:tint val="75000"/>
                  </a:prstClr>
                </a:solidFill>
              </a:rPr>
              <a:t>Instructions, Rationale, Reminders</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18" tIns="45709" rIns="91418" bIns="45709" rtlCol="0" anchor="ctr"/>
          <a:lstStyle>
            <a:lvl1pPr algn="r">
              <a:defRPr sz="1200">
                <a:solidFill>
                  <a:schemeClr val="tx1">
                    <a:tint val="75000"/>
                  </a:schemeClr>
                </a:solidFill>
              </a:defRPr>
            </a:lvl1pPr>
          </a:lstStyle>
          <a:p>
            <a:fld id="{3778214D-F909-4F7D-9C45-F97F6C2033B5}"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121519556"/>
      </p:ext>
    </p:extLst>
  </p:cSld>
  <p:clrMap bg1="lt1" tx1="dk1" bg2="lt2" tx2="dk2" accent1="accent1" accent2="accent2" accent3="accent3" accent4="accent4" accent5="accent5" accent6="accent6" hlink="hlink" folHlink="folHlink"/>
  <p:sldLayoutIdLst>
    <p:sldLayoutId id="2147484119" r:id="rId1"/>
  </p:sldLayoutIdLst>
  <p:timing>
    <p:tnLst>
      <p:par>
        <p:cTn id="1" dur="indefinite" restart="never" nodeType="tmRoot"/>
      </p:par>
    </p:tnLst>
  </p:timing>
  <p:txStyles>
    <p:titleStyle>
      <a:lvl1pPr algn="ctr" defTabSz="914176" rtl="0" eaLnBrk="1" latinLnBrk="0" hangingPunct="1">
        <a:spcBef>
          <a:spcPct val="0"/>
        </a:spcBef>
        <a:buNone/>
        <a:defRPr sz="4400" kern="1200">
          <a:solidFill>
            <a:schemeClr val="tx1"/>
          </a:solidFill>
          <a:latin typeface="+mj-lt"/>
          <a:ea typeface="+mj-ea"/>
          <a:cs typeface="+mj-cs"/>
        </a:defRPr>
      </a:lvl1pPr>
    </p:titleStyle>
    <p:bodyStyle>
      <a:lvl1pPr marL="342816" indent="-342816" algn="l" defTabSz="9141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69" indent="-285680" algn="l" defTabSz="9141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21" indent="-228544" algn="l" defTabSz="9141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08" indent="-228544" algn="l" defTabSz="9141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896" indent="-228544" algn="l" defTabSz="9141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985" indent="-228544" algn="l" defTabSz="9141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73" indent="-228544" algn="l" defTabSz="9141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61" indent="-228544" algn="l" defTabSz="9141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50" indent="-228544" algn="l" defTabSz="9141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76" rtl="0" eaLnBrk="1" latinLnBrk="0" hangingPunct="1">
        <a:defRPr sz="1800" kern="1200">
          <a:solidFill>
            <a:schemeClr val="tx1"/>
          </a:solidFill>
          <a:latin typeface="+mn-lt"/>
          <a:ea typeface="+mn-ea"/>
          <a:cs typeface="+mn-cs"/>
        </a:defRPr>
      </a:lvl1pPr>
      <a:lvl2pPr marL="457088" algn="l" defTabSz="914176" rtl="0" eaLnBrk="1" latinLnBrk="0" hangingPunct="1">
        <a:defRPr sz="1800" kern="1200">
          <a:solidFill>
            <a:schemeClr val="tx1"/>
          </a:solidFill>
          <a:latin typeface="+mn-lt"/>
          <a:ea typeface="+mn-ea"/>
          <a:cs typeface="+mn-cs"/>
        </a:defRPr>
      </a:lvl2pPr>
      <a:lvl3pPr marL="914176" algn="l" defTabSz="914176" rtl="0" eaLnBrk="1" latinLnBrk="0" hangingPunct="1">
        <a:defRPr sz="1800" kern="1200">
          <a:solidFill>
            <a:schemeClr val="tx1"/>
          </a:solidFill>
          <a:latin typeface="+mn-lt"/>
          <a:ea typeface="+mn-ea"/>
          <a:cs typeface="+mn-cs"/>
        </a:defRPr>
      </a:lvl3pPr>
      <a:lvl4pPr marL="1371264" algn="l" defTabSz="914176" rtl="0" eaLnBrk="1" latinLnBrk="0" hangingPunct="1">
        <a:defRPr sz="1800" kern="1200">
          <a:solidFill>
            <a:schemeClr val="tx1"/>
          </a:solidFill>
          <a:latin typeface="+mn-lt"/>
          <a:ea typeface="+mn-ea"/>
          <a:cs typeface="+mn-cs"/>
        </a:defRPr>
      </a:lvl4pPr>
      <a:lvl5pPr marL="1828353" algn="l" defTabSz="914176" rtl="0" eaLnBrk="1" latinLnBrk="0" hangingPunct="1">
        <a:defRPr sz="1800" kern="1200">
          <a:solidFill>
            <a:schemeClr val="tx1"/>
          </a:solidFill>
          <a:latin typeface="+mn-lt"/>
          <a:ea typeface="+mn-ea"/>
          <a:cs typeface="+mn-cs"/>
        </a:defRPr>
      </a:lvl5pPr>
      <a:lvl6pPr marL="2285440" algn="l" defTabSz="914176" rtl="0" eaLnBrk="1" latinLnBrk="0" hangingPunct="1">
        <a:defRPr sz="1800" kern="1200">
          <a:solidFill>
            <a:schemeClr val="tx1"/>
          </a:solidFill>
          <a:latin typeface="+mn-lt"/>
          <a:ea typeface="+mn-ea"/>
          <a:cs typeface="+mn-cs"/>
        </a:defRPr>
      </a:lvl6pPr>
      <a:lvl7pPr marL="2742530" algn="l" defTabSz="914176" rtl="0" eaLnBrk="1" latinLnBrk="0" hangingPunct="1">
        <a:defRPr sz="1800" kern="1200">
          <a:solidFill>
            <a:schemeClr val="tx1"/>
          </a:solidFill>
          <a:latin typeface="+mn-lt"/>
          <a:ea typeface="+mn-ea"/>
          <a:cs typeface="+mn-cs"/>
        </a:defRPr>
      </a:lvl7pPr>
      <a:lvl8pPr marL="3199618" algn="l" defTabSz="914176" rtl="0" eaLnBrk="1" latinLnBrk="0" hangingPunct="1">
        <a:defRPr sz="1800" kern="1200">
          <a:solidFill>
            <a:schemeClr val="tx1"/>
          </a:solidFill>
          <a:latin typeface="+mn-lt"/>
          <a:ea typeface="+mn-ea"/>
          <a:cs typeface="+mn-cs"/>
        </a:defRPr>
      </a:lvl8pPr>
      <a:lvl9pPr marL="3656705" algn="l" defTabSz="9141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nancymusic.com/HeeNa.htm" TargetMode="External"/><Relationship Id="rId13" Type="http://schemas.openxmlformats.org/officeDocument/2006/relationships/hyperlink" Target="http://www.nancymusic.com/Ramadan.htm" TargetMode="External"/><Relationship Id="rId3" Type="http://schemas.openxmlformats.org/officeDocument/2006/relationships/hyperlink" Target="http://www.nancymusic.com/Valentines.htm" TargetMode="External"/><Relationship Id="rId7" Type="http://schemas.openxmlformats.org/officeDocument/2006/relationships/hyperlink" Target="http://www.nancymusic.com/Scallop.htm" TargetMode="External"/><Relationship Id="rId12" Type="http://schemas.openxmlformats.org/officeDocument/2006/relationships/hyperlink" Target="http://www.nancymusic.com/Tday.htm" TargetMode="External"/><Relationship Id="rId2" Type="http://schemas.openxmlformats.org/officeDocument/2006/relationships/hyperlink" Target="http://www.nancymusic.com/Coyotes.htm" TargetMode="External"/><Relationship Id="rId1" Type="http://schemas.openxmlformats.org/officeDocument/2006/relationships/slideLayout" Target="../slideLayouts/slideLayout4.xml"/><Relationship Id="rId6" Type="http://schemas.openxmlformats.org/officeDocument/2006/relationships/hyperlink" Target="http://www.nancymusic.com/Market.htm" TargetMode="External"/><Relationship Id="rId11" Type="http://schemas.openxmlformats.org/officeDocument/2006/relationships/hyperlink" Target="http://www.nancymusic.com/Nocturnal.htm" TargetMode="External"/><Relationship Id="rId5" Type="http://schemas.openxmlformats.org/officeDocument/2006/relationships/hyperlink" Target="http://www.nancymusic.com/Flower.htm" TargetMode="External"/><Relationship Id="rId10" Type="http://schemas.openxmlformats.org/officeDocument/2006/relationships/hyperlink" Target="http://www.nancymusic.com/Drum.htm" TargetMode="External"/><Relationship Id="rId4" Type="http://schemas.openxmlformats.org/officeDocument/2006/relationships/hyperlink" Target="http://www.nancymusic.com/Fuzzy.htm" TargetMode="External"/><Relationship Id="rId9" Type="http://schemas.openxmlformats.org/officeDocument/2006/relationships/hyperlink" Target="http://www.nancymusic.com/Littlecat.htm"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hyperlink" Target="http://www.nancymusic.com/Flowerplay.htm" TargetMode="External"/><Relationship Id="rId2" Type="http://schemas.openxmlformats.org/officeDocument/2006/relationships/hyperlink" Target="http://www.nancymusic.com/Flower.htm" TargetMode="External"/><Relationship Id="rId1" Type="http://schemas.openxmlformats.org/officeDocument/2006/relationships/slideLayout" Target="../slideLayouts/slideLayout4.xml"/><Relationship Id="rId4" Type="http://schemas.openxmlformats.org/officeDocument/2006/relationships/image" Target="../media/image10.gif"/></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hyperlink" Target="http://www.nancymusic.com/Marketplay.htm" TargetMode="External"/><Relationship Id="rId2" Type="http://schemas.openxmlformats.org/officeDocument/2006/relationships/hyperlink" Target="http://www.nancymusic.com/Market.htm" TargetMode="External"/><Relationship Id="rId1" Type="http://schemas.openxmlformats.org/officeDocument/2006/relationships/slideLayout" Target="../slideLayouts/slideLayout4.xml"/><Relationship Id="rId4" Type="http://schemas.openxmlformats.org/officeDocument/2006/relationships/image" Target="../media/image11.gif"/></Relationships>
</file>

<file path=ppt/slides/_rels/slide1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jpe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gif"/><Relationship Id="rId5" Type="http://schemas.openxmlformats.org/officeDocument/2006/relationships/image" Target="../media/image8.pn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nancymusic.com/Scallop.htm" TargetMode="Externa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gif"/></Relationships>
</file>

<file path=ppt/slides/_rels/slide19.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xml"/><Relationship Id="rId7" Type="http://schemas.openxmlformats.org/officeDocument/2006/relationships/image" Target="../media/image4.gif"/><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png"/><Relationship Id="rId5" Type="http://schemas.openxmlformats.org/officeDocument/2006/relationships/image" Target="../media/image17.gif"/><Relationship Id="rId4" Type="http://schemas.openxmlformats.org/officeDocument/2006/relationships/image" Target="../media/image16.gif"/></Relationships>
</file>

<file path=ppt/slides/_rels/slide2.xml.rels><?xml version="1.0" encoding="UTF-8" standalone="yes"?>
<Relationships xmlns="http://schemas.openxmlformats.org/package/2006/relationships"><Relationship Id="rId3" Type="http://schemas.openxmlformats.org/officeDocument/2006/relationships/hyperlink" Target="http://www.nancymusic.com/Coyotesplay.htm" TargetMode="External"/><Relationship Id="rId2" Type="http://schemas.openxmlformats.org/officeDocument/2006/relationships/hyperlink" Target="http://www.nancymusic.com/Coyotes.htm" TargetMode="External"/><Relationship Id="rId1" Type="http://schemas.openxmlformats.org/officeDocument/2006/relationships/slideLayout" Target="../slideLayouts/slideLayout4.xm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hyperlink" Target="http://www.nancymusic.com/HeeNa.htm"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hyperlink" Target="http://www.nancymusic.com/little-cat.pdf" TargetMode="External"/><Relationship Id="rId2" Type="http://schemas.openxmlformats.org/officeDocument/2006/relationships/hyperlink" Target="http://www.nancymusic.com/Littlecat.htm" TargetMode="External"/><Relationship Id="rId1" Type="http://schemas.openxmlformats.org/officeDocument/2006/relationships/slideLayout" Target="../slideLayouts/slideLayout4.xml"/><Relationship Id="rId4" Type="http://schemas.openxmlformats.org/officeDocument/2006/relationships/image" Target="../media/image19.gif"/></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hyperlink" Target="http://www.nancymusic.com/Drum.htm"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hyperlink" Target="http://www.nancymusic.com/Nocturnal.htm"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hyperlink" Target="http://www.nancymusic.com/Tdayplay.htm" TargetMode="External"/><Relationship Id="rId2" Type="http://schemas.openxmlformats.org/officeDocument/2006/relationships/hyperlink" Target="http://www.nancymusic.com/Tday.htm" TargetMode="External"/><Relationship Id="rId1" Type="http://schemas.openxmlformats.org/officeDocument/2006/relationships/slideLayout" Target="../slideLayouts/slideLayout4.xml"/><Relationship Id="rId4" Type="http://schemas.openxmlformats.org/officeDocument/2006/relationships/image" Target="../media/image22.gif"/></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hyperlink" Target="http://www.nancymusic.com/Ramadan.htm" TargetMode="Externa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hyperlink" Target="http://www.nancymusic.com/Valentinesplay.htm" TargetMode="External"/><Relationship Id="rId2" Type="http://schemas.openxmlformats.org/officeDocument/2006/relationships/hyperlink" Target="http://www.nancymusic.com/Valentines.htm" TargetMode="External"/><Relationship Id="rId1" Type="http://schemas.openxmlformats.org/officeDocument/2006/relationships/slideLayout" Target="../slideLayouts/slideLayout4.xml"/><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http://www.nancymusic.com/Fuzzyplay.htm" TargetMode="External"/><Relationship Id="rId2" Type="http://schemas.openxmlformats.org/officeDocument/2006/relationships/hyperlink" Target="http://www.nancymusic.com/Fuzzy.htm" TargetMode="External"/><Relationship Id="rId1" Type="http://schemas.openxmlformats.org/officeDocument/2006/relationships/slideLayout" Target="../slideLayouts/slideLayout4.xml"/><Relationship Id="rId4" Type="http://schemas.openxmlformats.org/officeDocument/2006/relationships/image" Target="../media/image9.gif"/></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2001 Songs of the Month</a:t>
            </a:r>
            <a:endParaRPr lang="en-AU" dirty="0"/>
          </a:p>
        </p:txBody>
      </p:sp>
      <p:sp>
        <p:nvSpPr>
          <p:cNvPr id="3" name="Content Placeholder 2"/>
          <p:cNvSpPr>
            <a:spLocks noGrp="1"/>
          </p:cNvSpPr>
          <p:nvPr>
            <p:ph idx="1"/>
          </p:nvPr>
        </p:nvSpPr>
        <p:spPr/>
        <p:txBody>
          <a:bodyPr>
            <a:normAutofit lnSpcReduction="10000"/>
          </a:bodyPr>
          <a:lstStyle/>
          <a:p>
            <a:r>
              <a:rPr lang="en-AU" dirty="0">
                <a:hlinkClick r:id="rId2"/>
              </a:rPr>
              <a:t>January - Five Coyotes</a:t>
            </a:r>
            <a:endParaRPr lang="en-AU" dirty="0"/>
          </a:p>
          <a:p>
            <a:r>
              <a:rPr lang="en-AU" dirty="0">
                <a:hlinkClick r:id="rId3"/>
              </a:rPr>
              <a:t>February  - Valentines Song</a:t>
            </a:r>
            <a:endParaRPr lang="en-AU" dirty="0"/>
          </a:p>
          <a:p>
            <a:r>
              <a:rPr lang="en-AU" dirty="0">
                <a:hlinkClick r:id="rId4"/>
              </a:rPr>
              <a:t>March - Fuzzy Slippers</a:t>
            </a:r>
            <a:endParaRPr lang="en-AU" dirty="0"/>
          </a:p>
          <a:p>
            <a:r>
              <a:rPr lang="en-AU" dirty="0">
                <a:hlinkClick r:id="rId5"/>
              </a:rPr>
              <a:t>April - The Flower Song</a:t>
            </a:r>
            <a:endParaRPr lang="en-AU" dirty="0"/>
          </a:p>
          <a:p>
            <a:r>
              <a:rPr lang="en-AU" dirty="0">
                <a:hlinkClick r:id="rId6"/>
              </a:rPr>
              <a:t>May - Let's Go To The Market</a:t>
            </a:r>
            <a:endParaRPr lang="en-AU" dirty="0"/>
          </a:p>
          <a:p>
            <a:r>
              <a:rPr lang="en-AU" dirty="0">
                <a:hlinkClick r:id="rId7"/>
              </a:rPr>
              <a:t>June - Scallop Song</a:t>
            </a:r>
            <a:endParaRPr lang="en-AU" dirty="0"/>
          </a:p>
          <a:p>
            <a:r>
              <a:rPr lang="en-AU" dirty="0">
                <a:hlinkClick r:id="rId8"/>
              </a:rPr>
              <a:t>July - </a:t>
            </a:r>
            <a:r>
              <a:rPr lang="en-AU" dirty="0" err="1">
                <a:hlinkClick r:id="rId8"/>
              </a:rPr>
              <a:t>Hee</a:t>
            </a:r>
            <a:r>
              <a:rPr lang="en-AU" dirty="0">
                <a:hlinkClick r:id="rId8"/>
              </a:rPr>
              <a:t> Na Nee Na</a:t>
            </a:r>
            <a:endParaRPr lang="en-AU" dirty="0"/>
          </a:p>
          <a:p>
            <a:r>
              <a:rPr lang="en-AU" dirty="0">
                <a:hlinkClick r:id="rId9"/>
              </a:rPr>
              <a:t>August - Little Cat</a:t>
            </a:r>
            <a:endParaRPr lang="en-AU" dirty="0"/>
          </a:p>
          <a:p>
            <a:r>
              <a:rPr lang="en-AU" dirty="0">
                <a:hlinkClick r:id="rId10"/>
              </a:rPr>
              <a:t>September - Listen to the Drum</a:t>
            </a:r>
            <a:endParaRPr lang="en-AU" dirty="0"/>
          </a:p>
          <a:p>
            <a:r>
              <a:rPr lang="en-AU" dirty="0">
                <a:hlinkClick r:id="rId11"/>
              </a:rPr>
              <a:t>October - Nocturnal Animals</a:t>
            </a:r>
            <a:endParaRPr lang="en-AU" dirty="0"/>
          </a:p>
          <a:p>
            <a:r>
              <a:rPr lang="en-AU" dirty="0" smtClean="0">
                <a:hlinkClick r:id="rId12"/>
              </a:rPr>
              <a:t>November - Our Thanksgiving Day</a:t>
            </a:r>
            <a:endParaRPr lang="en-AU" dirty="0"/>
          </a:p>
          <a:p>
            <a:r>
              <a:rPr lang="en-AU" dirty="0">
                <a:hlinkClick r:id="rId13"/>
              </a:rPr>
              <a:t>December - </a:t>
            </a:r>
            <a:r>
              <a:rPr lang="en-AU" dirty="0" smtClean="0">
                <a:hlinkClick r:id="rId13"/>
              </a:rPr>
              <a:t>Ramadan</a:t>
            </a:r>
            <a:endParaRPr lang="en-AU" dirty="0"/>
          </a:p>
        </p:txBody>
      </p:sp>
    </p:spTree>
    <p:extLst>
      <p:ext uri="{BB962C8B-B14F-4D97-AF65-F5344CB8AC3E}">
        <p14:creationId xmlns:p14="http://schemas.microsoft.com/office/powerpoint/2010/main" val="1050830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smtClean="0"/>
              <a:t>Fuzzy Slippers</a:t>
            </a:r>
            <a:r>
              <a:rPr lang="en-AU" dirty="0"/>
              <a:t> (Nancy Stewart)</a:t>
            </a:r>
          </a:p>
        </p:txBody>
      </p:sp>
      <p:sp>
        <p:nvSpPr>
          <p:cNvPr id="5" name="Subtitle 4"/>
          <p:cNvSpPr>
            <a:spLocks noGrp="1"/>
          </p:cNvSpPr>
          <p:nvPr>
            <p:ph type="subTitle" idx="1"/>
          </p:nvPr>
        </p:nvSpPr>
        <p:spPr>
          <a:xfrm>
            <a:off x="395536" y="2204864"/>
            <a:ext cx="8568952" cy="4536504"/>
          </a:xfrm>
        </p:spPr>
        <p:txBody>
          <a:bodyPr>
            <a:normAutofit/>
          </a:bodyPr>
          <a:lstStyle/>
          <a:p>
            <a:r>
              <a:rPr lang="en-AU" dirty="0"/>
              <a:t>Eight fuzzy slippers underneath the </a:t>
            </a:r>
            <a:r>
              <a:rPr lang="en-AU" dirty="0" smtClean="0"/>
              <a:t>bed</a:t>
            </a:r>
          </a:p>
          <a:p>
            <a:r>
              <a:rPr lang="en-AU" dirty="0"/>
              <a:t>W</a:t>
            </a:r>
            <a:r>
              <a:rPr lang="en-AU" dirty="0" smtClean="0"/>
              <a:t>aiting </a:t>
            </a:r>
            <a:r>
              <a:rPr lang="en-AU" dirty="0"/>
              <a:t>for a sleepyhead</a:t>
            </a:r>
          </a:p>
          <a:p>
            <a:r>
              <a:rPr lang="en-AU" dirty="0"/>
              <a:t>Peter came along and he put a pair </a:t>
            </a:r>
            <a:r>
              <a:rPr lang="en-AU" dirty="0" smtClean="0"/>
              <a:t>on</a:t>
            </a:r>
          </a:p>
          <a:p>
            <a:r>
              <a:rPr lang="en-AU" dirty="0"/>
              <a:t>A</a:t>
            </a:r>
            <a:r>
              <a:rPr lang="en-AU" dirty="0" smtClean="0"/>
              <a:t>nd </a:t>
            </a:r>
            <a:r>
              <a:rPr lang="en-AU" dirty="0"/>
              <a:t>two fuzzy slippers were gone</a:t>
            </a:r>
          </a:p>
          <a:p>
            <a:r>
              <a:rPr lang="en-AU" dirty="0" smtClean="0"/>
              <a:t>Six… Suzy…</a:t>
            </a:r>
            <a:endParaRPr lang="en-AU" dirty="0"/>
          </a:p>
          <a:p>
            <a:r>
              <a:rPr lang="en-AU" dirty="0" smtClean="0"/>
              <a:t>Four… Johnny…</a:t>
            </a:r>
          </a:p>
          <a:p>
            <a:r>
              <a:rPr lang="en-AU" dirty="0" smtClean="0"/>
              <a:t>Two… Betty </a:t>
            </a:r>
            <a:r>
              <a:rPr lang="en-AU" dirty="0"/>
              <a:t>came along and she put a pair </a:t>
            </a:r>
            <a:r>
              <a:rPr lang="en-AU" dirty="0" smtClean="0"/>
              <a:t>on</a:t>
            </a:r>
          </a:p>
          <a:p>
            <a:r>
              <a:rPr lang="en-AU" dirty="0"/>
              <a:t>A</a:t>
            </a:r>
            <a:r>
              <a:rPr lang="en-AU" dirty="0" smtClean="0"/>
              <a:t>nd </a:t>
            </a:r>
            <a:r>
              <a:rPr lang="en-AU" dirty="0"/>
              <a:t>two fuzzy </a:t>
            </a:r>
            <a:r>
              <a:rPr lang="en-AU" dirty="0" smtClean="0"/>
              <a:t>slippers</a:t>
            </a:r>
            <a:endParaRPr lang="en-AU" dirty="0"/>
          </a:p>
          <a:p>
            <a:r>
              <a:rPr lang="en-AU" dirty="0" smtClean="0"/>
              <a:t>A </a:t>
            </a:r>
            <a:r>
              <a:rPr lang="en-AU" dirty="0"/>
              <a:t>pair of fuzzy </a:t>
            </a:r>
            <a:r>
              <a:rPr lang="en-AU" dirty="0" smtClean="0"/>
              <a:t>slippers</a:t>
            </a:r>
            <a:endParaRPr lang="en-AU" dirty="0"/>
          </a:p>
          <a:p>
            <a:r>
              <a:rPr lang="en-AU" dirty="0"/>
              <a:t>All the fuzzy slippers were </a:t>
            </a:r>
            <a:r>
              <a:rPr lang="en-AU" dirty="0" smtClean="0"/>
              <a:t>gone</a:t>
            </a:r>
            <a:endParaRPr lang="en-AU" dirty="0"/>
          </a:p>
        </p:txBody>
      </p:sp>
      <p:pic>
        <p:nvPicPr>
          <p:cNvPr id="2" name="Slipper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8424" y="692696"/>
            <a:ext cx="609600" cy="609600"/>
          </a:xfrm>
          <a:prstGeom prst="rect">
            <a:avLst/>
          </a:prstGeom>
        </p:spPr>
      </p:pic>
      <p:sp>
        <p:nvSpPr>
          <p:cNvPr id="8" name="TextBox 7"/>
          <p:cNvSpPr txBox="1"/>
          <p:nvPr/>
        </p:nvSpPr>
        <p:spPr>
          <a:xfrm>
            <a:off x="4644008" y="5633372"/>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pic>
        <p:nvPicPr>
          <p:cNvPr id="9" name="Picture 2" descr="http://singwithourkids.com/banner.gif"/>
          <p:cNvPicPr>
            <a:picLocks noChangeAspect="1" noChangeArrowheads="1"/>
          </p:cNvPicPr>
          <p:nvPr/>
        </p:nvPicPr>
        <p:blipFill rotWithShape="1">
          <a:blip r:embed="rId5">
            <a:extLst>
              <a:ext uri="{28A0092B-C50C-407E-A947-70E740481C1C}">
                <a14:useLocalDpi xmlns:a14="http://schemas.microsoft.com/office/drawing/2010/main" val="0"/>
              </a:ext>
            </a:extLst>
          </a:blip>
          <a:srcRect l="689" t="33198" r="84990"/>
          <a:stretch/>
        </p:blipFill>
        <p:spPr bwMode="auto">
          <a:xfrm>
            <a:off x="6552205" y="4676762"/>
            <a:ext cx="1260000" cy="102861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7812205" y="4676762"/>
            <a:ext cx="1096865" cy="973241"/>
            <a:chOff x="7867623" y="3264478"/>
            <a:chExt cx="1096865" cy="973241"/>
          </a:xfrm>
        </p:grpSpPr>
        <p:pic>
          <p:nvPicPr>
            <p:cNvPr id="11" name="Picture 4" descr="http://singwithourkids.com/pic-nancy-talk.jpg"/>
            <p:cNvPicPr>
              <a:picLocks noChangeAspect="1" noChangeArrowheads="1"/>
            </p:cNvPicPr>
            <p:nvPr/>
          </p:nvPicPr>
          <p:blipFill rotWithShape="1">
            <a:blip r:embed="rId6">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90627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AU" dirty="0" smtClean="0"/>
              <a:t>The </a:t>
            </a:r>
            <a:r>
              <a:rPr lang="en-AU" dirty="0"/>
              <a:t>Flower Song</a:t>
            </a:r>
            <a:br>
              <a:rPr lang="en-AU" dirty="0"/>
            </a:br>
            <a:r>
              <a:rPr lang="en-AU" sz="2000" dirty="0">
                <a:hlinkClick r:id="rId2"/>
              </a:rPr>
              <a:t>http://</a:t>
            </a:r>
            <a:r>
              <a:rPr lang="en-AU" sz="2000" dirty="0" smtClean="0">
                <a:hlinkClick r:id="rId2"/>
              </a:rPr>
              <a:t>www.nancymusic.com/Flower.htm</a:t>
            </a:r>
            <a:r>
              <a:rPr lang="en-AU" sz="2000" dirty="0" smtClean="0"/>
              <a:t> </a:t>
            </a:r>
            <a:endParaRPr lang="en-AU" sz="2000" dirty="0"/>
          </a:p>
        </p:txBody>
      </p:sp>
      <p:sp>
        <p:nvSpPr>
          <p:cNvPr id="5" name="Content Placeholder 4"/>
          <p:cNvSpPr>
            <a:spLocks noGrp="1"/>
          </p:cNvSpPr>
          <p:nvPr>
            <p:ph idx="1"/>
          </p:nvPr>
        </p:nvSpPr>
        <p:spPr/>
        <p:txBody>
          <a:bodyPr/>
          <a:lstStyle/>
          <a:p>
            <a:r>
              <a:rPr lang="en-AU" dirty="0" smtClean="0"/>
              <a:t>Activity ideas </a:t>
            </a:r>
            <a:r>
              <a:rPr lang="en-AU" dirty="0"/>
              <a:t>and </a:t>
            </a:r>
            <a:r>
              <a:rPr lang="en-AU" dirty="0" smtClean="0"/>
              <a:t>actions to accompany the song: </a:t>
            </a:r>
            <a:r>
              <a:rPr lang="en-AU" dirty="0">
                <a:hlinkClick r:id="rId3"/>
              </a:rPr>
              <a:t>http://</a:t>
            </a:r>
            <a:r>
              <a:rPr lang="en-AU" dirty="0" smtClean="0">
                <a:hlinkClick r:id="rId3"/>
              </a:rPr>
              <a:t>www.nancymusic.com/Flowerplay.htm</a:t>
            </a:r>
            <a:r>
              <a:rPr lang="en-AU" dirty="0" smtClean="0"/>
              <a:t> </a:t>
            </a:r>
            <a:endParaRPr lang="en-AU" dirty="0"/>
          </a:p>
        </p:txBody>
      </p:sp>
      <p:pic>
        <p:nvPicPr>
          <p:cNvPr id="12290" name="Picture 2" descr="http://www.nancymusic.com/flowerson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2116083"/>
            <a:ext cx="5535538" cy="4646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605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smtClean="0"/>
              <a:t>The Flower Song (Nancy Stewart)</a:t>
            </a:r>
            <a:endParaRPr lang="en-AU" dirty="0"/>
          </a:p>
        </p:txBody>
      </p:sp>
      <p:sp>
        <p:nvSpPr>
          <p:cNvPr id="5" name="Subtitle 4"/>
          <p:cNvSpPr>
            <a:spLocks noGrp="1"/>
          </p:cNvSpPr>
          <p:nvPr>
            <p:ph type="subTitle" idx="1"/>
          </p:nvPr>
        </p:nvSpPr>
        <p:spPr/>
        <p:txBody>
          <a:bodyPr/>
          <a:lstStyle/>
          <a:p>
            <a:r>
              <a:rPr lang="en-AU" dirty="0"/>
              <a:t>Sow the seeds in the ground below</a:t>
            </a:r>
            <a:br>
              <a:rPr lang="en-AU" dirty="0"/>
            </a:br>
            <a:r>
              <a:rPr lang="en-AU" dirty="0"/>
              <a:t>Add the sun and the rain</a:t>
            </a:r>
            <a:br>
              <a:rPr lang="en-AU" dirty="0"/>
            </a:br>
            <a:r>
              <a:rPr lang="en-AU" dirty="0"/>
              <a:t>See the flowers grow </a:t>
            </a:r>
            <a:br>
              <a:rPr lang="en-AU" dirty="0"/>
            </a:br>
            <a:r>
              <a:rPr lang="en-AU" dirty="0"/>
              <a:t>I can see in front of me</a:t>
            </a:r>
            <a:br>
              <a:rPr lang="en-AU" dirty="0"/>
            </a:br>
            <a:r>
              <a:rPr lang="en-AU" dirty="0" smtClean="0"/>
              <a:t>A </a:t>
            </a:r>
            <a:r>
              <a:rPr lang="en-AU" dirty="0"/>
              <a:t>daffodil as pretty as can </a:t>
            </a:r>
            <a:r>
              <a:rPr lang="en-AU" dirty="0" smtClean="0"/>
              <a:t>be</a:t>
            </a:r>
          </a:p>
          <a:p>
            <a:endParaRPr lang="en-AU" dirty="0"/>
          </a:p>
          <a:p>
            <a:r>
              <a:rPr lang="en-AU" dirty="0" smtClean="0"/>
              <a:t>Sow the seeds…</a:t>
            </a:r>
          </a:p>
          <a:p>
            <a:pPr marL="342900" indent="-342900">
              <a:buFont typeface="Arial" panose="020B0604020202020204" pitchFamily="34" charset="0"/>
              <a:buChar char="•"/>
            </a:pPr>
            <a:r>
              <a:rPr lang="en-AU" dirty="0" smtClean="0"/>
              <a:t>A </a:t>
            </a:r>
            <a:r>
              <a:rPr lang="en-AU" dirty="0"/>
              <a:t>yellow rose as pretty as can </a:t>
            </a:r>
            <a:r>
              <a:rPr lang="en-AU" dirty="0" smtClean="0"/>
              <a:t>be</a:t>
            </a:r>
          </a:p>
          <a:p>
            <a:pPr marL="342900" indent="-342900">
              <a:buFont typeface="Arial" panose="020B0604020202020204" pitchFamily="34" charset="0"/>
              <a:buChar char="•"/>
            </a:pPr>
            <a:r>
              <a:rPr lang="en-AU" dirty="0"/>
              <a:t>A tulip just as pretty as can </a:t>
            </a:r>
            <a:r>
              <a:rPr lang="en-AU" dirty="0" smtClean="0"/>
              <a:t>be</a:t>
            </a:r>
          </a:p>
          <a:p>
            <a:pPr marL="342900" indent="-342900">
              <a:buFont typeface="Arial" panose="020B0604020202020204" pitchFamily="34" charset="0"/>
              <a:buChar char="•"/>
            </a:pPr>
            <a:r>
              <a:rPr lang="en-AU" dirty="0"/>
              <a:t>A </a:t>
            </a:r>
            <a:r>
              <a:rPr lang="en-AU" dirty="0" smtClean="0"/>
              <a:t>iris </a:t>
            </a:r>
            <a:r>
              <a:rPr lang="en-AU" dirty="0"/>
              <a:t>just as pretty as can be</a:t>
            </a:r>
          </a:p>
        </p:txBody>
      </p:sp>
      <p:sp>
        <p:nvSpPr>
          <p:cNvPr id="8" name="TextBox 7"/>
          <p:cNvSpPr txBox="1"/>
          <p:nvPr/>
        </p:nvSpPr>
        <p:spPr>
          <a:xfrm>
            <a:off x="4644008" y="5633372"/>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pic>
        <p:nvPicPr>
          <p:cNvPr id="9" name="Picture 2" descr="http://singwithourkids.com/banner.gif"/>
          <p:cNvPicPr>
            <a:picLocks noChangeAspect="1" noChangeArrowheads="1"/>
          </p:cNvPicPr>
          <p:nvPr/>
        </p:nvPicPr>
        <p:blipFill rotWithShape="1">
          <a:blip r:embed="rId2">
            <a:extLst>
              <a:ext uri="{28A0092B-C50C-407E-A947-70E740481C1C}">
                <a14:useLocalDpi xmlns:a14="http://schemas.microsoft.com/office/drawing/2010/main" val="0"/>
              </a:ext>
            </a:extLst>
          </a:blip>
          <a:srcRect l="689" t="33198" r="84990"/>
          <a:stretch/>
        </p:blipFill>
        <p:spPr bwMode="auto">
          <a:xfrm>
            <a:off x="6552205" y="4676762"/>
            <a:ext cx="1260000" cy="102861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7812205" y="4676762"/>
            <a:ext cx="1096865" cy="973241"/>
            <a:chOff x="7867623" y="3264478"/>
            <a:chExt cx="1096865" cy="973241"/>
          </a:xfrm>
        </p:grpSpPr>
        <p:pic>
          <p:nvPicPr>
            <p:cNvPr id="11" name="Picture 4" descr="http://singwithourkids.com/pic-nancy-talk.jpg"/>
            <p:cNvPicPr>
              <a:picLocks noChangeAspect="1" noChangeArrowheads="1"/>
            </p:cNvPicPr>
            <p:nvPr/>
          </p:nvPicPr>
          <p:blipFill rotWithShape="1">
            <a:blip r:embed="rId3">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40588270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smtClean="0"/>
              <a:t>The Flower Song (Nancy Stewart)</a:t>
            </a:r>
            <a:endParaRPr lang="en-AU" dirty="0"/>
          </a:p>
        </p:txBody>
      </p:sp>
      <p:sp>
        <p:nvSpPr>
          <p:cNvPr id="5" name="Subtitle 4"/>
          <p:cNvSpPr>
            <a:spLocks noGrp="1"/>
          </p:cNvSpPr>
          <p:nvPr>
            <p:ph type="subTitle" idx="1"/>
          </p:nvPr>
        </p:nvSpPr>
        <p:spPr/>
        <p:txBody>
          <a:bodyPr/>
          <a:lstStyle/>
          <a:p>
            <a:r>
              <a:rPr lang="en-AU" dirty="0"/>
              <a:t>Sow the seeds in the ground below</a:t>
            </a:r>
            <a:br>
              <a:rPr lang="en-AU" dirty="0"/>
            </a:br>
            <a:r>
              <a:rPr lang="en-AU" dirty="0"/>
              <a:t>Add the sun and the rain</a:t>
            </a:r>
            <a:br>
              <a:rPr lang="en-AU" dirty="0"/>
            </a:br>
            <a:r>
              <a:rPr lang="en-AU" dirty="0"/>
              <a:t>See the flowers grow </a:t>
            </a:r>
            <a:br>
              <a:rPr lang="en-AU" dirty="0"/>
            </a:br>
            <a:r>
              <a:rPr lang="en-AU" dirty="0"/>
              <a:t>I can see in front of me</a:t>
            </a:r>
            <a:br>
              <a:rPr lang="en-AU" dirty="0"/>
            </a:br>
            <a:r>
              <a:rPr lang="en-AU" dirty="0" smtClean="0"/>
              <a:t>A </a:t>
            </a:r>
            <a:r>
              <a:rPr lang="en-AU" dirty="0"/>
              <a:t>daffodil as pretty as can </a:t>
            </a:r>
            <a:r>
              <a:rPr lang="en-AU" dirty="0" smtClean="0"/>
              <a:t>be</a:t>
            </a:r>
          </a:p>
          <a:p>
            <a:endParaRPr lang="en-AU" dirty="0"/>
          </a:p>
          <a:p>
            <a:r>
              <a:rPr lang="en-AU" dirty="0" smtClean="0"/>
              <a:t>Sow the seeds…</a:t>
            </a:r>
          </a:p>
          <a:p>
            <a:pPr marL="342900" indent="-342900">
              <a:buFont typeface="Arial" panose="020B0604020202020204" pitchFamily="34" charset="0"/>
              <a:buChar char="•"/>
            </a:pPr>
            <a:r>
              <a:rPr lang="en-AU" dirty="0" smtClean="0"/>
              <a:t>A </a:t>
            </a:r>
            <a:r>
              <a:rPr lang="en-AU" dirty="0"/>
              <a:t>yellow rose as pretty as can </a:t>
            </a:r>
            <a:r>
              <a:rPr lang="en-AU" dirty="0" smtClean="0"/>
              <a:t>be</a:t>
            </a:r>
          </a:p>
          <a:p>
            <a:pPr marL="342900" indent="-342900">
              <a:buFont typeface="Arial" panose="020B0604020202020204" pitchFamily="34" charset="0"/>
              <a:buChar char="•"/>
            </a:pPr>
            <a:r>
              <a:rPr lang="en-AU" dirty="0"/>
              <a:t>A tulip just as pretty as can </a:t>
            </a:r>
            <a:r>
              <a:rPr lang="en-AU" dirty="0" smtClean="0"/>
              <a:t>be</a:t>
            </a:r>
          </a:p>
          <a:p>
            <a:pPr marL="342900" indent="-342900">
              <a:buFont typeface="Arial" panose="020B0604020202020204" pitchFamily="34" charset="0"/>
              <a:buChar char="•"/>
            </a:pPr>
            <a:r>
              <a:rPr lang="en-AU" dirty="0"/>
              <a:t>A </a:t>
            </a:r>
            <a:r>
              <a:rPr lang="en-AU" dirty="0" smtClean="0"/>
              <a:t>iris </a:t>
            </a:r>
            <a:r>
              <a:rPr lang="en-AU" dirty="0"/>
              <a:t>just as pretty as can be</a:t>
            </a:r>
          </a:p>
        </p:txBody>
      </p:sp>
      <p:pic>
        <p:nvPicPr>
          <p:cNvPr id="2" name="Flow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8424" y="692696"/>
            <a:ext cx="609600" cy="609600"/>
          </a:xfrm>
          <a:prstGeom prst="rect">
            <a:avLst/>
          </a:prstGeom>
        </p:spPr>
      </p:pic>
      <p:sp>
        <p:nvSpPr>
          <p:cNvPr id="8" name="TextBox 7"/>
          <p:cNvSpPr txBox="1"/>
          <p:nvPr/>
        </p:nvSpPr>
        <p:spPr>
          <a:xfrm>
            <a:off x="4644008" y="5633372"/>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pic>
        <p:nvPicPr>
          <p:cNvPr id="9" name="Picture 2" descr="http://singwithourkids.com/banner.gif"/>
          <p:cNvPicPr>
            <a:picLocks noChangeAspect="1" noChangeArrowheads="1"/>
          </p:cNvPicPr>
          <p:nvPr/>
        </p:nvPicPr>
        <p:blipFill rotWithShape="1">
          <a:blip r:embed="rId5">
            <a:extLst>
              <a:ext uri="{28A0092B-C50C-407E-A947-70E740481C1C}">
                <a14:useLocalDpi xmlns:a14="http://schemas.microsoft.com/office/drawing/2010/main" val="0"/>
              </a:ext>
            </a:extLst>
          </a:blip>
          <a:srcRect l="689" t="33198" r="84990"/>
          <a:stretch/>
        </p:blipFill>
        <p:spPr bwMode="auto">
          <a:xfrm>
            <a:off x="6552205" y="4676762"/>
            <a:ext cx="1260000" cy="102861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7812205" y="4676762"/>
            <a:ext cx="1096865" cy="973241"/>
            <a:chOff x="7867623" y="3264478"/>
            <a:chExt cx="1096865" cy="973241"/>
          </a:xfrm>
        </p:grpSpPr>
        <p:pic>
          <p:nvPicPr>
            <p:cNvPr id="11" name="Picture 4" descr="http://singwithourkids.com/pic-nancy-talk.jpg"/>
            <p:cNvPicPr>
              <a:picLocks noChangeAspect="1" noChangeArrowheads="1"/>
            </p:cNvPicPr>
            <p:nvPr/>
          </p:nvPicPr>
          <p:blipFill rotWithShape="1">
            <a:blip r:embed="rId6">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69227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AU" dirty="0" smtClean="0"/>
              <a:t>Let’s Go to </a:t>
            </a:r>
            <a:r>
              <a:rPr lang="en-AU" dirty="0"/>
              <a:t>the Market</a:t>
            </a:r>
            <a:br>
              <a:rPr lang="en-AU" dirty="0"/>
            </a:br>
            <a:r>
              <a:rPr lang="en-AU" sz="2000" dirty="0">
                <a:hlinkClick r:id="rId2"/>
              </a:rPr>
              <a:t>http://</a:t>
            </a:r>
            <a:r>
              <a:rPr lang="en-AU" sz="2000" dirty="0" smtClean="0">
                <a:hlinkClick r:id="rId2"/>
              </a:rPr>
              <a:t>www.nancymusic.com/Market.htm</a:t>
            </a:r>
            <a:r>
              <a:rPr lang="en-AU" sz="2000" dirty="0" smtClean="0"/>
              <a:t> </a:t>
            </a:r>
            <a:endParaRPr lang="en-AU" sz="2000" dirty="0"/>
          </a:p>
        </p:txBody>
      </p:sp>
      <p:sp>
        <p:nvSpPr>
          <p:cNvPr id="5" name="Content Placeholder 4"/>
          <p:cNvSpPr>
            <a:spLocks noGrp="1"/>
          </p:cNvSpPr>
          <p:nvPr>
            <p:ph idx="1"/>
          </p:nvPr>
        </p:nvSpPr>
        <p:spPr/>
        <p:txBody>
          <a:bodyPr/>
          <a:lstStyle/>
          <a:p>
            <a:r>
              <a:rPr lang="en-AU" dirty="0"/>
              <a:t>Activity instructions: </a:t>
            </a:r>
            <a:r>
              <a:rPr lang="en-AU" dirty="0">
                <a:hlinkClick r:id="rId3"/>
              </a:rPr>
              <a:t>http://</a:t>
            </a:r>
            <a:r>
              <a:rPr lang="en-AU" dirty="0" smtClean="0">
                <a:hlinkClick r:id="rId3"/>
              </a:rPr>
              <a:t>www.nancymusic.com/Marketplay.htm</a:t>
            </a:r>
            <a:r>
              <a:rPr lang="en-AU" dirty="0" smtClean="0"/>
              <a:t> </a:t>
            </a:r>
            <a:endParaRPr lang="en-AU" dirty="0"/>
          </a:p>
        </p:txBody>
      </p:sp>
      <p:pic>
        <p:nvPicPr>
          <p:cNvPr id="14338" name="Picture 2" descr="http://www.nancymusic.com/marke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3371029"/>
            <a:ext cx="7581106" cy="327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629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smtClean="0"/>
              <a:t>Let’s Go to the Market (Nancy Stewart)</a:t>
            </a:r>
            <a:endParaRPr lang="en-AU" dirty="0"/>
          </a:p>
        </p:txBody>
      </p:sp>
      <p:sp>
        <p:nvSpPr>
          <p:cNvPr id="5" name="Subtitle 4"/>
          <p:cNvSpPr>
            <a:spLocks noGrp="1"/>
          </p:cNvSpPr>
          <p:nvPr>
            <p:ph type="subTitle" idx="1"/>
          </p:nvPr>
        </p:nvSpPr>
        <p:spPr/>
        <p:txBody>
          <a:bodyPr>
            <a:normAutofit/>
          </a:bodyPr>
          <a:lstStyle/>
          <a:p>
            <a:r>
              <a:rPr lang="en-AU" dirty="0"/>
              <a:t>Let’s go to the market, let’s go to the </a:t>
            </a:r>
            <a:r>
              <a:rPr lang="en-AU" dirty="0" smtClean="0"/>
              <a:t>store</a:t>
            </a:r>
            <a:r>
              <a:rPr lang="en-AU" dirty="0"/>
              <a:t/>
            </a:r>
            <a:br>
              <a:rPr lang="en-AU" dirty="0"/>
            </a:br>
            <a:r>
              <a:rPr lang="en-AU" dirty="0"/>
              <a:t>We can buy a loaf of bread, and maybe a few things more</a:t>
            </a:r>
            <a:br>
              <a:rPr lang="en-AU" dirty="0"/>
            </a:br>
            <a:endParaRPr lang="en-AU" dirty="0" smtClean="0"/>
          </a:p>
          <a:p>
            <a:r>
              <a:rPr lang="en-AU" dirty="0" smtClean="0"/>
              <a:t>We </a:t>
            </a:r>
            <a:r>
              <a:rPr lang="en-AU" dirty="0"/>
              <a:t>can buy:</a:t>
            </a:r>
          </a:p>
          <a:p>
            <a:pPr marL="342900" indent="-342900">
              <a:buFont typeface="Arial" panose="020B0604020202020204" pitchFamily="34" charset="0"/>
              <a:buChar char="•"/>
            </a:pPr>
            <a:r>
              <a:rPr lang="en-AU" dirty="0" smtClean="0"/>
              <a:t>some broccoli</a:t>
            </a:r>
          </a:p>
          <a:p>
            <a:pPr marL="342900" indent="-342900">
              <a:buFont typeface="Arial" panose="020B0604020202020204" pitchFamily="34" charset="0"/>
              <a:buChar char="•"/>
            </a:pPr>
            <a:r>
              <a:rPr lang="en-AU" dirty="0" smtClean="0"/>
              <a:t>some cereal</a:t>
            </a:r>
          </a:p>
          <a:p>
            <a:pPr marL="342900" indent="-342900">
              <a:buFont typeface="Arial" panose="020B0604020202020204" pitchFamily="34" charset="0"/>
              <a:buChar char="•"/>
            </a:pPr>
            <a:r>
              <a:rPr lang="en-AU" dirty="0" smtClean="0"/>
              <a:t>some bananas</a:t>
            </a:r>
          </a:p>
          <a:p>
            <a:pPr marL="342900" indent="-342900">
              <a:buFont typeface="Arial" panose="020B0604020202020204" pitchFamily="34" charset="0"/>
              <a:buChar char="•"/>
            </a:pPr>
            <a:r>
              <a:rPr lang="en-AU" dirty="0" smtClean="0"/>
              <a:t>some </a:t>
            </a:r>
            <a:r>
              <a:rPr lang="en-AU" dirty="0"/>
              <a:t>orange </a:t>
            </a:r>
            <a:r>
              <a:rPr lang="en-AU" dirty="0" smtClean="0"/>
              <a:t>juice</a:t>
            </a:r>
            <a:endParaRPr lang="en-AU" dirty="0"/>
          </a:p>
        </p:txBody>
      </p:sp>
      <p:pic>
        <p:nvPicPr>
          <p:cNvPr id="17410" name="Picture 2" descr="http://www.nancymusic.com/girlsho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3501008"/>
            <a:ext cx="1251198" cy="22987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644008" y="5633372"/>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pic>
        <p:nvPicPr>
          <p:cNvPr id="10" name="Picture 2" descr="http://singwithourkids.com/banner.gif"/>
          <p:cNvPicPr>
            <a:picLocks noChangeAspect="1" noChangeArrowheads="1"/>
          </p:cNvPicPr>
          <p:nvPr/>
        </p:nvPicPr>
        <p:blipFill rotWithShape="1">
          <a:blip r:embed="rId3">
            <a:extLst>
              <a:ext uri="{28A0092B-C50C-407E-A947-70E740481C1C}">
                <a14:useLocalDpi xmlns:a14="http://schemas.microsoft.com/office/drawing/2010/main" val="0"/>
              </a:ext>
            </a:extLst>
          </a:blip>
          <a:srcRect l="689" t="33198" r="84990"/>
          <a:stretch/>
        </p:blipFill>
        <p:spPr bwMode="auto">
          <a:xfrm>
            <a:off x="6552205" y="4676762"/>
            <a:ext cx="1260000" cy="102861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7812205" y="4676762"/>
            <a:ext cx="1096865" cy="973241"/>
            <a:chOff x="7867623" y="3264478"/>
            <a:chExt cx="1096865" cy="973241"/>
          </a:xfrm>
        </p:grpSpPr>
        <p:pic>
          <p:nvPicPr>
            <p:cNvPr id="12" name="Picture 4" descr="http://singwithourkids.com/pic-nancy-talk.jpg"/>
            <p:cNvPicPr>
              <a:picLocks noChangeAspect="1" noChangeArrowheads="1"/>
            </p:cNvPicPr>
            <p:nvPr/>
          </p:nvPicPr>
          <p:blipFill rotWithShape="1">
            <a:blip r:embed="rId4">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41435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smtClean="0"/>
              <a:t>Let’s Go to the Market (Nancy Stewart)</a:t>
            </a:r>
            <a:endParaRPr lang="en-AU" dirty="0"/>
          </a:p>
        </p:txBody>
      </p:sp>
      <p:sp>
        <p:nvSpPr>
          <p:cNvPr id="5" name="Subtitle 4"/>
          <p:cNvSpPr>
            <a:spLocks noGrp="1"/>
          </p:cNvSpPr>
          <p:nvPr>
            <p:ph type="subTitle" idx="1"/>
          </p:nvPr>
        </p:nvSpPr>
        <p:spPr/>
        <p:txBody>
          <a:bodyPr>
            <a:normAutofit/>
          </a:bodyPr>
          <a:lstStyle/>
          <a:p>
            <a:r>
              <a:rPr lang="en-AU" dirty="0"/>
              <a:t>Let’s go to the market, let’s go to the </a:t>
            </a:r>
            <a:r>
              <a:rPr lang="en-AU" dirty="0" smtClean="0"/>
              <a:t>store</a:t>
            </a:r>
            <a:r>
              <a:rPr lang="en-AU" dirty="0"/>
              <a:t/>
            </a:r>
            <a:br>
              <a:rPr lang="en-AU" dirty="0"/>
            </a:br>
            <a:r>
              <a:rPr lang="en-AU" dirty="0"/>
              <a:t>We can buy a loaf of bread, and maybe a few things more</a:t>
            </a:r>
            <a:br>
              <a:rPr lang="en-AU" dirty="0"/>
            </a:br>
            <a:endParaRPr lang="en-AU" dirty="0" smtClean="0"/>
          </a:p>
          <a:p>
            <a:r>
              <a:rPr lang="en-AU" dirty="0" smtClean="0"/>
              <a:t>We can buy:</a:t>
            </a:r>
          </a:p>
          <a:p>
            <a:pPr marL="342900" indent="-342900">
              <a:buFont typeface="Arial" panose="020B0604020202020204" pitchFamily="34" charset="0"/>
              <a:buChar char="•"/>
            </a:pPr>
            <a:r>
              <a:rPr lang="en-AU" dirty="0" smtClean="0"/>
              <a:t>some broccoli</a:t>
            </a:r>
          </a:p>
          <a:p>
            <a:pPr marL="342900" indent="-342900">
              <a:buFont typeface="Arial" panose="020B0604020202020204" pitchFamily="34" charset="0"/>
              <a:buChar char="•"/>
            </a:pPr>
            <a:r>
              <a:rPr lang="en-AU" dirty="0" smtClean="0"/>
              <a:t>some cereal</a:t>
            </a:r>
          </a:p>
          <a:p>
            <a:pPr marL="342900" indent="-342900">
              <a:buFont typeface="Arial" panose="020B0604020202020204" pitchFamily="34" charset="0"/>
              <a:buChar char="•"/>
            </a:pPr>
            <a:r>
              <a:rPr lang="en-AU" dirty="0" smtClean="0"/>
              <a:t>some bananas</a:t>
            </a:r>
          </a:p>
          <a:p>
            <a:pPr marL="342900" indent="-342900">
              <a:buFont typeface="Arial" panose="020B0604020202020204" pitchFamily="34" charset="0"/>
              <a:buChar char="•"/>
            </a:pPr>
            <a:r>
              <a:rPr lang="en-AU" dirty="0" smtClean="0"/>
              <a:t>some </a:t>
            </a:r>
            <a:r>
              <a:rPr lang="en-AU" dirty="0"/>
              <a:t>orange </a:t>
            </a:r>
            <a:r>
              <a:rPr lang="en-AU" dirty="0" smtClean="0"/>
              <a:t>juice</a:t>
            </a:r>
            <a:endParaRPr lang="en-AU" dirty="0"/>
          </a:p>
        </p:txBody>
      </p:sp>
      <p:pic>
        <p:nvPicPr>
          <p:cNvPr id="17410" name="Picture 2" descr="http://www.nancymusic.com/girlsho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3501008"/>
            <a:ext cx="1251198" cy="2298712"/>
          </a:xfrm>
          <a:prstGeom prst="rect">
            <a:avLst/>
          </a:prstGeom>
          <a:noFill/>
          <a:extLst>
            <a:ext uri="{909E8E84-426E-40DD-AFC4-6F175D3DCCD1}">
              <a14:hiddenFill xmlns:a14="http://schemas.microsoft.com/office/drawing/2010/main">
                <a:solidFill>
                  <a:srgbClr val="FFFFFF"/>
                </a:solidFill>
              </a14:hiddenFill>
            </a:ext>
          </a:extLst>
        </p:spPr>
      </p:pic>
      <p:pic>
        <p:nvPicPr>
          <p:cNvPr id="2" name="Mark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424" y="692696"/>
            <a:ext cx="609600" cy="609600"/>
          </a:xfrm>
          <a:prstGeom prst="rect">
            <a:avLst/>
          </a:prstGeom>
        </p:spPr>
      </p:pic>
      <p:sp>
        <p:nvSpPr>
          <p:cNvPr id="9" name="TextBox 8"/>
          <p:cNvSpPr txBox="1"/>
          <p:nvPr/>
        </p:nvSpPr>
        <p:spPr>
          <a:xfrm>
            <a:off x="4644008" y="5633372"/>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pic>
        <p:nvPicPr>
          <p:cNvPr id="10" name="Picture 2" descr="http://singwithourkids.com/banner.gif"/>
          <p:cNvPicPr>
            <a:picLocks noChangeAspect="1" noChangeArrowheads="1"/>
          </p:cNvPicPr>
          <p:nvPr/>
        </p:nvPicPr>
        <p:blipFill rotWithShape="1">
          <a:blip r:embed="rId6">
            <a:extLst>
              <a:ext uri="{28A0092B-C50C-407E-A947-70E740481C1C}">
                <a14:useLocalDpi xmlns:a14="http://schemas.microsoft.com/office/drawing/2010/main" val="0"/>
              </a:ext>
            </a:extLst>
          </a:blip>
          <a:srcRect l="689" t="33198" r="84990"/>
          <a:stretch/>
        </p:blipFill>
        <p:spPr bwMode="auto">
          <a:xfrm>
            <a:off x="6552205" y="4676762"/>
            <a:ext cx="1260000" cy="102861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7812205" y="4676762"/>
            <a:ext cx="1096865" cy="973241"/>
            <a:chOff x="7867623" y="3264478"/>
            <a:chExt cx="1096865" cy="973241"/>
          </a:xfrm>
        </p:grpSpPr>
        <p:pic>
          <p:nvPicPr>
            <p:cNvPr id="12" name="Picture 4" descr="http://singwithourkids.com/pic-nancy-talk.jpg"/>
            <p:cNvPicPr>
              <a:picLocks noChangeAspect="1" noChangeArrowheads="1"/>
            </p:cNvPicPr>
            <p:nvPr/>
          </p:nvPicPr>
          <p:blipFill rotWithShape="1">
            <a:blip r:embed="rId7">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56657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AU" dirty="0" smtClean="0"/>
              <a:t>I’m a </a:t>
            </a:r>
            <a:r>
              <a:rPr lang="en-AU" dirty="0"/>
              <a:t>Little Scallop</a:t>
            </a:r>
            <a:br>
              <a:rPr lang="en-AU" dirty="0"/>
            </a:br>
            <a:r>
              <a:rPr lang="en-AU" sz="2000" dirty="0">
                <a:hlinkClick r:id="rId2"/>
              </a:rPr>
              <a:t>http://</a:t>
            </a:r>
            <a:r>
              <a:rPr lang="en-AU" sz="2000" dirty="0" smtClean="0">
                <a:hlinkClick r:id="rId2"/>
              </a:rPr>
              <a:t>www.nancymusic.com/Scallop.htm</a:t>
            </a:r>
            <a:r>
              <a:rPr lang="en-AU" sz="2000" dirty="0" smtClean="0"/>
              <a:t> </a:t>
            </a:r>
            <a:endParaRPr lang="en-AU" sz="2000" dirty="0"/>
          </a:p>
        </p:txBody>
      </p:sp>
      <p:sp>
        <p:nvSpPr>
          <p:cNvPr id="5" name="Content Placeholder 4"/>
          <p:cNvSpPr>
            <a:spLocks noGrp="1"/>
          </p:cNvSpPr>
          <p:nvPr>
            <p:ph idx="1"/>
          </p:nvPr>
        </p:nvSpPr>
        <p:spPr/>
        <p:txBody>
          <a:bodyPr/>
          <a:lstStyle/>
          <a:p>
            <a:pPr>
              <a:buNone/>
            </a:pPr>
            <a:r>
              <a:rPr lang="en-AU" b="1" dirty="0">
                <a:solidFill>
                  <a:srgbClr val="FF0000"/>
                </a:solidFill>
              </a:rPr>
              <a:t>[A]</a:t>
            </a:r>
            <a:r>
              <a:rPr lang="en-AU" dirty="0"/>
              <a:t> I’m a little </a:t>
            </a:r>
            <a:r>
              <a:rPr lang="en-AU" dirty="0" smtClean="0"/>
              <a:t>scallop </a:t>
            </a:r>
            <a:r>
              <a:rPr lang="en-AU" b="1" dirty="0">
                <a:solidFill>
                  <a:srgbClr val="FF0000"/>
                </a:solidFill>
              </a:rPr>
              <a:t>[D]</a:t>
            </a:r>
            <a:r>
              <a:rPr lang="en-AU" dirty="0"/>
              <a:t> </a:t>
            </a:r>
            <a:r>
              <a:rPr lang="en-AU" dirty="0" smtClean="0"/>
              <a:t>in a </a:t>
            </a:r>
            <a:r>
              <a:rPr lang="en-AU" b="1" dirty="0" smtClean="0">
                <a:solidFill>
                  <a:srgbClr val="FF0000"/>
                </a:solidFill>
              </a:rPr>
              <a:t>[A</a:t>
            </a:r>
            <a:r>
              <a:rPr lang="en-AU" b="1" dirty="0">
                <a:solidFill>
                  <a:srgbClr val="FF0000"/>
                </a:solidFill>
              </a:rPr>
              <a:t>]</a:t>
            </a:r>
            <a:r>
              <a:rPr lang="en-AU" dirty="0"/>
              <a:t> </a:t>
            </a:r>
            <a:r>
              <a:rPr lang="en-AU" dirty="0" smtClean="0"/>
              <a:t>shell</a:t>
            </a:r>
            <a:endParaRPr lang="en-AU" dirty="0"/>
          </a:p>
          <a:p>
            <a:pPr>
              <a:buNone/>
            </a:pPr>
            <a:r>
              <a:rPr lang="en-AU" b="1" dirty="0">
                <a:solidFill>
                  <a:srgbClr val="FF0000"/>
                </a:solidFill>
              </a:rPr>
              <a:t>[E]</a:t>
            </a:r>
            <a:r>
              <a:rPr lang="en-AU" dirty="0"/>
              <a:t> </a:t>
            </a:r>
            <a:r>
              <a:rPr lang="en-AU" dirty="0" smtClean="0"/>
              <a:t>Down in the </a:t>
            </a:r>
            <a:r>
              <a:rPr lang="en-AU" b="1" dirty="0">
                <a:solidFill>
                  <a:srgbClr val="FF0000"/>
                </a:solidFill>
              </a:rPr>
              <a:t>[A]</a:t>
            </a:r>
            <a:r>
              <a:rPr lang="en-AU" dirty="0"/>
              <a:t> </a:t>
            </a:r>
            <a:r>
              <a:rPr lang="en-AU" dirty="0" smtClean="0"/>
              <a:t>sand I </a:t>
            </a:r>
            <a:r>
              <a:rPr lang="en-AU" b="1" dirty="0">
                <a:solidFill>
                  <a:srgbClr val="FF0000"/>
                </a:solidFill>
              </a:rPr>
              <a:t>[E]</a:t>
            </a:r>
            <a:r>
              <a:rPr lang="en-AU" dirty="0"/>
              <a:t> </a:t>
            </a:r>
            <a:r>
              <a:rPr lang="en-AU" dirty="0" smtClean="0"/>
              <a:t>live quite </a:t>
            </a:r>
            <a:r>
              <a:rPr lang="en-AU" b="1" dirty="0">
                <a:solidFill>
                  <a:srgbClr val="FF0000"/>
                </a:solidFill>
              </a:rPr>
              <a:t>[A]</a:t>
            </a:r>
            <a:r>
              <a:rPr lang="en-AU" dirty="0"/>
              <a:t> </a:t>
            </a:r>
            <a:r>
              <a:rPr lang="en-AU" dirty="0" smtClean="0"/>
              <a:t>well</a:t>
            </a:r>
            <a:endParaRPr lang="en-AU" dirty="0"/>
          </a:p>
          <a:p>
            <a:pPr>
              <a:buNone/>
            </a:pPr>
            <a:r>
              <a:rPr lang="en-AU" b="1" dirty="0">
                <a:solidFill>
                  <a:srgbClr val="FF0000"/>
                </a:solidFill>
              </a:rPr>
              <a:t>[A]</a:t>
            </a:r>
            <a:r>
              <a:rPr lang="en-AU" dirty="0"/>
              <a:t> </a:t>
            </a:r>
            <a:r>
              <a:rPr lang="en-AU" dirty="0" smtClean="0"/>
              <a:t>But if you come a </a:t>
            </a:r>
            <a:r>
              <a:rPr lang="en-AU" dirty="0" err="1" smtClean="0"/>
              <a:t>knockin</a:t>
            </a:r>
            <a:r>
              <a:rPr lang="en-AU" dirty="0" smtClean="0"/>
              <a:t>’ </a:t>
            </a:r>
            <a:r>
              <a:rPr lang="en-AU" b="1" dirty="0">
                <a:solidFill>
                  <a:srgbClr val="FF0000"/>
                </a:solidFill>
              </a:rPr>
              <a:t>[D]</a:t>
            </a:r>
            <a:r>
              <a:rPr lang="en-AU" dirty="0"/>
              <a:t> </a:t>
            </a:r>
            <a:r>
              <a:rPr lang="en-AU" dirty="0" smtClean="0"/>
              <a:t>at my </a:t>
            </a:r>
            <a:r>
              <a:rPr lang="en-AU" b="1" dirty="0">
                <a:solidFill>
                  <a:srgbClr val="FF0000"/>
                </a:solidFill>
              </a:rPr>
              <a:t>[A]</a:t>
            </a:r>
            <a:r>
              <a:rPr lang="en-AU" dirty="0"/>
              <a:t> </a:t>
            </a:r>
            <a:r>
              <a:rPr lang="en-AU" dirty="0" smtClean="0"/>
              <a:t>door</a:t>
            </a:r>
            <a:endParaRPr lang="en-AU" dirty="0"/>
          </a:p>
          <a:p>
            <a:pPr>
              <a:buNone/>
            </a:pPr>
            <a:r>
              <a:rPr lang="en-AU" b="1" u="sng" dirty="0">
                <a:solidFill>
                  <a:srgbClr val="FF0000"/>
                </a:solidFill>
              </a:rPr>
              <a:t>[A]</a:t>
            </a:r>
            <a:r>
              <a:rPr lang="en-AU" u="sng" dirty="0"/>
              <a:t> </a:t>
            </a:r>
            <a:r>
              <a:rPr lang="en-AU" u="sng" dirty="0" smtClean="0"/>
              <a:t>I’ll close up </a:t>
            </a:r>
            <a:r>
              <a:rPr lang="en-AU" b="1" u="sng" dirty="0">
                <a:solidFill>
                  <a:srgbClr val="FF0000"/>
                </a:solidFill>
              </a:rPr>
              <a:t>[D]</a:t>
            </a:r>
            <a:r>
              <a:rPr lang="en-AU" u="sng" dirty="0"/>
              <a:t> </a:t>
            </a:r>
            <a:r>
              <a:rPr lang="en-AU" u="sng" dirty="0" smtClean="0"/>
              <a:t>tight, you won’t </a:t>
            </a:r>
            <a:r>
              <a:rPr lang="en-AU" b="1" u="sng" dirty="0" smtClean="0">
                <a:solidFill>
                  <a:srgbClr val="FF0000"/>
                </a:solidFill>
              </a:rPr>
              <a:t>[A</a:t>
            </a:r>
            <a:r>
              <a:rPr lang="en-AU" b="1" u="sng" dirty="0">
                <a:solidFill>
                  <a:srgbClr val="FF0000"/>
                </a:solidFill>
              </a:rPr>
              <a:t>]</a:t>
            </a:r>
            <a:r>
              <a:rPr lang="en-AU" u="sng" dirty="0"/>
              <a:t> </a:t>
            </a:r>
            <a:r>
              <a:rPr lang="en-AU" u="sng" dirty="0" smtClean="0"/>
              <a:t>see me </a:t>
            </a:r>
            <a:r>
              <a:rPr lang="en-AU" b="1" u="sng" dirty="0">
                <a:solidFill>
                  <a:srgbClr val="FF0000"/>
                </a:solidFill>
              </a:rPr>
              <a:t>[E]</a:t>
            </a:r>
            <a:r>
              <a:rPr lang="en-AU" u="sng" dirty="0"/>
              <a:t> </a:t>
            </a:r>
            <a:r>
              <a:rPr lang="en-AU" u="sng" dirty="0" smtClean="0"/>
              <a:t>any </a:t>
            </a:r>
            <a:r>
              <a:rPr lang="en-AU" b="1" u="sng" dirty="0">
                <a:solidFill>
                  <a:srgbClr val="FF0000"/>
                </a:solidFill>
              </a:rPr>
              <a:t>[A]</a:t>
            </a:r>
            <a:r>
              <a:rPr lang="en-AU" u="sng" dirty="0"/>
              <a:t> </a:t>
            </a:r>
            <a:r>
              <a:rPr lang="en-AU" u="sng" dirty="0" smtClean="0"/>
              <a:t>more</a:t>
            </a:r>
            <a:endParaRPr lang="en-AU" u="sng" dirty="0"/>
          </a:p>
          <a:p>
            <a:pPr marL="0" indent="0">
              <a:buNone/>
            </a:pPr>
            <a:endParaRPr lang="en-AU" dirty="0" smtClean="0"/>
          </a:p>
          <a:p>
            <a:pPr marL="0" indent="0">
              <a:buNone/>
            </a:pPr>
            <a:r>
              <a:rPr lang="en-AU" i="1" dirty="0" smtClean="0"/>
              <a:t>(Play underlined phrase as introduction to song.)</a:t>
            </a:r>
            <a:endParaRPr lang="en-AU" i="1" dirty="0"/>
          </a:p>
        </p:txBody>
      </p:sp>
      <p:pic>
        <p:nvPicPr>
          <p:cNvPr id="6" name="Picture 6" descr="E Major Chord"/>
          <p:cNvPicPr>
            <a:picLocks noChangeAspect="1" noChangeArrowheads="1"/>
          </p:cNvPicPr>
          <p:nvPr/>
        </p:nvPicPr>
        <p:blipFill>
          <a:blip r:embed="rId3" cstate="print"/>
          <a:srcRect l="12850" t="5387" r="14335" b="8419"/>
          <a:stretch>
            <a:fillRect/>
          </a:stretch>
        </p:blipFill>
        <p:spPr bwMode="auto">
          <a:xfrm>
            <a:off x="7884368" y="5157192"/>
            <a:ext cx="936104" cy="1321558"/>
          </a:xfrm>
          <a:prstGeom prst="rect">
            <a:avLst/>
          </a:prstGeom>
          <a:noFill/>
        </p:spPr>
      </p:pic>
      <p:pic>
        <p:nvPicPr>
          <p:cNvPr id="7" name="Picture 6" descr="A Major Chord"/>
          <p:cNvPicPr>
            <a:picLocks noChangeAspect="1" noChangeArrowheads="1"/>
          </p:cNvPicPr>
          <p:nvPr/>
        </p:nvPicPr>
        <p:blipFill>
          <a:blip r:embed="rId4" cstate="print"/>
          <a:srcRect l="10831" t="6735" r="15520" b="12447"/>
          <a:stretch>
            <a:fillRect/>
          </a:stretch>
        </p:blipFill>
        <p:spPr bwMode="auto">
          <a:xfrm>
            <a:off x="5508104" y="5157192"/>
            <a:ext cx="943796" cy="1332418"/>
          </a:xfrm>
          <a:prstGeom prst="rect">
            <a:avLst/>
          </a:prstGeom>
          <a:noFill/>
        </p:spPr>
      </p:pic>
      <p:pic>
        <p:nvPicPr>
          <p:cNvPr id="8" name="Picture 10" descr="D Major Chord"/>
          <p:cNvPicPr>
            <a:picLocks noChangeAspect="1" noChangeArrowheads="1"/>
          </p:cNvPicPr>
          <p:nvPr/>
        </p:nvPicPr>
        <p:blipFill>
          <a:blip r:embed="rId5" cstate="print"/>
          <a:srcRect l="10147" t="6080" r="8672" b="8795"/>
          <a:stretch>
            <a:fillRect/>
          </a:stretch>
        </p:blipFill>
        <p:spPr bwMode="auto">
          <a:xfrm>
            <a:off x="6660232" y="5157192"/>
            <a:ext cx="1015176" cy="1332418"/>
          </a:xfrm>
          <a:prstGeom prst="rect">
            <a:avLst/>
          </a:prstGeom>
          <a:noFill/>
        </p:spPr>
      </p:pic>
    </p:spTree>
    <p:extLst>
      <p:ext uri="{BB962C8B-B14F-4D97-AF65-F5344CB8AC3E}">
        <p14:creationId xmlns:p14="http://schemas.microsoft.com/office/powerpoint/2010/main" val="2466490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smtClean="0"/>
              <a:t>I’m a Little Scallop (Nancy Stewart)</a:t>
            </a:r>
            <a:endParaRPr lang="en-AU" dirty="0"/>
          </a:p>
        </p:txBody>
      </p:sp>
      <p:sp>
        <p:nvSpPr>
          <p:cNvPr id="5" name="Subtitle 4"/>
          <p:cNvSpPr>
            <a:spLocks noGrp="1"/>
          </p:cNvSpPr>
          <p:nvPr>
            <p:ph type="subTitle" idx="1"/>
          </p:nvPr>
        </p:nvSpPr>
        <p:spPr/>
        <p:txBody>
          <a:bodyPr/>
          <a:lstStyle/>
          <a:p>
            <a:r>
              <a:rPr lang="en-AU" dirty="0" smtClean="0"/>
              <a:t>(Tune: </a:t>
            </a:r>
            <a:r>
              <a:rPr lang="en-AU" i="1" dirty="0" smtClean="0"/>
              <a:t>I’m a Little Teapot</a:t>
            </a:r>
            <a:r>
              <a:rPr lang="en-AU" dirty="0" smtClean="0"/>
              <a:t>)</a:t>
            </a:r>
          </a:p>
          <a:p>
            <a:endParaRPr lang="en-AU" dirty="0"/>
          </a:p>
          <a:p>
            <a:r>
              <a:rPr lang="en-AU" dirty="0" smtClean="0"/>
              <a:t>I’m </a:t>
            </a:r>
            <a:r>
              <a:rPr lang="en-AU" dirty="0"/>
              <a:t>a little scallop in a </a:t>
            </a:r>
            <a:r>
              <a:rPr lang="en-AU" dirty="0" smtClean="0"/>
              <a:t>shell</a:t>
            </a:r>
            <a:endParaRPr lang="en-AU" dirty="0"/>
          </a:p>
          <a:p>
            <a:r>
              <a:rPr lang="en-AU" dirty="0"/>
              <a:t>Down in the sand I live quite well</a:t>
            </a:r>
          </a:p>
          <a:p>
            <a:r>
              <a:rPr lang="en-AU" dirty="0"/>
              <a:t>But if you come a </a:t>
            </a:r>
            <a:r>
              <a:rPr lang="en-AU" dirty="0" err="1"/>
              <a:t>knockin</a:t>
            </a:r>
            <a:r>
              <a:rPr lang="en-AU" dirty="0"/>
              <a:t>’ at my </a:t>
            </a:r>
            <a:r>
              <a:rPr lang="en-AU" dirty="0" smtClean="0"/>
              <a:t>door</a:t>
            </a:r>
            <a:endParaRPr lang="en-AU" dirty="0"/>
          </a:p>
          <a:p>
            <a:r>
              <a:rPr lang="en-AU" dirty="0"/>
              <a:t>I’ll close up tight, you won’t see me anymore</a:t>
            </a:r>
            <a:r>
              <a:rPr lang="en-AU" dirty="0" smtClean="0"/>
              <a:t>!</a:t>
            </a:r>
            <a:endParaRPr lang="en-AU" dirty="0"/>
          </a:p>
        </p:txBody>
      </p:sp>
      <p:pic>
        <p:nvPicPr>
          <p:cNvPr id="18434" name="Picture 2" descr="http://www.nancymusic.com/scallop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1355" y="2708920"/>
            <a:ext cx="952500" cy="790576"/>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www.nancymusic.com/scallo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5121944"/>
            <a:ext cx="952500" cy="7905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644008" y="5633372"/>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pic>
        <p:nvPicPr>
          <p:cNvPr id="9" name="Picture 2" descr="http://singwithourkids.com/banner.gif"/>
          <p:cNvPicPr>
            <a:picLocks noChangeAspect="1" noChangeArrowheads="1"/>
          </p:cNvPicPr>
          <p:nvPr/>
        </p:nvPicPr>
        <p:blipFill rotWithShape="1">
          <a:blip r:embed="rId4">
            <a:extLst>
              <a:ext uri="{28A0092B-C50C-407E-A947-70E740481C1C}">
                <a14:useLocalDpi xmlns:a14="http://schemas.microsoft.com/office/drawing/2010/main" val="0"/>
              </a:ext>
            </a:extLst>
          </a:blip>
          <a:srcRect l="689" t="33198" r="84990"/>
          <a:stretch/>
        </p:blipFill>
        <p:spPr bwMode="auto">
          <a:xfrm>
            <a:off x="6552205" y="4676762"/>
            <a:ext cx="1260000" cy="102861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7812205" y="4676762"/>
            <a:ext cx="1096865" cy="973241"/>
            <a:chOff x="7867623" y="3264478"/>
            <a:chExt cx="1096865" cy="973241"/>
          </a:xfrm>
        </p:grpSpPr>
        <p:pic>
          <p:nvPicPr>
            <p:cNvPr id="11" name="Picture 4" descr="http://singwithourkids.com/pic-nancy-talk.jpg"/>
            <p:cNvPicPr>
              <a:picLocks noChangeAspect="1" noChangeArrowheads="1"/>
            </p:cNvPicPr>
            <p:nvPr/>
          </p:nvPicPr>
          <p:blipFill rotWithShape="1">
            <a:blip r:embed="rId5">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059889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smtClean="0"/>
              <a:t>I’m a Little Scallop (Nancy Stewart)</a:t>
            </a:r>
            <a:endParaRPr lang="en-AU" dirty="0"/>
          </a:p>
        </p:txBody>
      </p:sp>
      <p:sp>
        <p:nvSpPr>
          <p:cNvPr id="5" name="Subtitle 4"/>
          <p:cNvSpPr>
            <a:spLocks noGrp="1"/>
          </p:cNvSpPr>
          <p:nvPr>
            <p:ph type="subTitle" idx="1"/>
          </p:nvPr>
        </p:nvSpPr>
        <p:spPr/>
        <p:txBody>
          <a:bodyPr/>
          <a:lstStyle/>
          <a:p>
            <a:r>
              <a:rPr lang="en-AU" dirty="0" smtClean="0"/>
              <a:t>(Tune: </a:t>
            </a:r>
            <a:r>
              <a:rPr lang="en-AU" i="1" dirty="0" smtClean="0"/>
              <a:t>I’m a Little Teapot</a:t>
            </a:r>
            <a:r>
              <a:rPr lang="en-AU" dirty="0" smtClean="0"/>
              <a:t>)</a:t>
            </a:r>
          </a:p>
          <a:p>
            <a:endParaRPr lang="en-AU" dirty="0"/>
          </a:p>
          <a:p>
            <a:r>
              <a:rPr lang="en-AU" dirty="0" smtClean="0"/>
              <a:t>I’m </a:t>
            </a:r>
            <a:r>
              <a:rPr lang="en-AU" dirty="0"/>
              <a:t>a little scallop in a </a:t>
            </a:r>
            <a:r>
              <a:rPr lang="en-AU" dirty="0" smtClean="0"/>
              <a:t>shell</a:t>
            </a:r>
            <a:endParaRPr lang="en-AU" dirty="0"/>
          </a:p>
          <a:p>
            <a:r>
              <a:rPr lang="en-AU" dirty="0"/>
              <a:t>Down in the sand I live quite well</a:t>
            </a:r>
          </a:p>
          <a:p>
            <a:r>
              <a:rPr lang="en-AU" dirty="0"/>
              <a:t>But if you come a </a:t>
            </a:r>
            <a:r>
              <a:rPr lang="en-AU" dirty="0" err="1"/>
              <a:t>knockin</a:t>
            </a:r>
            <a:r>
              <a:rPr lang="en-AU" dirty="0"/>
              <a:t>’ at my </a:t>
            </a:r>
            <a:r>
              <a:rPr lang="en-AU" dirty="0" smtClean="0"/>
              <a:t>door</a:t>
            </a:r>
            <a:endParaRPr lang="en-AU" dirty="0"/>
          </a:p>
          <a:p>
            <a:r>
              <a:rPr lang="en-AU" dirty="0"/>
              <a:t>I’ll close up tight, you won’t see me anymore</a:t>
            </a:r>
            <a:r>
              <a:rPr lang="en-AU" dirty="0" smtClean="0"/>
              <a:t>!</a:t>
            </a:r>
            <a:endParaRPr lang="en-AU" dirty="0"/>
          </a:p>
        </p:txBody>
      </p:sp>
      <p:pic>
        <p:nvPicPr>
          <p:cNvPr id="18434" name="Picture 2" descr="http://www.nancymusic.com/scallop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1355" y="2708920"/>
            <a:ext cx="952500" cy="790576"/>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www.nancymusic.com/scallop.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704" y="5121944"/>
            <a:ext cx="952500" cy="790576"/>
          </a:xfrm>
          <a:prstGeom prst="rect">
            <a:avLst/>
          </a:prstGeom>
          <a:noFill/>
          <a:extLst>
            <a:ext uri="{909E8E84-426E-40DD-AFC4-6F175D3DCCD1}">
              <a14:hiddenFill xmlns:a14="http://schemas.microsoft.com/office/drawing/2010/main">
                <a:solidFill>
                  <a:srgbClr val="FFFFFF"/>
                </a:solidFill>
              </a14:hiddenFill>
            </a:ext>
          </a:extLst>
        </p:spPr>
      </p:pic>
      <p:pic>
        <p:nvPicPr>
          <p:cNvPr id="2" name="Scallop.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8424" y="692696"/>
            <a:ext cx="609600" cy="609600"/>
          </a:xfrm>
          <a:prstGeom prst="rect">
            <a:avLst/>
          </a:prstGeom>
        </p:spPr>
      </p:pic>
      <p:sp>
        <p:nvSpPr>
          <p:cNvPr id="9" name="TextBox 8"/>
          <p:cNvSpPr txBox="1"/>
          <p:nvPr/>
        </p:nvSpPr>
        <p:spPr>
          <a:xfrm>
            <a:off x="4644008" y="5633372"/>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pic>
        <p:nvPicPr>
          <p:cNvPr id="10" name="Picture 2" descr="http://singwithourkids.com/banner.gif"/>
          <p:cNvPicPr>
            <a:picLocks noChangeAspect="1" noChangeArrowheads="1"/>
          </p:cNvPicPr>
          <p:nvPr/>
        </p:nvPicPr>
        <p:blipFill rotWithShape="1">
          <a:blip r:embed="rId7">
            <a:extLst>
              <a:ext uri="{28A0092B-C50C-407E-A947-70E740481C1C}">
                <a14:useLocalDpi xmlns:a14="http://schemas.microsoft.com/office/drawing/2010/main" val="0"/>
              </a:ext>
            </a:extLst>
          </a:blip>
          <a:srcRect l="689" t="33198" r="84990"/>
          <a:stretch/>
        </p:blipFill>
        <p:spPr bwMode="auto">
          <a:xfrm>
            <a:off x="6552205" y="4676762"/>
            <a:ext cx="1260000" cy="102861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7812205" y="4676762"/>
            <a:ext cx="1096865" cy="973241"/>
            <a:chOff x="7867623" y="3264478"/>
            <a:chExt cx="1096865" cy="973241"/>
          </a:xfrm>
        </p:grpSpPr>
        <p:pic>
          <p:nvPicPr>
            <p:cNvPr id="12" name="Picture 4" descr="http://singwithourkids.com/pic-nancy-talk.jpg"/>
            <p:cNvPicPr>
              <a:picLocks noChangeAspect="1" noChangeArrowheads="1"/>
            </p:cNvPicPr>
            <p:nvPr/>
          </p:nvPicPr>
          <p:blipFill rotWithShape="1">
            <a:blip r:embed="rId8">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54238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Five Coyotes</a:t>
            </a:r>
            <a:br>
              <a:rPr lang="en-AU" dirty="0"/>
            </a:br>
            <a:r>
              <a:rPr lang="en-AU" sz="2000" dirty="0">
                <a:hlinkClick r:id="rId2"/>
              </a:rPr>
              <a:t>http://</a:t>
            </a:r>
            <a:r>
              <a:rPr lang="en-AU" sz="2000" dirty="0" smtClean="0">
                <a:hlinkClick r:id="rId2"/>
              </a:rPr>
              <a:t>www.nancymusic.com/Coyotes.htm</a:t>
            </a:r>
            <a:r>
              <a:rPr lang="en-AU" sz="2000" dirty="0" smtClean="0"/>
              <a:t> </a:t>
            </a:r>
            <a:endParaRPr lang="en-AU" sz="2000" dirty="0"/>
          </a:p>
        </p:txBody>
      </p:sp>
      <p:sp>
        <p:nvSpPr>
          <p:cNvPr id="3" name="Content Placeholder 2"/>
          <p:cNvSpPr>
            <a:spLocks noGrp="1"/>
          </p:cNvSpPr>
          <p:nvPr>
            <p:ph idx="1"/>
          </p:nvPr>
        </p:nvSpPr>
        <p:spPr/>
        <p:txBody>
          <a:bodyPr/>
          <a:lstStyle/>
          <a:p>
            <a:r>
              <a:rPr lang="en-AU" dirty="0" smtClean="0"/>
              <a:t>Coyote and </a:t>
            </a:r>
            <a:r>
              <a:rPr lang="en-AU" dirty="0"/>
              <a:t>rabbit </a:t>
            </a:r>
            <a:r>
              <a:rPr lang="en-AU" dirty="0" smtClean="0"/>
              <a:t>templates </a:t>
            </a:r>
            <a:r>
              <a:rPr lang="en-AU" dirty="0" smtClean="0">
                <a:hlinkClick r:id="rId3"/>
              </a:rPr>
              <a:t>http</a:t>
            </a:r>
            <a:r>
              <a:rPr lang="en-AU" dirty="0">
                <a:hlinkClick r:id="rId3"/>
              </a:rPr>
              <a:t>://</a:t>
            </a:r>
            <a:r>
              <a:rPr lang="en-AU" dirty="0" smtClean="0">
                <a:hlinkClick r:id="rId3"/>
              </a:rPr>
              <a:t>www.nancymusic.com/Coyotesplay.htm</a:t>
            </a:r>
            <a:r>
              <a:rPr lang="en-AU" dirty="0" smtClean="0"/>
              <a:t> </a:t>
            </a:r>
            <a:endParaRPr lang="en-AU" dirty="0"/>
          </a:p>
        </p:txBody>
      </p:sp>
      <p:pic>
        <p:nvPicPr>
          <p:cNvPr id="2050" name="Picture 2" descr="http://www.nancymusic.com/Five-Coyote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060848"/>
            <a:ext cx="8266263" cy="4581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575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err="1" smtClean="0"/>
              <a:t>Hee</a:t>
            </a:r>
            <a:r>
              <a:rPr lang="en-AU" dirty="0" smtClean="0"/>
              <a:t> Na Nee Na</a:t>
            </a:r>
            <a:endParaRPr lang="en-AU" dirty="0"/>
          </a:p>
        </p:txBody>
      </p:sp>
      <p:sp>
        <p:nvSpPr>
          <p:cNvPr id="5" name="Content Placeholder 4"/>
          <p:cNvSpPr>
            <a:spLocks noGrp="1"/>
          </p:cNvSpPr>
          <p:nvPr>
            <p:ph idx="1"/>
          </p:nvPr>
        </p:nvSpPr>
        <p:spPr/>
        <p:txBody>
          <a:bodyPr/>
          <a:lstStyle/>
          <a:p>
            <a:r>
              <a:rPr lang="en-AU" dirty="0">
                <a:hlinkClick r:id="rId2"/>
              </a:rPr>
              <a:t>http://</a:t>
            </a:r>
            <a:r>
              <a:rPr lang="en-AU" dirty="0" smtClean="0">
                <a:hlinkClick r:id="rId2"/>
              </a:rPr>
              <a:t>www.nancymusic.com/HeeNa.htm</a:t>
            </a:r>
            <a:r>
              <a:rPr lang="en-AU" dirty="0" smtClean="0"/>
              <a:t> </a:t>
            </a:r>
            <a:endParaRPr lang="en-AU" dirty="0"/>
          </a:p>
        </p:txBody>
      </p:sp>
      <p:pic>
        <p:nvPicPr>
          <p:cNvPr id="20482" name="Picture 2" descr="http://www.nancymusic.com/Heen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432" y="2708920"/>
            <a:ext cx="7241036" cy="3997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253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err="1"/>
              <a:t>Hee</a:t>
            </a:r>
            <a:r>
              <a:rPr lang="en-AU" dirty="0"/>
              <a:t> Na Nee Na</a:t>
            </a:r>
          </a:p>
        </p:txBody>
      </p:sp>
      <p:sp>
        <p:nvSpPr>
          <p:cNvPr id="5" name="Subtitle 4"/>
          <p:cNvSpPr>
            <a:spLocks noGrp="1"/>
          </p:cNvSpPr>
          <p:nvPr>
            <p:ph type="subTitle" idx="1"/>
          </p:nvPr>
        </p:nvSpPr>
        <p:spPr/>
        <p:txBody>
          <a:bodyPr/>
          <a:lstStyle/>
          <a:p>
            <a:pPr algn="ctr"/>
            <a:r>
              <a:rPr lang="en-AU" dirty="0"/>
              <a:t>This traditional chant comes from the Maidu tribe of Native American, which lived in the Sierra Nevada mountains during the California Gold Era. Children </a:t>
            </a:r>
            <a:r>
              <a:rPr lang="en-AU" dirty="0" smtClean="0"/>
              <a:t>play </a:t>
            </a:r>
            <a:r>
              <a:rPr lang="en-AU" dirty="0"/>
              <a:t>a </a:t>
            </a:r>
            <a:r>
              <a:rPr lang="en-AU" dirty="0" smtClean="0"/>
              <a:t>game </a:t>
            </a:r>
            <a:r>
              <a:rPr lang="en-AU" dirty="0"/>
              <a:t>while singing the </a:t>
            </a:r>
            <a:r>
              <a:rPr lang="en-AU" dirty="0" smtClean="0"/>
              <a:t>chant</a:t>
            </a:r>
            <a:r>
              <a:rPr lang="en-AU" dirty="0"/>
              <a:t>:</a:t>
            </a:r>
            <a:br>
              <a:rPr lang="en-AU" dirty="0"/>
            </a:br>
            <a:r>
              <a:rPr lang="en-AU" sz="3000" dirty="0"/>
              <a:t/>
            </a:r>
            <a:br>
              <a:rPr lang="en-AU" sz="3000" dirty="0"/>
            </a:br>
            <a:r>
              <a:rPr lang="en-AU" sz="3000" b="1" dirty="0" err="1"/>
              <a:t>Hee</a:t>
            </a:r>
            <a:r>
              <a:rPr lang="en-AU" sz="3000" b="1" dirty="0"/>
              <a:t> Na Nee Na (sung 4 times)</a:t>
            </a:r>
            <a:r>
              <a:rPr lang="en-AU" b="1" dirty="0"/>
              <a:t> </a:t>
            </a:r>
            <a:r>
              <a:rPr lang="en-AU" dirty="0"/>
              <a:t/>
            </a:r>
            <a:br>
              <a:rPr lang="en-AU" dirty="0"/>
            </a:br>
            <a:r>
              <a:rPr lang="en-AU" dirty="0"/>
              <a:t/>
            </a:r>
            <a:br>
              <a:rPr lang="en-AU" dirty="0"/>
            </a:br>
            <a:r>
              <a:rPr lang="en-AU" sz="1600" i="1" dirty="0"/>
              <a:t>Hold a treasure </a:t>
            </a:r>
            <a:r>
              <a:rPr lang="en-AU" sz="1600" i="1" dirty="0" smtClean="0"/>
              <a:t>(a coin </a:t>
            </a:r>
            <a:r>
              <a:rPr lang="en-AU" sz="1600" i="1" dirty="0"/>
              <a:t>works well ) in one hand, covered by the other. Turn closed hands over, back and </a:t>
            </a:r>
            <a:r>
              <a:rPr lang="en-AU" sz="1600" i="1" dirty="0" smtClean="0"/>
              <a:t>forth, </a:t>
            </a:r>
            <a:r>
              <a:rPr lang="en-AU" sz="1600" i="1" dirty="0"/>
              <a:t>while singing the chant. At the end separate hands into fists, and have the rest of the children guess which fist holds the treasure. Let children take turns trying to “trick” each other.</a:t>
            </a:r>
          </a:p>
        </p:txBody>
      </p:sp>
      <p:sp>
        <p:nvSpPr>
          <p:cNvPr id="8" name="TextBox 7"/>
          <p:cNvSpPr txBox="1"/>
          <p:nvPr/>
        </p:nvSpPr>
        <p:spPr>
          <a:xfrm>
            <a:off x="4644008" y="5633372"/>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pic>
        <p:nvPicPr>
          <p:cNvPr id="9" name="Picture 2" descr="http://singwithourkids.com/banner.gif"/>
          <p:cNvPicPr>
            <a:picLocks noChangeAspect="1" noChangeArrowheads="1"/>
          </p:cNvPicPr>
          <p:nvPr/>
        </p:nvPicPr>
        <p:blipFill rotWithShape="1">
          <a:blip r:embed="rId2">
            <a:extLst>
              <a:ext uri="{28A0092B-C50C-407E-A947-70E740481C1C}">
                <a14:useLocalDpi xmlns:a14="http://schemas.microsoft.com/office/drawing/2010/main" val="0"/>
              </a:ext>
            </a:extLst>
          </a:blip>
          <a:srcRect l="689" t="33198" r="84990"/>
          <a:stretch/>
        </p:blipFill>
        <p:spPr bwMode="auto">
          <a:xfrm>
            <a:off x="3275856" y="5712750"/>
            <a:ext cx="1260000" cy="102861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4535856" y="5712750"/>
            <a:ext cx="1096865" cy="973241"/>
            <a:chOff x="7867623" y="3264478"/>
            <a:chExt cx="1096865" cy="973241"/>
          </a:xfrm>
        </p:grpSpPr>
        <p:pic>
          <p:nvPicPr>
            <p:cNvPr id="11" name="Picture 4" descr="http://singwithourkids.com/pic-nancy-talk.jpg"/>
            <p:cNvPicPr>
              <a:picLocks noChangeAspect="1" noChangeArrowheads="1"/>
            </p:cNvPicPr>
            <p:nvPr/>
          </p:nvPicPr>
          <p:blipFill rotWithShape="1">
            <a:blip r:embed="rId3">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9753575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err="1"/>
              <a:t>Hee</a:t>
            </a:r>
            <a:r>
              <a:rPr lang="en-AU" dirty="0"/>
              <a:t> Na Nee Na</a:t>
            </a:r>
          </a:p>
        </p:txBody>
      </p:sp>
      <p:sp>
        <p:nvSpPr>
          <p:cNvPr id="5" name="Subtitle 4"/>
          <p:cNvSpPr>
            <a:spLocks noGrp="1"/>
          </p:cNvSpPr>
          <p:nvPr>
            <p:ph type="subTitle" idx="1"/>
          </p:nvPr>
        </p:nvSpPr>
        <p:spPr/>
        <p:txBody>
          <a:bodyPr/>
          <a:lstStyle/>
          <a:p>
            <a:pPr algn="ctr"/>
            <a:r>
              <a:rPr lang="en-AU" dirty="0"/>
              <a:t>This traditional chant comes from the Maidu tribe of Native American, which lived in the Sierra Nevada mountains during the California Gold Era. Children </a:t>
            </a:r>
            <a:r>
              <a:rPr lang="en-AU" dirty="0" smtClean="0"/>
              <a:t>play </a:t>
            </a:r>
            <a:r>
              <a:rPr lang="en-AU" dirty="0"/>
              <a:t>a </a:t>
            </a:r>
            <a:r>
              <a:rPr lang="en-AU" dirty="0" smtClean="0"/>
              <a:t>game </a:t>
            </a:r>
            <a:r>
              <a:rPr lang="en-AU" dirty="0"/>
              <a:t>while singing the </a:t>
            </a:r>
            <a:r>
              <a:rPr lang="en-AU" dirty="0" smtClean="0"/>
              <a:t>chant</a:t>
            </a:r>
            <a:r>
              <a:rPr lang="en-AU" dirty="0"/>
              <a:t>:</a:t>
            </a:r>
            <a:br>
              <a:rPr lang="en-AU" dirty="0"/>
            </a:br>
            <a:r>
              <a:rPr lang="en-AU" sz="3000" dirty="0"/>
              <a:t/>
            </a:r>
            <a:br>
              <a:rPr lang="en-AU" sz="3000" dirty="0"/>
            </a:br>
            <a:r>
              <a:rPr lang="en-AU" sz="3000" b="1" dirty="0" err="1"/>
              <a:t>Hee</a:t>
            </a:r>
            <a:r>
              <a:rPr lang="en-AU" sz="3000" b="1" dirty="0"/>
              <a:t> Na Nee Na (sung 4 times)</a:t>
            </a:r>
            <a:r>
              <a:rPr lang="en-AU" b="1" dirty="0"/>
              <a:t> </a:t>
            </a:r>
            <a:r>
              <a:rPr lang="en-AU" dirty="0"/>
              <a:t/>
            </a:r>
            <a:br>
              <a:rPr lang="en-AU" dirty="0"/>
            </a:br>
            <a:r>
              <a:rPr lang="en-AU" dirty="0"/>
              <a:t/>
            </a:r>
            <a:br>
              <a:rPr lang="en-AU" dirty="0"/>
            </a:br>
            <a:r>
              <a:rPr lang="en-AU" sz="1600" i="1" dirty="0"/>
              <a:t>Hold a treasure </a:t>
            </a:r>
            <a:r>
              <a:rPr lang="en-AU" sz="1600" i="1" dirty="0" smtClean="0"/>
              <a:t>(a coin </a:t>
            </a:r>
            <a:r>
              <a:rPr lang="en-AU" sz="1600" i="1" dirty="0"/>
              <a:t>works well ) in one hand, covered by the other. Turn closed hands over, back and </a:t>
            </a:r>
            <a:r>
              <a:rPr lang="en-AU" sz="1600" i="1" dirty="0" smtClean="0"/>
              <a:t>forth, </a:t>
            </a:r>
            <a:r>
              <a:rPr lang="en-AU" sz="1600" i="1" dirty="0"/>
              <a:t>while singing the chant. At the end separate hands into fists, and have the rest of the children guess which fist holds the treasure. Let children take turns trying to “trick” each other.</a:t>
            </a:r>
          </a:p>
        </p:txBody>
      </p:sp>
      <p:pic>
        <p:nvPicPr>
          <p:cNvPr id="8" name="HeeN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8424" y="692696"/>
            <a:ext cx="609600" cy="609600"/>
          </a:xfrm>
          <a:prstGeom prst="rect">
            <a:avLst/>
          </a:prstGeom>
        </p:spPr>
      </p:pic>
      <p:sp>
        <p:nvSpPr>
          <p:cNvPr id="9" name="TextBox 8"/>
          <p:cNvSpPr txBox="1"/>
          <p:nvPr/>
        </p:nvSpPr>
        <p:spPr>
          <a:xfrm>
            <a:off x="4644008" y="5633372"/>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pic>
        <p:nvPicPr>
          <p:cNvPr id="10" name="Picture 2" descr="http://singwithourkids.com/banner.gif"/>
          <p:cNvPicPr>
            <a:picLocks noChangeAspect="1" noChangeArrowheads="1"/>
          </p:cNvPicPr>
          <p:nvPr/>
        </p:nvPicPr>
        <p:blipFill rotWithShape="1">
          <a:blip r:embed="rId5">
            <a:extLst>
              <a:ext uri="{28A0092B-C50C-407E-A947-70E740481C1C}">
                <a14:useLocalDpi xmlns:a14="http://schemas.microsoft.com/office/drawing/2010/main" val="0"/>
              </a:ext>
            </a:extLst>
          </a:blip>
          <a:srcRect l="689" t="33198" r="84990"/>
          <a:stretch/>
        </p:blipFill>
        <p:spPr bwMode="auto">
          <a:xfrm>
            <a:off x="3275856" y="5712750"/>
            <a:ext cx="1260000" cy="102861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535856" y="5712750"/>
            <a:ext cx="1096865" cy="973241"/>
            <a:chOff x="7867623" y="3264478"/>
            <a:chExt cx="1096865" cy="973241"/>
          </a:xfrm>
        </p:grpSpPr>
        <p:pic>
          <p:nvPicPr>
            <p:cNvPr id="12" name="Picture 4" descr="http://singwithourkids.com/pic-nancy-talk.jpg"/>
            <p:cNvPicPr>
              <a:picLocks noChangeAspect="1" noChangeArrowheads="1"/>
            </p:cNvPicPr>
            <p:nvPr/>
          </p:nvPicPr>
          <p:blipFill rotWithShape="1">
            <a:blip r:embed="rId6">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49105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AU" dirty="0"/>
              <a:t>Little Cat</a:t>
            </a:r>
            <a:br>
              <a:rPr lang="en-AU" dirty="0"/>
            </a:br>
            <a:r>
              <a:rPr lang="en-AU" sz="2000" dirty="0">
                <a:hlinkClick r:id="rId2"/>
              </a:rPr>
              <a:t>http://</a:t>
            </a:r>
            <a:r>
              <a:rPr lang="en-AU" sz="2000" dirty="0" smtClean="0">
                <a:hlinkClick r:id="rId2"/>
              </a:rPr>
              <a:t>www.nancymusic.com/Littlecat.htm</a:t>
            </a:r>
            <a:r>
              <a:rPr lang="en-AU" sz="2000" dirty="0" smtClean="0"/>
              <a:t> </a:t>
            </a:r>
            <a:endParaRPr lang="en-AU" sz="2000" dirty="0"/>
          </a:p>
        </p:txBody>
      </p:sp>
      <p:sp>
        <p:nvSpPr>
          <p:cNvPr id="5" name="Content Placeholder 4"/>
          <p:cNvSpPr>
            <a:spLocks noGrp="1"/>
          </p:cNvSpPr>
          <p:nvPr>
            <p:ph idx="1"/>
          </p:nvPr>
        </p:nvSpPr>
        <p:spPr/>
        <p:txBody>
          <a:bodyPr/>
          <a:lstStyle/>
          <a:p>
            <a:r>
              <a:rPr lang="en-AU" dirty="0" smtClean="0"/>
              <a:t>Instructions </a:t>
            </a:r>
            <a:r>
              <a:rPr lang="en-AU" dirty="0"/>
              <a:t>and resources: </a:t>
            </a:r>
            <a:r>
              <a:rPr lang="en-AU" dirty="0">
                <a:hlinkClick r:id="rId3"/>
              </a:rPr>
              <a:t>http://</a:t>
            </a:r>
            <a:r>
              <a:rPr lang="en-AU" dirty="0" smtClean="0">
                <a:hlinkClick r:id="rId3"/>
              </a:rPr>
              <a:t>www.nancymusic.com/little-cat.pdf</a:t>
            </a:r>
            <a:r>
              <a:rPr lang="en-AU" dirty="0" smtClean="0"/>
              <a:t> </a:t>
            </a:r>
            <a:endParaRPr lang="en-AU" dirty="0"/>
          </a:p>
        </p:txBody>
      </p:sp>
      <p:pic>
        <p:nvPicPr>
          <p:cNvPr id="23554" name="Picture 2" descr="http://www.nancymusic.com/Littleca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9054" y="2492896"/>
            <a:ext cx="6591406" cy="4210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77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smtClean="0"/>
              <a:t>Little Cat (Nancy Stewart)</a:t>
            </a:r>
            <a:endParaRPr lang="en-AU" dirty="0"/>
          </a:p>
        </p:txBody>
      </p:sp>
      <p:sp>
        <p:nvSpPr>
          <p:cNvPr id="5" name="Subtitle 4"/>
          <p:cNvSpPr>
            <a:spLocks noGrp="1"/>
          </p:cNvSpPr>
          <p:nvPr>
            <p:ph type="subTitle" idx="1"/>
          </p:nvPr>
        </p:nvSpPr>
        <p:spPr/>
        <p:txBody>
          <a:bodyPr/>
          <a:lstStyle/>
          <a:p>
            <a:r>
              <a:rPr lang="en-AU" dirty="0"/>
              <a:t>Little cat (meow), little cat (meow</a:t>
            </a:r>
            <a:r>
              <a:rPr lang="en-AU" dirty="0" smtClean="0"/>
              <a:t>)</a:t>
            </a:r>
            <a:r>
              <a:rPr lang="en-AU" dirty="0"/>
              <a:t/>
            </a:r>
            <a:br>
              <a:rPr lang="en-AU" dirty="0"/>
            </a:br>
            <a:r>
              <a:rPr lang="en-AU" dirty="0"/>
              <a:t>There’s a little cat walking all around</a:t>
            </a:r>
            <a:br>
              <a:rPr lang="en-AU" dirty="0"/>
            </a:br>
            <a:r>
              <a:rPr lang="en-AU" dirty="0"/>
              <a:t>Little cat (meow), little cat (meow)</a:t>
            </a:r>
            <a:br>
              <a:rPr lang="en-AU" dirty="0"/>
            </a:br>
            <a:r>
              <a:rPr lang="en-AU" dirty="0"/>
              <a:t>There’s a little cat walking all </a:t>
            </a:r>
            <a:r>
              <a:rPr lang="en-AU" dirty="0" smtClean="0"/>
              <a:t>around</a:t>
            </a:r>
          </a:p>
          <a:p>
            <a:endParaRPr lang="en-AU" dirty="0"/>
          </a:p>
          <a:p>
            <a:pPr marL="342900" indent="-342900">
              <a:buFont typeface="Arial" panose="020B0604020202020204" pitchFamily="34" charset="0"/>
              <a:buChar char="•"/>
            </a:pPr>
            <a:r>
              <a:rPr lang="en-AU" dirty="0" smtClean="0"/>
              <a:t>duck</a:t>
            </a:r>
          </a:p>
          <a:p>
            <a:pPr marL="342900" indent="-342900">
              <a:buFont typeface="Arial" panose="020B0604020202020204" pitchFamily="34" charset="0"/>
              <a:buChar char="•"/>
            </a:pPr>
            <a:r>
              <a:rPr lang="en-AU" dirty="0" smtClean="0"/>
              <a:t>pig</a:t>
            </a:r>
          </a:p>
          <a:p>
            <a:pPr marL="342900" indent="-342900">
              <a:buFont typeface="Arial" panose="020B0604020202020204" pitchFamily="34" charset="0"/>
              <a:buChar char="•"/>
            </a:pPr>
            <a:r>
              <a:rPr lang="en-AU" dirty="0" smtClean="0"/>
              <a:t>mouse</a:t>
            </a:r>
            <a:endParaRPr lang="en-AU" dirty="0"/>
          </a:p>
        </p:txBody>
      </p:sp>
      <p:sp>
        <p:nvSpPr>
          <p:cNvPr id="8" name="TextBox 7"/>
          <p:cNvSpPr txBox="1"/>
          <p:nvPr/>
        </p:nvSpPr>
        <p:spPr>
          <a:xfrm>
            <a:off x="4644008" y="5633372"/>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pic>
        <p:nvPicPr>
          <p:cNvPr id="9" name="Picture 2" descr="http://singwithourkids.com/banner.gif"/>
          <p:cNvPicPr>
            <a:picLocks noChangeAspect="1" noChangeArrowheads="1"/>
          </p:cNvPicPr>
          <p:nvPr/>
        </p:nvPicPr>
        <p:blipFill rotWithShape="1">
          <a:blip r:embed="rId2">
            <a:extLst>
              <a:ext uri="{28A0092B-C50C-407E-A947-70E740481C1C}">
                <a14:useLocalDpi xmlns:a14="http://schemas.microsoft.com/office/drawing/2010/main" val="0"/>
              </a:ext>
            </a:extLst>
          </a:blip>
          <a:srcRect l="689" t="33198" r="84990"/>
          <a:stretch/>
        </p:blipFill>
        <p:spPr bwMode="auto">
          <a:xfrm>
            <a:off x="6552205" y="4676762"/>
            <a:ext cx="1260000" cy="102861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7812205" y="4676762"/>
            <a:ext cx="1096865" cy="973241"/>
            <a:chOff x="7867623" y="3264478"/>
            <a:chExt cx="1096865" cy="973241"/>
          </a:xfrm>
        </p:grpSpPr>
        <p:pic>
          <p:nvPicPr>
            <p:cNvPr id="11" name="Picture 4" descr="http://singwithourkids.com/pic-nancy-talk.jpg"/>
            <p:cNvPicPr>
              <a:picLocks noChangeAspect="1" noChangeArrowheads="1"/>
            </p:cNvPicPr>
            <p:nvPr/>
          </p:nvPicPr>
          <p:blipFill rotWithShape="1">
            <a:blip r:embed="rId3">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8565435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smtClean="0"/>
              <a:t>Little Cat (Nancy Stewart)</a:t>
            </a:r>
            <a:endParaRPr lang="en-AU" dirty="0"/>
          </a:p>
        </p:txBody>
      </p:sp>
      <p:sp>
        <p:nvSpPr>
          <p:cNvPr id="5" name="Subtitle 4"/>
          <p:cNvSpPr>
            <a:spLocks noGrp="1"/>
          </p:cNvSpPr>
          <p:nvPr>
            <p:ph type="subTitle" idx="1"/>
          </p:nvPr>
        </p:nvSpPr>
        <p:spPr/>
        <p:txBody>
          <a:bodyPr/>
          <a:lstStyle/>
          <a:p>
            <a:r>
              <a:rPr lang="en-AU" dirty="0"/>
              <a:t>Little cat (meow), little cat (meow</a:t>
            </a:r>
            <a:r>
              <a:rPr lang="en-AU" dirty="0" smtClean="0"/>
              <a:t>)</a:t>
            </a:r>
            <a:r>
              <a:rPr lang="en-AU" dirty="0"/>
              <a:t/>
            </a:r>
            <a:br>
              <a:rPr lang="en-AU" dirty="0"/>
            </a:br>
            <a:r>
              <a:rPr lang="en-AU" dirty="0"/>
              <a:t>There’s a little cat walking all around</a:t>
            </a:r>
            <a:br>
              <a:rPr lang="en-AU" dirty="0"/>
            </a:br>
            <a:r>
              <a:rPr lang="en-AU" dirty="0"/>
              <a:t>Little cat (meow), little cat (meow)</a:t>
            </a:r>
            <a:br>
              <a:rPr lang="en-AU" dirty="0"/>
            </a:br>
            <a:r>
              <a:rPr lang="en-AU" dirty="0"/>
              <a:t>There’s a little cat walking all </a:t>
            </a:r>
            <a:r>
              <a:rPr lang="en-AU" dirty="0" smtClean="0"/>
              <a:t>around</a:t>
            </a:r>
          </a:p>
          <a:p>
            <a:endParaRPr lang="en-AU" dirty="0"/>
          </a:p>
          <a:p>
            <a:pPr marL="342900" indent="-342900">
              <a:buFont typeface="Arial" panose="020B0604020202020204" pitchFamily="34" charset="0"/>
              <a:buChar char="•"/>
            </a:pPr>
            <a:r>
              <a:rPr lang="en-AU" dirty="0" smtClean="0"/>
              <a:t>duck</a:t>
            </a:r>
          </a:p>
          <a:p>
            <a:pPr marL="342900" indent="-342900">
              <a:buFont typeface="Arial" panose="020B0604020202020204" pitchFamily="34" charset="0"/>
              <a:buChar char="•"/>
            </a:pPr>
            <a:r>
              <a:rPr lang="en-AU" dirty="0" smtClean="0"/>
              <a:t>pig</a:t>
            </a:r>
          </a:p>
          <a:p>
            <a:pPr marL="342900" indent="-342900">
              <a:buFont typeface="Arial" panose="020B0604020202020204" pitchFamily="34" charset="0"/>
              <a:buChar char="•"/>
            </a:pPr>
            <a:r>
              <a:rPr lang="en-AU" dirty="0" smtClean="0"/>
              <a:t>mouse</a:t>
            </a:r>
            <a:endParaRPr lang="en-AU" dirty="0"/>
          </a:p>
        </p:txBody>
      </p:sp>
      <p:pic>
        <p:nvPicPr>
          <p:cNvPr id="2" name="Littlec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8424" y="692696"/>
            <a:ext cx="609600" cy="609600"/>
          </a:xfrm>
          <a:prstGeom prst="rect">
            <a:avLst/>
          </a:prstGeom>
        </p:spPr>
      </p:pic>
      <p:sp>
        <p:nvSpPr>
          <p:cNvPr id="8" name="TextBox 7"/>
          <p:cNvSpPr txBox="1"/>
          <p:nvPr/>
        </p:nvSpPr>
        <p:spPr>
          <a:xfrm>
            <a:off x="4644008" y="5633372"/>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pic>
        <p:nvPicPr>
          <p:cNvPr id="9" name="Picture 2" descr="http://singwithourkids.com/banner.gif"/>
          <p:cNvPicPr>
            <a:picLocks noChangeAspect="1" noChangeArrowheads="1"/>
          </p:cNvPicPr>
          <p:nvPr/>
        </p:nvPicPr>
        <p:blipFill rotWithShape="1">
          <a:blip r:embed="rId5">
            <a:extLst>
              <a:ext uri="{28A0092B-C50C-407E-A947-70E740481C1C}">
                <a14:useLocalDpi xmlns:a14="http://schemas.microsoft.com/office/drawing/2010/main" val="0"/>
              </a:ext>
            </a:extLst>
          </a:blip>
          <a:srcRect l="689" t="33198" r="84990"/>
          <a:stretch/>
        </p:blipFill>
        <p:spPr bwMode="auto">
          <a:xfrm>
            <a:off x="6552205" y="4676762"/>
            <a:ext cx="1260000" cy="102861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7812205" y="4676762"/>
            <a:ext cx="1096865" cy="973241"/>
            <a:chOff x="7867623" y="3264478"/>
            <a:chExt cx="1096865" cy="973241"/>
          </a:xfrm>
        </p:grpSpPr>
        <p:pic>
          <p:nvPicPr>
            <p:cNvPr id="11" name="Picture 4" descr="http://singwithourkids.com/pic-nancy-talk.jpg"/>
            <p:cNvPicPr>
              <a:picLocks noChangeAspect="1" noChangeArrowheads="1"/>
            </p:cNvPicPr>
            <p:nvPr/>
          </p:nvPicPr>
          <p:blipFill rotWithShape="1">
            <a:blip r:embed="rId6">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5228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0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Listen to the Drum</a:t>
            </a:r>
            <a:endParaRPr lang="en-AU" dirty="0"/>
          </a:p>
        </p:txBody>
      </p:sp>
      <p:sp>
        <p:nvSpPr>
          <p:cNvPr id="5" name="Content Placeholder 4"/>
          <p:cNvSpPr>
            <a:spLocks noGrp="1"/>
          </p:cNvSpPr>
          <p:nvPr>
            <p:ph idx="1"/>
          </p:nvPr>
        </p:nvSpPr>
        <p:spPr>
          <a:xfrm>
            <a:off x="179512" y="1052736"/>
            <a:ext cx="2952328" cy="5688632"/>
          </a:xfrm>
        </p:spPr>
        <p:txBody>
          <a:bodyPr/>
          <a:lstStyle/>
          <a:p>
            <a:r>
              <a:rPr lang="en-AU" dirty="0"/>
              <a:t>Use this song to teach listening skills, rhythm, following directions, and communicating without words</a:t>
            </a:r>
            <a:r>
              <a:rPr lang="en-AU" dirty="0" smtClean="0"/>
              <a:t>!</a:t>
            </a:r>
          </a:p>
          <a:p>
            <a:r>
              <a:rPr lang="en-AU" dirty="0">
                <a:hlinkClick r:id="rId2"/>
              </a:rPr>
              <a:t>http://</a:t>
            </a:r>
            <a:r>
              <a:rPr lang="en-AU" dirty="0" smtClean="0">
                <a:hlinkClick r:id="rId2"/>
              </a:rPr>
              <a:t>www.nancymusic.com/Drum.htm</a:t>
            </a:r>
            <a:r>
              <a:rPr lang="en-AU" dirty="0" smtClean="0"/>
              <a:t> </a:t>
            </a:r>
            <a:endParaRPr lang="en-AU" dirty="0"/>
          </a:p>
        </p:txBody>
      </p:sp>
      <p:pic>
        <p:nvPicPr>
          <p:cNvPr id="25602" name="Picture 2" descr="http://www.nancymusic.com/images/listendru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129" y="2098128"/>
            <a:ext cx="5802359" cy="4571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523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Listen to the Drum</a:t>
            </a:r>
            <a:endParaRPr lang="en-AU" dirty="0"/>
          </a:p>
        </p:txBody>
      </p:sp>
      <p:sp>
        <p:nvSpPr>
          <p:cNvPr id="4" name="Subtitle 3"/>
          <p:cNvSpPr>
            <a:spLocks noGrp="1"/>
          </p:cNvSpPr>
          <p:nvPr>
            <p:ph type="subTitle" idx="1"/>
          </p:nvPr>
        </p:nvSpPr>
        <p:spPr/>
        <p:txBody>
          <a:bodyPr/>
          <a:lstStyle/>
          <a:p>
            <a:r>
              <a:rPr lang="en-AU" dirty="0"/>
              <a:t>Listen to the drum, everybody come</a:t>
            </a:r>
          </a:p>
          <a:p>
            <a:r>
              <a:rPr lang="en-AU" dirty="0"/>
              <a:t>Come to the circle, everybody come </a:t>
            </a:r>
            <a:r>
              <a:rPr lang="en-AU" i="1" dirty="0"/>
              <a:t>(repeat)</a:t>
            </a:r>
          </a:p>
          <a:p>
            <a:r>
              <a:rPr lang="en-AU" dirty="0"/>
              <a:t>Listen to the drum, can you echo the drum</a:t>
            </a:r>
            <a:br>
              <a:rPr lang="en-AU" dirty="0"/>
            </a:br>
            <a:r>
              <a:rPr lang="en-AU" i="1" dirty="0" smtClean="0"/>
              <a:t>(</a:t>
            </a:r>
            <a:r>
              <a:rPr lang="en-AU" i="1" dirty="0"/>
              <a:t>play a pattern, let children echo)</a:t>
            </a:r>
          </a:p>
          <a:p>
            <a:endParaRPr lang="en-AU" i="1" dirty="0" smtClean="0"/>
          </a:p>
          <a:p>
            <a:r>
              <a:rPr lang="en-AU" i="1" dirty="0" smtClean="0"/>
              <a:t>(</a:t>
            </a:r>
            <a:r>
              <a:rPr lang="en-AU" i="1" dirty="0"/>
              <a:t>repeat)</a:t>
            </a:r>
          </a:p>
          <a:p>
            <a:endParaRPr lang="en-AU" dirty="0" smtClean="0"/>
          </a:p>
          <a:p>
            <a:r>
              <a:rPr lang="en-AU" dirty="0" smtClean="0"/>
              <a:t>Listen </a:t>
            </a:r>
            <a:r>
              <a:rPr lang="en-AU" dirty="0"/>
              <a:t>to the drum, everybody come</a:t>
            </a:r>
          </a:p>
          <a:p>
            <a:r>
              <a:rPr lang="en-AU" dirty="0"/>
              <a:t>Come to the circle, everybody come</a:t>
            </a:r>
          </a:p>
          <a:p>
            <a:r>
              <a:rPr lang="en-AU" dirty="0"/>
              <a:t>Listen to the drum everybody come</a:t>
            </a:r>
          </a:p>
          <a:p>
            <a:r>
              <a:rPr lang="en-AU" dirty="0"/>
              <a:t>Come to the circle, everybody </a:t>
            </a:r>
            <a:r>
              <a:rPr lang="en-AU" dirty="0" smtClean="0"/>
              <a:t>come</a:t>
            </a:r>
            <a:endParaRPr lang="en-AU" dirty="0"/>
          </a:p>
        </p:txBody>
      </p:sp>
      <p:sp>
        <p:nvSpPr>
          <p:cNvPr id="6" name="TextBox 5"/>
          <p:cNvSpPr txBox="1"/>
          <p:nvPr/>
        </p:nvSpPr>
        <p:spPr>
          <a:xfrm>
            <a:off x="4644008" y="5633372"/>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pic>
        <p:nvPicPr>
          <p:cNvPr id="9" name="Picture 2" descr="http://singwithourkids.com/banner.gif"/>
          <p:cNvPicPr>
            <a:picLocks noChangeAspect="1" noChangeArrowheads="1"/>
          </p:cNvPicPr>
          <p:nvPr/>
        </p:nvPicPr>
        <p:blipFill rotWithShape="1">
          <a:blip r:embed="rId2">
            <a:extLst>
              <a:ext uri="{28A0092B-C50C-407E-A947-70E740481C1C}">
                <a14:useLocalDpi xmlns:a14="http://schemas.microsoft.com/office/drawing/2010/main" val="0"/>
              </a:ext>
            </a:extLst>
          </a:blip>
          <a:srcRect l="689" t="33198" r="84990"/>
          <a:stretch/>
        </p:blipFill>
        <p:spPr bwMode="auto">
          <a:xfrm>
            <a:off x="6552205" y="4676762"/>
            <a:ext cx="1260000" cy="102861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7812205" y="4676762"/>
            <a:ext cx="1096865" cy="973241"/>
            <a:chOff x="7867623" y="3264478"/>
            <a:chExt cx="1096865" cy="973241"/>
          </a:xfrm>
        </p:grpSpPr>
        <p:pic>
          <p:nvPicPr>
            <p:cNvPr id="11" name="Picture 4" descr="http://singwithourkids.com/pic-nancy-talk.jpg"/>
            <p:cNvPicPr>
              <a:picLocks noChangeAspect="1" noChangeArrowheads="1"/>
            </p:cNvPicPr>
            <p:nvPr/>
          </p:nvPicPr>
          <p:blipFill rotWithShape="1">
            <a:blip r:embed="rId3">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319770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Listen to the Drum</a:t>
            </a:r>
            <a:endParaRPr lang="en-AU" dirty="0"/>
          </a:p>
        </p:txBody>
      </p:sp>
      <p:sp>
        <p:nvSpPr>
          <p:cNvPr id="4" name="Subtitle 3"/>
          <p:cNvSpPr>
            <a:spLocks noGrp="1"/>
          </p:cNvSpPr>
          <p:nvPr>
            <p:ph type="subTitle" idx="1"/>
          </p:nvPr>
        </p:nvSpPr>
        <p:spPr/>
        <p:txBody>
          <a:bodyPr/>
          <a:lstStyle/>
          <a:p>
            <a:r>
              <a:rPr lang="en-AU" dirty="0"/>
              <a:t>Listen to the drum, everybody come</a:t>
            </a:r>
          </a:p>
          <a:p>
            <a:r>
              <a:rPr lang="en-AU" dirty="0"/>
              <a:t>Come to the circle, everybody come </a:t>
            </a:r>
            <a:r>
              <a:rPr lang="en-AU" i="1" dirty="0"/>
              <a:t>(repeat)</a:t>
            </a:r>
          </a:p>
          <a:p>
            <a:r>
              <a:rPr lang="en-AU" dirty="0"/>
              <a:t>Listen to the drum, can you echo the drum</a:t>
            </a:r>
            <a:br>
              <a:rPr lang="en-AU" dirty="0"/>
            </a:br>
            <a:r>
              <a:rPr lang="en-AU" i="1" dirty="0" smtClean="0"/>
              <a:t>(</a:t>
            </a:r>
            <a:r>
              <a:rPr lang="en-AU" i="1" dirty="0"/>
              <a:t>play a pattern, let children echo)</a:t>
            </a:r>
          </a:p>
          <a:p>
            <a:endParaRPr lang="en-AU" i="1" dirty="0" smtClean="0"/>
          </a:p>
          <a:p>
            <a:r>
              <a:rPr lang="en-AU" i="1" dirty="0" smtClean="0"/>
              <a:t>(</a:t>
            </a:r>
            <a:r>
              <a:rPr lang="en-AU" i="1" dirty="0"/>
              <a:t>repeat)</a:t>
            </a:r>
          </a:p>
          <a:p>
            <a:endParaRPr lang="en-AU" dirty="0" smtClean="0"/>
          </a:p>
          <a:p>
            <a:r>
              <a:rPr lang="en-AU" dirty="0" smtClean="0"/>
              <a:t>Listen </a:t>
            </a:r>
            <a:r>
              <a:rPr lang="en-AU" dirty="0"/>
              <a:t>to the drum, everybody come</a:t>
            </a:r>
          </a:p>
          <a:p>
            <a:r>
              <a:rPr lang="en-AU" dirty="0"/>
              <a:t>Come to the circle, everybody come</a:t>
            </a:r>
          </a:p>
          <a:p>
            <a:r>
              <a:rPr lang="en-AU" dirty="0"/>
              <a:t>Listen to the drum everybody come</a:t>
            </a:r>
          </a:p>
          <a:p>
            <a:r>
              <a:rPr lang="en-AU" dirty="0"/>
              <a:t>Come to the circle, everybody </a:t>
            </a:r>
            <a:r>
              <a:rPr lang="en-AU" dirty="0" smtClean="0"/>
              <a:t>come</a:t>
            </a:r>
            <a:endParaRPr lang="en-AU" dirty="0"/>
          </a:p>
        </p:txBody>
      </p:sp>
      <p:pic>
        <p:nvPicPr>
          <p:cNvPr id="3" name="Dru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49184" y="692696"/>
            <a:ext cx="609600" cy="609600"/>
          </a:xfrm>
          <a:prstGeom prst="rect">
            <a:avLst/>
          </a:prstGeom>
        </p:spPr>
      </p:pic>
      <p:sp>
        <p:nvSpPr>
          <p:cNvPr id="9" name="TextBox 8"/>
          <p:cNvSpPr txBox="1"/>
          <p:nvPr/>
        </p:nvSpPr>
        <p:spPr>
          <a:xfrm>
            <a:off x="4644008" y="5633372"/>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pic>
        <p:nvPicPr>
          <p:cNvPr id="10" name="Picture 2" descr="http://singwithourkids.com/banner.gif"/>
          <p:cNvPicPr>
            <a:picLocks noChangeAspect="1" noChangeArrowheads="1"/>
          </p:cNvPicPr>
          <p:nvPr/>
        </p:nvPicPr>
        <p:blipFill rotWithShape="1">
          <a:blip r:embed="rId5">
            <a:extLst>
              <a:ext uri="{28A0092B-C50C-407E-A947-70E740481C1C}">
                <a14:useLocalDpi xmlns:a14="http://schemas.microsoft.com/office/drawing/2010/main" val="0"/>
              </a:ext>
            </a:extLst>
          </a:blip>
          <a:srcRect l="689" t="33198" r="84990"/>
          <a:stretch/>
        </p:blipFill>
        <p:spPr bwMode="auto">
          <a:xfrm>
            <a:off x="6552205" y="4676762"/>
            <a:ext cx="1260000" cy="102861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7812205" y="4676762"/>
            <a:ext cx="1096865" cy="973241"/>
            <a:chOff x="7867623" y="3264478"/>
            <a:chExt cx="1096865" cy="973241"/>
          </a:xfrm>
        </p:grpSpPr>
        <p:pic>
          <p:nvPicPr>
            <p:cNvPr id="12" name="Picture 4" descr="http://singwithourkids.com/pic-nancy-talk.jpg"/>
            <p:cNvPicPr>
              <a:picLocks noChangeAspect="1" noChangeArrowheads="1"/>
            </p:cNvPicPr>
            <p:nvPr/>
          </p:nvPicPr>
          <p:blipFill rotWithShape="1">
            <a:blip r:embed="rId6">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41202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Nocturnal Animals</a:t>
            </a:r>
            <a:endParaRPr lang="en-AU" dirty="0"/>
          </a:p>
        </p:txBody>
      </p:sp>
      <p:sp>
        <p:nvSpPr>
          <p:cNvPr id="3" name="Content Placeholder 2"/>
          <p:cNvSpPr>
            <a:spLocks noGrp="1"/>
          </p:cNvSpPr>
          <p:nvPr>
            <p:ph idx="1"/>
          </p:nvPr>
        </p:nvSpPr>
        <p:spPr/>
        <p:txBody>
          <a:bodyPr/>
          <a:lstStyle/>
          <a:p>
            <a:r>
              <a:rPr lang="en-AU" dirty="0"/>
              <a:t>Instructions: </a:t>
            </a:r>
            <a:r>
              <a:rPr lang="en-AU" dirty="0">
                <a:hlinkClick r:id="rId2"/>
              </a:rPr>
              <a:t>http://</a:t>
            </a:r>
            <a:r>
              <a:rPr lang="en-AU" dirty="0" smtClean="0">
                <a:hlinkClick r:id="rId2"/>
              </a:rPr>
              <a:t>www.nancymusic.com/Nocturnal.htm</a:t>
            </a:r>
            <a:r>
              <a:rPr lang="en-AU" dirty="0" smtClean="0"/>
              <a:t> </a:t>
            </a:r>
            <a:endParaRPr lang="en-AU" dirty="0"/>
          </a:p>
        </p:txBody>
      </p:sp>
      <p:pic>
        <p:nvPicPr>
          <p:cNvPr id="28674" name="Picture 2" descr="http://www.nancymusic.com/images/Nocmusic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6466" y="1988840"/>
            <a:ext cx="6776672" cy="4708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756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smtClean="0"/>
              <a:t>Five Coyotes (Nancy Stewart)</a:t>
            </a:r>
            <a:endParaRPr lang="en-AU" dirty="0"/>
          </a:p>
        </p:txBody>
      </p:sp>
      <p:sp>
        <p:nvSpPr>
          <p:cNvPr id="5" name="Subtitle 4"/>
          <p:cNvSpPr>
            <a:spLocks noGrp="1"/>
          </p:cNvSpPr>
          <p:nvPr>
            <p:ph type="subTitle" idx="1"/>
          </p:nvPr>
        </p:nvSpPr>
        <p:spPr/>
        <p:txBody>
          <a:bodyPr>
            <a:normAutofit/>
          </a:bodyPr>
          <a:lstStyle/>
          <a:p>
            <a:r>
              <a:rPr lang="en-AU" dirty="0" smtClean="0"/>
              <a:t>Five coyotes up on the hill</a:t>
            </a:r>
          </a:p>
          <a:p>
            <a:r>
              <a:rPr lang="en-AU" dirty="0" smtClean="0"/>
              <a:t>Just a </a:t>
            </a:r>
            <a:r>
              <a:rPr lang="en-AU" dirty="0" err="1" smtClean="0"/>
              <a:t>sittin</a:t>
            </a:r>
            <a:r>
              <a:rPr lang="en-AU" dirty="0" smtClean="0"/>
              <a:t>’ and a </a:t>
            </a:r>
            <a:r>
              <a:rPr lang="en-AU" dirty="0" err="1" smtClean="0"/>
              <a:t>howlin</a:t>
            </a:r>
            <a:r>
              <a:rPr lang="en-AU" dirty="0" smtClean="0"/>
              <a:t>’ at the moon</a:t>
            </a:r>
            <a:r>
              <a:rPr lang="en-AU" dirty="0"/>
              <a:t/>
            </a:r>
            <a:br>
              <a:rPr lang="en-AU" dirty="0"/>
            </a:br>
            <a:r>
              <a:rPr lang="en-AU" dirty="0"/>
              <a:t/>
            </a:r>
            <a:br>
              <a:rPr lang="en-AU" dirty="0"/>
            </a:br>
            <a:r>
              <a:rPr lang="en-AU" dirty="0" smtClean="0"/>
              <a:t>One coyote said, </a:t>
            </a:r>
            <a:r>
              <a:rPr lang="en-AU" dirty="0"/>
              <a:t>"</a:t>
            </a:r>
            <a:r>
              <a:rPr lang="en-AU" dirty="0" smtClean="0"/>
              <a:t>I’m </a:t>
            </a:r>
            <a:r>
              <a:rPr lang="en-AU" dirty="0" err="1" smtClean="0"/>
              <a:t>gettin</a:t>
            </a:r>
            <a:r>
              <a:rPr lang="en-AU" dirty="0" smtClean="0"/>
              <a:t>’ </a:t>
            </a:r>
            <a:r>
              <a:rPr lang="en-AU" dirty="0" err="1" smtClean="0"/>
              <a:t>kinda</a:t>
            </a:r>
            <a:r>
              <a:rPr lang="en-AU" dirty="0" smtClean="0"/>
              <a:t> hungry,</a:t>
            </a:r>
            <a:r>
              <a:rPr lang="en-AU" dirty="0"/>
              <a:t/>
            </a:r>
            <a:br>
              <a:rPr lang="en-AU" dirty="0"/>
            </a:br>
            <a:r>
              <a:rPr lang="en-AU" dirty="0" smtClean="0"/>
              <a:t>I’m off to find some rabbit stew!"</a:t>
            </a:r>
            <a:r>
              <a:rPr lang="en-AU" dirty="0"/>
              <a:t/>
            </a:r>
            <a:br>
              <a:rPr lang="en-AU" dirty="0"/>
            </a:br>
            <a:r>
              <a:rPr lang="en-AU" dirty="0"/>
              <a:t/>
            </a:r>
            <a:br>
              <a:rPr lang="en-AU" dirty="0"/>
            </a:br>
            <a:r>
              <a:rPr lang="en-AU" i="1" dirty="0" smtClean="0"/>
              <a:t>(Repeat </a:t>
            </a:r>
            <a:r>
              <a:rPr lang="en-AU" i="1" dirty="0"/>
              <a:t>with </a:t>
            </a:r>
            <a:r>
              <a:rPr lang="en-AU" i="1" dirty="0" smtClean="0"/>
              <a:t>four, three, two </a:t>
            </a:r>
            <a:r>
              <a:rPr lang="en-AU" i="1" dirty="0"/>
              <a:t>and </a:t>
            </a:r>
            <a:r>
              <a:rPr lang="en-AU" i="1" dirty="0" smtClean="0"/>
              <a:t>one)</a:t>
            </a:r>
            <a:r>
              <a:rPr lang="en-AU" dirty="0"/>
              <a:t/>
            </a:r>
            <a:br>
              <a:rPr lang="en-AU" dirty="0"/>
            </a:br>
            <a:r>
              <a:rPr lang="en-AU" dirty="0"/>
              <a:t/>
            </a:r>
            <a:br>
              <a:rPr lang="en-AU" dirty="0"/>
            </a:br>
            <a:r>
              <a:rPr lang="en-AU" dirty="0" smtClean="0"/>
              <a:t>Then down in the valley five little rabbits</a:t>
            </a:r>
            <a:r>
              <a:rPr lang="en-AU" dirty="0"/>
              <a:t/>
            </a:r>
            <a:br>
              <a:rPr lang="en-AU" dirty="0"/>
            </a:br>
            <a:r>
              <a:rPr lang="en-AU" dirty="0" smtClean="0"/>
              <a:t>Hop into a hole in the ground</a:t>
            </a:r>
          </a:p>
          <a:p>
            <a:r>
              <a:rPr lang="en-AU" dirty="0" smtClean="0"/>
              <a:t>They said, "we hear the coyotes are </a:t>
            </a:r>
            <a:r>
              <a:rPr lang="en-AU" dirty="0" err="1" smtClean="0"/>
              <a:t>gettin</a:t>
            </a:r>
            <a:r>
              <a:rPr lang="en-AU" dirty="0" smtClean="0"/>
              <a:t>’ </a:t>
            </a:r>
            <a:r>
              <a:rPr lang="en-AU" dirty="0" err="1" smtClean="0"/>
              <a:t>kinda</a:t>
            </a:r>
            <a:r>
              <a:rPr lang="en-AU" dirty="0" smtClean="0"/>
              <a:t> hungry,</a:t>
            </a:r>
            <a:r>
              <a:rPr lang="en-AU" dirty="0"/>
              <a:t/>
            </a:r>
            <a:br>
              <a:rPr lang="en-AU" dirty="0"/>
            </a:br>
            <a:r>
              <a:rPr lang="en-AU" dirty="0" smtClean="0"/>
              <a:t>And we don’t plan to be around"</a:t>
            </a:r>
            <a:endParaRPr lang="en-AU" dirty="0"/>
          </a:p>
        </p:txBody>
      </p:sp>
      <p:sp>
        <p:nvSpPr>
          <p:cNvPr id="8" name="TextBox 7"/>
          <p:cNvSpPr txBox="1"/>
          <p:nvPr/>
        </p:nvSpPr>
        <p:spPr>
          <a:xfrm>
            <a:off x="4699426" y="4221088"/>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pic>
        <p:nvPicPr>
          <p:cNvPr id="1026" name="Picture 2" descr="http://singwithourkids.com/banner.gif"/>
          <p:cNvPicPr>
            <a:picLocks noChangeAspect="1" noChangeArrowheads="1"/>
          </p:cNvPicPr>
          <p:nvPr/>
        </p:nvPicPr>
        <p:blipFill rotWithShape="1">
          <a:blip r:embed="rId2">
            <a:extLst>
              <a:ext uri="{28A0092B-C50C-407E-A947-70E740481C1C}">
                <a14:useLocalDpi xmlns:a14="http://schemas.microsoft.com/office/drawing/2010/main" val="0"/>
              </a:ext>
            </a:extLst>
          </a:blip>
          <a:srcRect l="689" t="33198" r="84990"/>
          <a:stretch/>
        </p:blipFill>
        <p:spPr bwMode="auto">
          <a:xfrm>
            <a:off x="6607623" y="3264478"/>
            <a:ext cx="1260000" cy="102861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7867623" y="3264478"/>
            <a:ext cx="1096865" cy="973241"/>
            <a:chOff x="7867623" y="3264478"/>
            <a:chExt cx="1096865" cy="973241"/>
          </a:xfrm>
        </p:grpSpPr>
        <p:pic>
          <p:nvPicPr>
            <p:cNvPr id="1028" name="Picture 4" descr="http://singwithourkids.com/pic-nancy-talk.jpg"/>
            <p:cNvPicPr>
              <a:picLocks noChangeAspect="1" noChangeArrowheads="1"/>
            </p:cNvPicPr>
            <p:nvPr/>
          </p:nvPicPr>
          <p:blipFill rotWithShape="1">
            <a:blip r:embed="rId3">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1379027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smtClean="0"/>
              <a:t>Nocturnal Animals</a:t>
            </a:r>
            <a:endParaRPr lang="en-AU" dirty="0"/>
          </a:p>
        </p:txBody>
      </p:sp>
      <p:sp>
        <p:nvSpPr>
          <p:cNvPr id="5" name="Subtitle 4"/>
          <p:cNvSpPr>
            <a:spLocks noGrp="1"/>
          </p:cNvSpPr>
          <p:nvPr>
            <p:ph type="subTitle" idx="1"/>
          </p:nvPr>
        </p:nvSpPr>
        <p:spPr/>
        <p:txBody>
          <a:bodyPr>
            <a:normAutofit lnSpcReduction="10000"/>
          </a:bodyPr>
          <a:lstStyle/>
          <a:p>
            <a:r>
              <a:rPr lang="en-AU" dirty="0"/>
              <a:t>On a moonlit night when the stars come out</a:t>
            </a:r>
            <a:br>
              <a:rPr lang="en-AU" dirty="0"/>
            </a:br>
            <a:r>
              <a:rPr lang="en-AU" dirty="0"/>
              <a:t>There are nocturnal animals all about</a:t>
            </a:r>
          </a:p>
          <a:p>
            <a:pPr marL="457200" indent="-457200">
              <a:buFont typeface="+mj-lt"/>
              <a:buAutoNum type="arabicPeriod"/>
            </a:pPr>
            <a:r>
              <a:rPr lang="en-AU" dirty="0"/>
              <a:t>1. </a:t>
            </a:r>
            <a:r>
              <a:rPr lang="en-AU" dirty="0" err="1"/>
              <a:t>Whoo</a:t>
            </a:r>
            <a:r>
              <a:rPr lang="en-AU" dirty="0"/>
              <a:t>, </a:t>
            </a:r>
            <a:r>
              <a:rPr lang="en-AU" dirty="0" err="1"/>
              <a:t>whoo</a:t>
            </a:r>
            <a:r>
              <a:rPr lang="en-AU" dirty="0"/>
              <a:t>, what do I see </a:t>
            </a:r>
            <a:br>
              <a:rPr lang="en-AU" dirty="0"/>
            </a:br>
            <a:r>
              <a:rPr lang="en-AU" i="1" dirty="0"/>
              <a:t>(make circles with fingers, hold up to eyes)</a:t>
            </a:r>
            <a:r>
              <a:rPr lang="en-AU" dirty="0"/>
              <a:t/>
            </a:r>
            <a:br>
              <a:rPr lang="en-AU" dirty="0"/>
            </a:br>
            <a:r>
              <a:rPr lang="en-AU" dirty="0"/>
              <a:t>A wise old owl looking at me</a:t>
            </a:r>
          </a:p>
          <a:p>
            <a:pPr marL="457200" indent="-457200">
              <a:buFont typeface="+mj-lt"/>
              <a:buAutoNum type="arabicPeriod"/>
            </a:pPr>
            <a:r>
              <a:rPr lang="en-AU" dirty="0" smtClean="0"/>
              <a:t>Meow</a:t>
            </a:r>
            <a:r>
              <a:rPr lang="en-AU" dirty="0"/>
              <a:t>, meow, what do I see</a:t>
            </a:r>
            <a:br>
              <a:rPr lang="en-AU" dirty="0"/>
            </a:br>
            <a:r>
              <a:rPr lang="en-AU" dirty="0"/>
              <a:t>A big black cat is looking at me</a:t>
            </a:r>
          </a:p>
          <a:p>
            <a:pPr marL="457200" indent="-457200">
              <a:buFont typeface="+mj-lt"/>
              <a:buAutoNum type="arabicPeriod"/>
            </a:pPr>
            <a:r>
              <a:rPr lang="en-AU" dirty="0" err="1" smtClean="0"/>
              <a:t>Eee</a:t>
            </a:r>
            <a:r>
              <a:rPr lang="en-AU" dirty="0"/>
              <a:t>, </a:t>
            </a:r>
            <a:r>
              <a:rPr lang="en-AU" dirty="0" err="1"/>
              <a:t>eee</a:t>
            </a:r>
            <a:r>
              <a:rPr lang="en-AU" dirty="0"/>
              <a:t>, </a:t>
            </a:r>
            <a:r>
              <a:rPr lang="en-AU" dirty="0" err="1"/>
              <a:t>eee</a:t>
            </a:r>
            <a:r>
              <a:rPr lang="en-AU" dirty="0"/>
              <a:t>, what do I see</a:t>
            </a:r>
            <a:br>
              <a:rPr lang="en-AU" dirty="0"/>
            </a:br>
            <a:r>
              <a:rPr lang="en-AU" dirty="0"/>
              <a:t>A little bat just looking at me</a:t>
            </a:r>
          </a:p>
          <a:p>
            <a:pPr marL="457200" indent="-457200">
              <a:buFont typeface="+mj-lt"/>
              <a:buAutoNum type="arabicPeriod"/>
            </a:pPr>
            <a:r>
              <a:rPr lang="en-AU" dirty="0" smtClean="0"/>
              <a:t>Ribbit</a:t>
            </a:r>
            <a:r>
              <a:rPr lang="en-AU" dirty="0"/>
              <a:t>, </a:t>
            </a:r>
            <a:r>
              <a:rPr lang="en-AU" dirty="0" smtClean="0"/>
              <a:t>ribbit</a:t>
            </a:r>
            <a:r>
              <a:rPr lang="en-AU" dirty="0"/>
              <a:t>, what do I see</a:t>
            </a:r>
            <a:br>
              <a:rPr lang="en-AU" dirty="0"/>
            </a:br>
            <a:r>
              <a:rPr lang="en-AU" dirty="0"/>
              <a:t>A big green tree frog looking at me</a:t>
            </a:r>
          </a:p>
          <a:p>
            <a:pPr marL="457200" indent="-457200">
              <a:buFont typeface="+mj-lt"/>
              <a:buAutoNum type="arabicPeriod"/>
            </a:pPr>
            <a:r>
              <a:rPr lang="en-AU" dirty="0" smtClean="0"/>
              <a:t>Squeak</a:t>
            </a:r>
            <a:r>
              <a:rPr lang="en-AU" dirty="0"/>
              <a:t>, squeak, squeak, what do I see</a:t>
            </a:r>
            <a:br>
              <a:rPr lang="en-AU" dirty="0"/>
            </a:br>
            <a:r>
              <a:rPr lang="en-AU" dirty="0"/>
              <a:t>A garden dormouse looking at </a:t>
            </a:r>
            <a:r>
              <a:rPr lang="en-AU" dirty="0" smtClean="0"/>
              <a:t>me</a:t>
            </a:r>
            <a:endParaRPr lang="en-AU" dirty="0"/>
          </a:p>
        </p:txBody>
      </p:sp>
      <p:sp>
        <p:nvSpPr>
          <p:cNvPr id="8" name="TextBox 7"/>
          <p:cNvSpPr txBox="1"/>
          <p:nvPr/>
        </p:nvSpPr>
        <p:spPr>
          <a:xfrm>
            <a:off x="4644008" y="4601634"/>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pic>
        <p:nvPicPr>
          <p:cNvPr id="9" name="Picture 2" descr="http://singwithourkids.com/banner.gif"/>
          <p:cNvPicPr>
            <a:picLocks noChangeAspect="1" noChangeArrowheads="1"/>
          </p:cNvPicPr>
          <p:nvPr/>
        </p:nvPicPr>
        <p:blipFill rotWithShape="1">
          <a:blip r:embed="rId2">
            <a:extLst>
              <a:ext uri="{28A0092B-C50C-407E-A947-70E740481C1C}">
                <a14:useLocalDpi xmlns:a14="http://schemas.microsoft.com/office/drawing/2010/main" val="0"/>
              </a:ext>
            </a:extLst>
          </a:blip>
          <a:srcRect l="689" t="33198" r="84990"/>
          <a:stretch/>
        </p:blipFill>
        <p:spPr bwMode="auto">
          <a:xfrm>
            <a:off x="6552205" y="3645024"/>
            <a:ext cx="1260000" cy="102861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7812205" y="3645024"/>
            <a:ext cx="1096865" cy="973241"/>
            <a:chOff x="7867623" y="3264478"/>
            <a:chExt cx="1096865" cy="973241"/>
          </a:xfrm>
        </p:grpSpPr>
        <p:pic>
          <p:nvPicPr>
            <p:cNvPr id="11" name="Picture 4" descr="http://singwithourkids.com/pic-nancy-talk.jpg"/>
            <p:cNvPicPr>
              <a:picLocks noChangeAspect="1" noChangeArrowheads="1"/>
            </p:cNvPicPr>
            <p:nvPr/>
          </p:nvPicPr>
          <p:blipFill rotWithShape="1">
            <a:blip r:embed="rId3">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982431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smtClean="0"/>
              <a:t>Nocturnal Animals</a:t>
            </a:r>
            <a:endParaRPr lang="en-AU" dirty="0"/>
          </a:p>
        </p:txBody>
      </p:sp>
      <p:sp>
        <p:nvSpPr>
          <p:cNvPr id="5" name="Subtitle 4"/>
          <p:cNvSpPr>
            <a:spLocks noGrp="1"/>
          </p:cNvSpPr>
          <p:nvPr>
            <p:ph type="subTitle" idx="1"/>
          </p:nvPr>
        </p:nvSpPr>
        <p:spPr/>
        <p:txBody>
          <a:bodyPr>
            <a:normAutofit lnSpcReduction="10000"/>
          </a:bodyPr>
          <a:lstStyle/>
          <a:p>
            <a:r>
              <a:rPr lang="en-AU" dirty="0"/>
              <a:t>On a moonlit night when the stars come out</a:t>
            </a:r>
            <a:br>
              <a:rPr lang="en-AU" dirty="0"/>
            </a:br>
            <a:r>
              <a:rPr lang="en-AU" dirty="0"/>
              <a:t>There are nocturnal animals all about</a:t>
            </a:r>
          </a:p>
          <a:p>
            <a:pPr marL="457200" indent="-457200">
              <a:buFont typeface="+mj-lt"/>
              <a:buAutoNum type="arabicPeriod"/>
            </a:pPr>
            <a:r>
              <a:rPr lang="en-AU" dirty="0"/>
              <a:t>1. </a:t>
            </a:r>
            <a:r>
              <a:rPr lang="en-AU" dirty="0" err="1"/>
              <a:t>Whoo</a:t>
            </a:r>
            <a:r>
              <a:rPr lang="en-AU" dirty="0"/>
              <a:t>, </a:t>
            </a:r>
            <a:r>
              <a:rPr lang="en-AU" dirty="0" err="1"/>
              <a:t>whoo</a:t>
            </a:r>
            <a:r>
              <a:rPr lang="en-AU" dirty="0"/>
              <a:t>, what do I see </a:t>
            </a:r>
            <a:br>
              <a:rPr lang="en-AU" dirty="0"/>
            </a:br>
            <a:r>
              <a:rPr lang="en-AU" i="1" dirty="0"/>
              <a:t>(make circles with fingers, hold up to eyes)</a:t>
            </a:r>
            <a:r>
              <a:rPr lang="en-AU" dirty="0"/>
              <a:t/>
            </a:r>
            <a:br>
              <a:rPr lang="en-AU" dirty="0"/>
            </a:br>
            <a:r>
              <a:rPr lang="en-AU" dirty="0"/>
              <a:t>A wise old owl looking at me</a:t>
            </a:r>
          </a:p>
          <a:p>
            <a:pPr marL="457200" indent="-457200">
              <a:buFont typeface="+mj-lt"/>
              <a:buAutoNum type="arabicPeriod"/>
            </a:pPr>
            <a:r>
              <a:rPr lang="en-AU" dirty="0" smtClean="0"/>
              <a:t>Meow</a:t>
            </a:r>
            <a:r>
              <a:rPr lang="en-AU" dirty="0"/>
              <a:t>, meow, what do I see</a:t>
            </a:r>
            <a:br>
              <a:rPr lang="en-AU" dirty="0"/>
            </a:br>
            <a:r>
              <a:rPr lang="en-AU" dirty="0"/>
              <a:t>A big black cat is looking at me</a:t>
            </a:r>
          </a:p>
          <a:p>
            <a:pPr marL="457200" indent="-457200">
              <a:buFont typeface="+mj-lt"/>
              <a:buAutoNum type="arabicPeriod"/>
            </a:pPr>
            <a:r>
              <a:rPr lang="en-AU" dirty="0" err="1" smtClean="0"/>
              <a:t>Eee</a:t>
            </a:r>
            <a:r>
              <a:rPr lang="en-AU" dirty="0"/>
              <a:t>, </a:t>
            </a:r>
            <a:r>
              <a:rPr lang="en-AU" dirty="0" err="1"/>
              <a:t>eee</a:t>
            </a:r>
            <a:r>
              <a:rPr lang="en-AU" dirty="0"/>
              <a:t>, </a:t>
            </a:r>
            <a:r>
              <a:rPr lang="en-AU" dirty="0" err="1"/>
              <a:t>eee</a:t>
            </a:r>
            <a:r>
              <a:rPr lang="en-AU" dirty="0"/>
              <a:t>, what do I see</a:t>
            </a:r>
            <a:br>
              <a:rPr lang="en-AU" dirty="0"/>
            </a:br>
            <a:r>
              <a:rPr lang="en-AU" dirty="0"/>
              <a:t>A little bat just looking at me</a:t>
            </a:r>
          </a:p>
          <a:p>
            <a:pPr marL="457200" indent="-457200">
              <a:buFont typeface="+mj-lt"/>
              <a:buAutoNum type="arabicPeriod"/>
            </a:pPr>
            <a:r>
              <a:rPr lang="en-AU" dirty="0" smtClean="0"/>
              <a:t>Ribbit</a:t>
            </a:r>
            <a:r>
              <a:rPr lang="en-AU" dirty="0"/>
              <a:t>, </a:t>
            </a:r>
            <a:r>
              <a:rPr lang="en-AU" dirty="0" smtClean="0"/>
              <a:t>ribbit</a:t>
            </a:r>
            <a:r>
              <a:rPr lang="en-AU" dirty="0"/>
              <a:t>, what do I see</a:t>
            </a:r>
            <a:br>
              <a:rPr lang="en-AU" dirty="0"/>
            </a:br>
            <a:r>
              <a:rPr lang="en-AU" dirty="0"/>
              <a:t>A big green tree frog looking at me</a:t>
            </a:r>
          </a:p>
          <a:p>
            <a:pPr marL="457200" indent="-457200">
              <a:buFont typeface="+mj-lt"/>
              <a:buAutoNum type="arabicPeriod"/>
            </a:pPr>
            <a:r>
              <a:rPr lang="en-AU" dirty="0" smtClean="0"/>
              <a:t>Squeak</a:t>
            </a:r>
            <a:r>
              <a:rPr lang="en-AU" dirty="0"/>
              <a:t>, squeak, squeak, what do I see</a:t>
            </a:r>
            <a:br>
              <a:rPr lang="en-AU" dirty="0"/>
            </a:br>
            <a:r>
              <a:rPr lang="en-AU" dirty="0"/>
              <a:t>A garden dormouse looking at </a:t>
            </a:r>
            <a:r>
              <a:rPr lang="en-AU" dirty="0" smtClean="0"/>
              <a:t>me</a:t>
            </a:r>
            <a:endParaRPr lang="en-AU" dirty="0"/>
          </a:p>
        </p:txBody>
      </p:sp>
      <p:pic>
        <p:nvPicPr>
          <p:cNvPr id="2" name="Nocturn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38298" y="692696"/>
            <a:ext cx="609600" cy="609600"/>
          </a:xfrm>
          <a:prstGeom prst="rect">
            <a:avLst/>
          </a:prstGeom>
        </p:spPr>
      </p:pic>
      <p:sp>
        <p:nvSpPr>
          <p:cNvPr id="8" name="TextBox 7"/>
          <p:cNvSpPr txBox="1"/>
          <p:nvPr/>
        </p:nvSpPr>
        <p:spPr>
          <a:xfrm>
            <a:off x="4644008" y="4601634"/>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pic>
        <p:nvPicPr>
          <p:cNvPr id="9" name="Picture 2" descr="http://singwithourkids.com/banner.gif"/>
          <p:cNvPicPr>
            <a:picLocks noChangeAspect="1" noChangeArrowheads="1"/>
          </p:cNvPicPr>
          <p:nvPr/>
        </p:nvPicPr>
        <p:blipFill rotWithShape="1">
          <a:blip r:embed="rId5">
            <a:extLst>
              <a:ext uri="{28A0092B-C50C-407E-A947-70E740481C1C}">
                <a14:useLocalDpi xmlns:a14="http://schemas.microsoft.com/office/drawing/2010/main" val="0"/>
              </a:ext>
            </a:extLst>
          </a:blip>
          <a:srcRect l="689" t="33198" r="84990"/>
          <a:stretch/>
        </p:blipFill>
        <p:spPr bwMode="auto">
          <a:xfrm>
            <a:off x="6552205" y="3645024"/>
            <a:ext cx="1260000" cy="102861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7812205" y="3645024"/>
            <a:ext cx="1096865" cy="973241"/>
            <a:chOff x="7867623" y="3264478"/>
            <a:chExt cx="1096865" cy="973241"/>
          </a:xfrm>
        </p:grpSpPr>
        <p:pic>
          <p:nvPicPr>
            <p:cNvPr id="11" name="Picture 4" descr="http://singwithourkids.com/pic-nancy-talk.jpg"/>
            <p:cNvPicPr>
              <a:picLocks noChangeAspect="1" noChangeArrowheads="1"/>
            </p:cNvPicPr>
            <p:nvPr/>
          </p:nvPicPr>
          <p:blipFill rotWithShape="1">
            <a:blip r:embed="rId6">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78332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2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Our </a:t>
            </a:r>
            <a:r>
              <a:rPr lang="en-AU" dirty="0"/>
              <a:t>Thanksgiving Day</a:t>
            </a:r>
            <a:br>
              <a:rPr lang="en-AU" dirty="0"/>
            </a:br>
            <a:r>
              <a:rPr lang="en-AU" sz="2000" dirty="0">
                <a:hlinkClick r:id="rId2"/>
              </a:rPr>
              <a:t>http://</a:t>
            </a:r>
            <a:r>
              <a:rPr lang="en-AU" sz="2000" dirty="0" smtClean="0">
                <a:hlinkClick r:id="rId2"/>
              </a:rPr>
              <a:t>www.nancymusic.com/Tday.htm</a:t>
            </a:r>
            <a:r>
              <a:rPr lang="en-AU" sz="2000" dirty="0" smtClean="0"/>
              <a:t> </a:t>
            </a:r>
            <a:endParaRPr lang="en-AU" sz="2000" dirty="0"/>
          </a:p>
        </p:txBody>
      </p:sp>
      <p:sp>
        <p:nvSpPr>
          <p:cNvPr id="3" name="Content Placeholder 2"/>
          <p:cNvSpPr>
            <a:spLocks noGrp="1"/>
          </p:cNvSpPr>
          <p:nvPr>
            <p:ph idx="1"/>
          </p:nvPr>
        </p:nvSpPr>
        <p:spPr/>
        <p:txBody>
          <a:bodyPr/>
          <a:lstStyle/>
          <a:p>
            <a:r>
              <a:rPr lang="en-AU" dirty="0"/>
              <a:t>Play ideas: </a:t>
            </a:r>
            <a:r>
              <a:rPr lang="en-AU" dirty="0">
                <a:hlinkClick r:id="rId3"/>
              </a:rPr>
              <a:t>http://</a:t>
            </a:r>
            <a:r>
              <a:rPr lang="en-AU" dirty="0" smtClean="0">
                <a:hlinkClick r:id="rId3"/>
              </a:rPr>
              <a:t>www.nancymusic.com/Tdayplay.htm</a:t>
            </a:r>
            <a:r>
              <a:rPr lang="en-AU" dirty="0" smtClean="0"/>
              <a:t> </a:t>
            </a:r>
            <a:endParaRPr lang="en-AU" dirty="0"/>
          </a:p>
        </p:txBody>
      </p:sp>
      <p:pic>
        <p:nvPicPr>
          <p:cNvPr id="31746" name="Picture 2" descr="http://www.nancymusic.com/images/Tdaymusic.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690" y="2852936"/>
            <a:ext cx="7717448" cy="3885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619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Our Thanksgiving Day</a:t>
            </a:r>
            <a:endParaRPr lang="en-AU" dirty="0"/>
          </a:p>
        </p:txBody>
      </p:sp>
      <p:sp>
        <p:nvSpPr>
          <p:cNvPr id="4" name="Subtitle 3"/>
          <p:cNvSpPr>
            <a:spLocks noGrp="1"/>
          </p:cNvSpPr>
          <p:nvPr>
            <p:ph type="subTitle" idx="1"/>
          </p:nvPr>
        </p:nvSpPr>
        <p:spPr/>
        <p:txBody>
          <a:bodyPr numCol="1" spcCol="180000">
            <a:normAutofit fontScale="70000" lnSpcReduction="20000"/>
          </a:bodyPr>
          <a:lstStyle/>
          <a:p>
            <a:r>
              <a:rPr lang="en-AU" dirty="0"/>
              <a:t>We can work </a:t>
            </a:r>
            <a:r>
              <a:rPr lang="en-AU" dirty="0" smtClean="0"/>
              <a:t>together (x3) for </a:t>
            </a:r>
            <a:r>
              <a:rPr lang="en-AU" dirty="0"/>
              <a:t>our Thanksgiving Day</a:t>
            </a:r>
          </a:p>
          <a:p>
            <a:endParaRPr lang="en-AU" dirty="0" smtClean="0"/>
          </a:p>
          <a:p>
            <a:r>
              <a:rPr lang="en-AU" dirty="0" smtClean="0"/>
              <a:t>You </a:t>
            </a:r>
            <a:r>
              <a:rPr lang="en-AU" dirty="0"/>
              <a:t>can cook the </a:t>
            </a:r>
            <a:r>
              <a:rPr lang="en-AU" dirty="0" smtClean="0"/>
              <a:t>turkey (x3) for </a:t>
            </a:r>
            <a:r>
              <a:rPr lang="en-AU" dirty="0"/>
              <a:t>our Thanksgiving Day</a:t>
            </a:r>
          </a:p>
          <a:p>
            <a:r>
              <a:rPr lang="en-AU" dirty="0"/>
              <a:t/>
            </a:r>
            <a:br>
              <a:rPr lang="en-AU" dirty="0"/>
            </a:br>
            <a:r>
              <a:rPr lang="en-AU" dirty="0"/>
              <a:t>I can mash potatoes </a:t>
            </a:r>
            <a:r>
              <a:rPr lang="en-AU" dirty="0" smtClean="0"/>
              <a:t>(x3) for </a:t>
            </a:r>
            <a:r>
              <a:rPr lang="en-AU" dirty="0"/>
              <a:t>our Thanksgiving Day</a:t>
            </a:r>
          </a:p>
          <a:p>
            <a:endParaRPr lang="en-AU" dirty="0" smtClean="0"/>
          </a:p>
          <a:p>
            <a:r>
              <a:rPr lang="en-AU" dirty="0" smtClean="0"/>
              <a:t>We </a:t>
            </a:r>
            <a:r>
              <a:rPr lang="en-AU" dirty="0"/>
              <a:t>can make an apple </a:t>
            </a:r>
            <a:r>
              <a:rPr lang="en-AU" dirty="0" smtClean="0"/>
              <a:t>pie</a:t>
            </a:r>
            <a:r>
              <a:rPr lang="en-AU" dirty="0"/>
              <a:t> </a:t>
            </a:r>
            <a:br>
              <a:rPr lang="en-AU" dirty="0"/>
            </a:br>
            <a:r>
              <a:rPr lang="en-AU" dirty="0" smtClean="0"/>
              <a:t>We </a:t>
            </a:r>
            <a:r>
              <a:rPr lang="en-AU" dirty="0"/>
              <a:t>can make a cherry pie</a:t>
            </a:r>
            <a:br>
              <a:rPr lang="en-AU" dirty="0"/>
            </a:br>
            <a:r>
              <a:rPr lang="en-AU" dirty="0"/>
              <a:t>We can make a pumpkin pie </a:t>
            </a:r>
            <a:r>
              <a:rPr lang="en-AU" dirty="0" smtClean="0"/>
              <a:t>for </a:t>
            </a:r>
            <a:r>
              <a:rPr lang="en-AU" dirty="0"/>
              <a:t>our Thanksgiving </a:t>
            </a:r>
            <a:r>
              <a:rPr lang="en-AU" dirty="0" smtClean="0"/>
              <a:t>Day</a:t>
            </a:r>
            <a:r>
              <a:rPr lang="en-AU" dirty="0"/>
              <a:t/>
            </a:r>
            <a:br>
              <a:rPr lang="en-AU" dirty="0"/>
            </a:br>
            <a:endParaRPr lang="en-AU" dirty="0" smtClean="0"/>
          </a:p>
          <a:p>
            <a:r>
              <a:rPr lang="en-AU" dirty="0" smtClean="0"/>
              <a:t>We </a:t>
            </a:r>
            <a:r>
              <a:rPr lang="en-AU" dirty="0"/>
              <a:t>can set the </a:t>
            </a:r>
            <a:r>
              <a:rPr lang="en-AU" dirty="0" smtClean="0"/>
              <a:t>table (x3)</a:t>
            </a:r>
            <a:r>
              <a:rPr lang="en-AU" i="1" dirty="0" smtClean="0"/>
              <a:t> </a:t>
            </a:r>
            <a:r>
              <a:rPr lang="en-AU" dirty="0" smtClean="0"/>
              <a:t>for </a:t>
            </a:r>
            <a:r>
              <a:rPr lang="en-AU" dirty="0"/>
              <a:t>our Thanksgiving Day</a:t>
            </a:r>
          </a:p>
          <a:p>
            <a:r>
              <a:rPr lang="en-AU" dirty="0"/>
              <a:t/>
            </a:r>
            <a:br>
              <a:rPr lang="en-AU" dirty="0"/>
            </a:br>
            <a:r>
              <a:rPr lang="en-AU" dirty="0"/>
              <a:t>We'll join our hands </a:t>
            </a:r>
            <a:r>
              <a:rPr lang="en-AU" dirty="0" smtClean="0"/>
              <a:t>together (x3) for </a:t>
            </a:r>
            <a:r>
              <a:rPr lang="en-AU" dirty="0"/>
              <a:t>our Thanksgiving Day</a:t>
            </a:r>
          </a:p>
          <a:p>
            <a:r>
              <a:rPr lang="en-AU" dirty="0"/>
              <a:t/>
            </a:r>
            <a:br>
              <a:rPr lang="en-AU" dirty="0"/>
            </a:br>
            <a:r>
              <a:rPr lang="en-AU" dirty="0"/>
              <a:t>We can all say thank </a:t>
            </a:r>
            <a:r>
              <a:rPr lang="en-AU" dirty="0" smtClean="0"/>
              <a:t>you (x3)</a:t>
            </a:r>
            <a:r>
              <a:rPr lang="en-AU" dirty="0"/>
              <a:t> for our Thanksgiving Day</a:t>
            </a:r>
          </a:p>
          <a:p>
            <a:endParaRPr lang="en-AU" dirty="0" smtClean="0"/>
          </a:p>
          <a:p>
            <a:r>
              <a:rPr lang="en-AU" i="1" dirty="0" smtClean="0"/>
              <a:t>Optional </a:t>
            </a:r>
            <a:r>
              <a:rPr lang="en-AU" i="1" dirty="0"/>
              <a:t>lyrics:</a:t>
            </a:r>
            <a:r>
              <a:rPr lang="en-AU" dirty="0"/>
              <a:t/>
            </a:r>
            <a:br>
              <a:rPr lang="en-AU" dirty="0"/>
            </a:br>
            <a:r>
              <a:rPr lang="en-AU" dirty="0"/>
              <a:t/>
            </a:r>
            <a:br>
              <a:rPr lang="en-AU" dirty="0"/>
            </a:br>
            <a:r>
              <a:rPr lang="en-AU" dirty="0"/>
              <a:t>Thank you for (my family, our </a:t>
            </a:r>
            <a:r>
              <a:rPr lang="en-AU" dirty="0" smtClean="0"/>
              <a:t>neighbours, </a:t>
            </a:r>
            <a:r>
              <a:rPr lang="en-AU" dirty="0" err="1" smtClean="0"/>
              <a:t>etc</a:t>
            </a:r>
            <a:r>
              <a:rPr lang="en-AU" dirty="0" smtClean="0"/>
              <a:t>) (x3)</a:t>
            </a:r>
            <a:r>
              <a:rPr lang="en-AU" dirty="0"/>
              <a:t/>
            </a:r>
            <a:br>
              <a:rPr lang="en-AU" dirty="0"/>
            </a:br>
            <a:r>
              <a:rPr lang="en-AU" dirty="0"/>
              <a:t>On this Thanksgiving Day</a:t>
            </a:r>
          </a:p>
          <a:p>
            <a:endParaRPr lang="en-AU" dirty="0"/>
          </a:p>
        </p:txBody>
      </p:sp>
      <p:sp>
        <p:nvSpPr>
          <p:cNvPr id="7" name="TextBox 6"/>
          <p:cNvSpPr txBox="1"/>
          <p:nvPr/>
        </p:nvSpPr>
        <p:spPr>
          <a:xfrm>
            <a:off x="4644008" y="5633372"/>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pic>
        <p:nvPicPr>
          <p:cNvPr id="8" name="Picture 2" descr="http://singwithourkids.com/banner.gif"/>
          <p:cNvPicPr>
            <a:picLocks noChangeAspect="1" noChangeArrowheads="1"/>
          </p:cNvPicPr>
          <p:nvPr/>
        </p:nvPicPr>
        <p:blipFill rotWithShape="1">
          <a:blip r:embed="rId2">
            <a:extLst>
              <a:ext uri="{28A0092B-C50C-407E-A947-70E740481C1C}">
                <a14:useLocalDpi xmlns:a14="http://schemas.microsoft.com/office/drawing/2010/main" val="0"/>
              </a:ext>
            </a:extLst>
          </a:blip>
          <a:srcRect l="689" t="33198" r="84990"/>
          <a:stretch/>
        </p:blipFill>
        <p:spPr bwMode="auto">
          <a:xfrm>
            <a:off x="6552205" y="4676762"/>
            <a:ext cx="1260000" cy="102861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7812205" y="4676762"/>
            <a:ext cx="1096865" cy="973241"/>
            <a:chOff x="7867623" y="3264478"/>
            <a:chExt cx="1096865" cy="973241"/>
          </a:xfrm>
        </p:grpSpPr>
        <p:pic>
          <p:nvPicPr>
            <p:cNvPr id="10" name="Picture 4" descr="http://singwithourkids.com/pic-nancy-talk.jpg"/>
            <p:cNvPicPr>
              <a:picLocks noChangeAspect="1" noChangeArrowheads="1"/>
            </p:cNvPicPr>
            <p:nvPr/>
          </p:nvPicPr>
          <p:blipFill rotWithShape="1">
            <a:blip r:embed="rId3">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5500187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Our Thanksgiving Day</a:t>
            </a:r>
            <a:endParaRPr lang="en-AU" dirty="0"/>
          </a:p>
        </p:txBody>
      </p:sp>
      <p:sp>
        <p:nvSpPr>
          <p:cNvPr id="4" name="Subtitle 3"/>
          <p:cNvSpPr>
            <a:spLocks noGrp="1"/>
          </p:cNvSpPr>
          <p:nvPr>
            <p:ph type="subTitle" idx="1"/>
          </p:nvPr>
        </p:nvSpPr>
        <p:spPr/>
        <p:txBody>
          <a:bodyPr numCol="1" spcCol="180000">
            <a:normAutofit fontScale="70000" lnSpcReduction="20000"/>
          </a:bodyPr>
          <a:lstStyle/>
          <a:p>
            <a:r>
              <a:rPr lang="en-AU" dirty="0"/>
              <a:t>We can work </a:t>
            </a:r>
            <a:r>
              <a:rPr lang="en-AU" dirty="0" smtClean="0"/>
              <a:t>together (x3) for </a:t>
            </a:r>
            <a:r>
              <a:rPr lang="en-AU" dirty="0"/>
              <a:t>our Thanksgiving Day</a:t>
            </a:r>
          </a:p>
          <a:p>
            <a:endParaRPr lang="en-AU" dirty="0" smtClean="0"/>
          </a:p>
          <a:p>
            <a:r>
              <a:rPr lang="en-AU" dirty="0" smtClean="0"/>
              <a:t>You </a:t>
            </a:r>
            <a:r>
              <a:rPr lang="en-AU" dirty="0"/>
              <a:t>can cook the </a:t>
            </a:r>
            <a:r>
              <a:rPr lang="en-AU" dirty="0" smtClean="0"/>
              <a:t>turkey (x3) for </a:t>
            </a:r>
            <a:r>
              <a:rPr lang="en-AU" dirty="0"/>
              <a:t>our Thanksgiving Day</a:t>
            </a:r>
          </a:p>
          <a:p>
            <a:r>
              <a:rPr lang="en-AU" dirty="0"/>
              <a:t/>
            </a:r>
            <a:br>
              <a:rPr lang="en-AU" dirty="0"/>
            </a:br>
            <a:r>
              <a:rPr lang="en-AU" dirty="0"/>
              <a:t>I can mash potatoes </a:t>
            </a:r>
            <a:r>
              <a:rPr lang="en-AU" dirty="0" smtClean="0"/>
              <a:t>(x3) for </a:t>
            </a:r>
            <a:r>
              <a:rPr lang="en-AU" dirty="0"/>
              <a:t>our Thanksgiving Day</a:t>
            </a:r>
          </a:p>
          <a:p>
            <a:endParaRPr lang="en-AU" dirty="0" smtClean="0"/>
          </a:p>
          <a:p>
            <a:r>
              <a:rPr lang="en-AU" dirty="0" smtClean="0"/>
              <a:t>We </a:t>
            </a:r>
            <a:r>
              <a:rPr lang="en-AU" dirty="0"/>
              <a:t>can make an apple </a:t>
            </a:r>
            <a:r>
              <a:rPr lang="en-AU" dirty="0" smtClean="0"/>
              <a:t>pie</a:t>
            </a:r>
            <a:r>
              <a:rPr lang="en-AU" dirty="0"/>
              <a:t> </a:t>
            </a:r>
            <a:br>
              <a:rPr lang="en-AU" dirty="0"/>
            </a:br>
            <a:r>
              <a:rPr lang="en-AU" dirty="0" smtClean="0"/>
              <a:t>We </a:t>
            </a:r>
            <a:r>
              <a:rPr lang="en-AU" dirty="0"/>
              <a:t>can make a cherry pie</a:t>
            </a:r>
            <a:br>
              <a:rPr lang="en-AU" dirty="0"/>
            </a:br>
            <a:r>
              <a:rPr lang="en-AU" dirty="0"/>
              <a:t>We can make a pumpkin pie </a:t>
            </a:r>
            <a:r>
              <a:rPr lang="en-AU" dirty="0" smtClean="0"/>
              <a:t>for </a:t>
            </a:r>
            <a:r>
              <a:rPr lang="en-AU" dirty="0"/>
              <a:t>our Thanksgiving </a:t>
            </a:r>
            <a:r>
              <a:rPr lang="en-AU" dirty="0" smtClean="0"/>
              <a:t>Day</a:t>
            </a:r>
            <a:r>
              <a:rPr lang="en-AU" dirty="0"/>
              <a:t/>
            </a:r>
            <a:br>
              <a:rPr lang="en-AU" dirty="0"/>
            </a:br>
            <a:endParaRPr lang="en-AU" dirty="0" smtClean="0"/>
          </a:p>
          <a:p>
            <a:r>
              <a:rPr lang="en-AU" dirty="0" smtClean="0"/>
              <a:t>We </a:t>
            </a:r>
            <a:r>
              <a:rPr lang="en-AU" dirty="0"/>
              <a:t>can set the </a:t>
            </a:r>
            <a:r>
              <a:rPr lang="en-AU" dirty="0" smtClean="0"/>
              <a:t>table (x3)</a:t>
            </a:r>
            <a:r>
              <a:rPr lang="en-AU" i="1" dirty="0" smtClean="0"/>
              <a:t> </a:t>
            </a:r>
            <a:r>
              <a:rPr lang="en-AU" dirty="0" smtClean="0"/>
              <a:t>for </a:t>
            </a:r>
            <a:r>
              <a:rPr lang="en-AU" dirty="0"/>
              <a:t>our Thanksgiving Day</a:t>
            </a:r>
          </a:p>
          <a:p>
            <a:r>
              <a:rPr lang="en-AU" dirty="0"/>
              <a:t/>
            </a:r>
            <a:br>
              <a:rPr lang="en-AU" dirty="0"/>
            </a:br>
            <a:r>
              <a:rPr lang="en-AU" dirty="0"/>
              <a:t>We'll join our hands </a:t>
            </a:r>
            <a:r>
              <a:rPr lang="en-AU" dirty="0" smtClean="0"/>
              <a:t>together (x3) for </a:t>
            </a:r>
            <a:r>
              <a:rPr lang="en-AU" dirty="0"/>
              <a:t>our Thanksgiving Day</a:t>
            </a:r>
          </a:p>
          <a:p>
            <a:r>
              <a:rPr lang="en-AU" dirty="0"/>
              <a:t/>
            </a:r>
            <a:br>
              <a:rPr lang="en-AU" dirty="0"/>
            </a:br>
            <a:r>
              <a:rPr lang="en-AU" dirty="0"/>
              <a:t>We can all say thank </a:t>
            </a:r>
            <a:r>
              <a:rPr lang="en-AU" dirty="0" smtClean="0"/>
              <a:t>you (x3)</a:t>
            </a:r>
            <a:r>
              <a:rPr lang="en-AU" dirty="0"/>
              <a:t> for our Thanksgiving Day</a:t>
            </a:r>
          </a:p>
          <a:p>
            <a:endParaRPr lang="en-AU" dirty="0" smtClean="0"/>
          </a:p>
          <a:p>
            <a:r>
              <a:rPr lang="en-AU" i="1" dirty="0" smtClean="0"/>
              <a:t>Optional </a:t>
            </a:r>
            <a:r>
              <a:rPr lang="en-AU" i="1" dirty="0"/>
              <a:t>lyrics:</a:t>
            </a:r>
            <a:r>
              <a:rPr lang="en-AU" dirty="0"/>
              <a:t/>
            </a:r>
            <a:br>
              <a:rPr lang="en-AU" dirty="0"/>
            </a:br>
            <a:r>
              <a:rPr lang="en-AU" dirty="0"/>
              <a:t/>
            </a:r>
            <a:br>
              <a:rPr lang="en-AU" dirty="0"/>
            </a:br>
            <a:r>
              <a:rPr lang="en-AU" dirty="0"/>
              <a:t>Thank you for (my family, our </a:t>
            </a:r>
            <a:r>
              <a:rPr lang="en-AU" dirty="0" smtClean="0"/>
              <a:t>neighbours, </a:t>
            </a:r>
            <a:r>
              <a:rPr lang="en-AU" dirty="0" err="1" smtClean="0"/>
              <a:t>etc</a:t>
            </a:r>
            <a:r>
              <a:rPr lang="en-AU" dirty="0" smtClean="0"/>
              <a:t>) (x3)</a:t>
            </a:r>
            <a:r>
              <a:rPr lang="en-AU" dirty="0"/>
              <a:t/>
            </a:r>
            <a:br>
              <a:rPr lang="en-AU" dirty="0"/>
            </a:br>
            <a:r>
              <a:rPr lang="en-AU" dirty="0"/>
              <a:t>On this Thanksgiving Day</a:t>
            </a:r>
          </a:p>
          <a:p>
            <a:endParaRPr lang="en-AU" dirty="0"/>
          </a:p>
        </p:txBody>
      </p:sp>
      <p:pic>
        <p:nvPicPr>
          <p:cNvPr id="3" name="Tda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38298" y="692696"/>
            <a:ext cx="609600" cy="609600"/>
          </a:xfrm>
          <a:prstGeom prst="rect">
            <a:avLst/>
          </a:prstGeom>
        </p:spPr>
      </p:pic>
      <p:sp>
        <p:nvSpPr>
          <p:cNvPr id="7" name="TextBox 6"/>
          <p:cNvSpPr txBox="1"/>
          <p:nvPr/>
        </p:nvSpPr>
        <p:spPr>
          <a:xfrm>
            <a:off x="4644008" y="5633372"/>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pic>
        <p:nvPicPr>
          <p:cNvPr id="8" name="Picture 2" descr="http://singwithourkids.com/banner.gif"/>
          <p:cNvPicPr>
            <a:picLocks noChangeAspect="1" noChangeArrowheads="1"/>
          </p:cNvPicPr>
          <p:nvPr/>
        </p:nvPicPr>
        <p:blipFill rotWithShape="1">
          <a:blip r:embed="rId5">
            <a:extLst>
              <a:ext uri="{28A0092B-C50C-407E-A947-70E740481C1C}">
                <a14:useLocalDpi xmlns:a14="http://schemas.microsoft.com/office/drawing/2010/main" val="0"/>
              </a:ext>
            </a:extLst>
          </a:blip>
          <a:srcRect l="689" t="33198" r="84990"/>
          <a:stretch/>
        </p:blipFill>
        <p:spPr bwMode="auto">
          <a:xfrm>
            <a:off x="6552205" y="4676762"/>
            <a:ext cx="1260000" cy="102861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7812205" y="4676762"/>
            <a:ext cx="1096865" cy="973241"/>
            <a:chOff x="7867623" y="3264478"/>
            <a:chExt cx="1096865" cy="973241"/>
          </a:xfrm>
        </p:grpSpPr>
        <p:pic>
          <p:nvPicPr>
            <p:cNvPr id="10" name="Picture 4" descr="http://singwithourkids.com/pic-nancy-talk.jpg"/>
            <p:cNvPicPr>
              <a:picLocks noChangeAspect="1" noChangeArrowheads="1"/>
            </p:cNvPicPr>
            <p:nvPr/>
          </p:nvPicPr>
          <p:blipFill rotWithShape="1">
            <a:blip r:embed="rId6">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24081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7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Ramadan</a:t>
            </a:r>
            <a:endParaRPr lang="en-AU" dirty="0"/>
          </a:p>
        </p:txBody>
      </p:sp>
      <p:sp>
        <p:nvSpPr>
          <p:cNvPr id="3" name="Content Placeholder 2"/>
          <p:cNvSpPr>
            <a:spLocks noGrp="1"/>
          </p:cNvSpPr>
          <p:nvPr>
            <p:ph idx="1"/>
          </p:nvPr>
        </p:nvSpPr>
        <p:spPr>
          <a:xfrm>
            <a:off x="179512" y="1052736"/>
            <a:ext cx="3600400" cy="5688632"/>
          </a:xfrm>
        </p:spPr>
        <p:txBody>
          <a:bodyPr/>
          <a:lstStyle/>
          <a:p>
            <a:r>
              <a:rPr lang="en-AU" dirty="0" smtClean="0"/>
              <a:t>Instructions, resources, instrumental </a:t>
            </a:r>
            <a:r>
              <a:rPr lang="en-AU" dirty="0"/>
              <a:t>only recording: </a:t>
            </a:r>
            <a:r>
              <a:rPr lang="en-AU" dirty="0">
                <a:hlinkClick r:id="rId2"/>
              </a:rPr>
              <a:t>http://</a:t>
            </a:r>
            <a:r>
              <a:rPr lang="en-AU" dirty="0" smtClean="0">
                <a:hlinkClick r:id="rId2"/>
              </a:rPr>
              <a:t>www.nancymusic.com/Ramadan.htm</a:t>
            </a:r>
            <a:endParaRPr lang="en-AU" dirty="0" smtClean="0"/>
          </a:p>
          <a:p>
            <a:endParaRPr lang="en-AU" dirty="0"/>
          </a:p>
        </p:txBody>
      </p:sp>
      <p:pic>
        <p:nvPicPr>
          <p:cNvPr id="34818" name="Picture 2" descr="http://www.nancymusic.com/images/Ramada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60875"/>
            <a:ext cx="5236468" cy="6771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812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Ramadan</a:t>
            </a:r>
            <a:endParaRPr lang="en-AU" dirty="0"/>
          </a:p>
        </p:txBody>
      </p:sp>
      <p:sp>
        <p:nvSpPr>
          <p:cNvPr id="4" name="Subtitle 3"/>
          <p:cNvSpPr>
            <a:spLocks noGrp="1"/>
          </p:cNvSpPr>
          <p:nvPr>
            <p:ph type="subTitle" idx="1"/>
          </p:nvPr>
        </p:nvSpPr>
        <p:spPr/>
        <p:txBody>
          <a:bodyPr numCol="2" spcCol="180000">
            <a:normAutofit/>
          </a:bodyPr>
          <a:lstStyle/>
          <a:p>
            <a:pPr indent="-457200"/>
            <a:r>
              <a:rPr lang="en-AU" sz="1700" dirty="0"/>
              <a:t>I have a friend, his name is Omar </a:t>
            </a:r>
            <a:br>
              <a:rPr lang="en-AU" sz="1700" dirty="0"/>
            </a:br>
            <a:r>
              <a:rPr lang="en-AU" sz="1700" dirty="0"/>
              <a:t>His family celebrates Ramadan</a:t>
            </a:r>
            <a:br>
              <a:rPr lang="en-AU" sz="1700" dirty="0"/>
            </a:br>
            <a:r>
              <a:rPr lang="en-AU" sz="1700" dirty="0"/>
              <a:t>The ninth month of the lunar year</a:t>
            </a:r>
            <a:br>
              <a:rPr lang="en-AU" sz="1700" dirty="0"/>
            </a:br>
            <a:r>
              <a:rPr lang="en-AU" sz="1700" dirty="0"/>
              <a:t>His family celebrates Ramadan</a:t>
            </a:r>
          </a:p>
          <a:p>
            <a:pPr indent="-457200"/>
            <a:endParaRPr lang="en-AU" sz="1700" i="1" dirty="0" smtClean="0"/>
          </a:p>
          <a:p>
            <a:pPr indent="-457200"/>
            <a:r>
              <a:rPr lang="en-AU" sz="1700" i="1" dirty="0" smtClean="0"/>
              <a:t>Chorus</a:t>
            </a:r>
            <a:r>
              <a:rPr lang="en-AU" sz="1700" dirty="0"/>
              <a:t>:</a:t>
            </a:r>
            <a:br>
              <a:rPr lang="en-AU" sz="1700" dirty="0"/>
            </a:br>
            <a:r>
              <a:rPr lang="en-AU" sz="1700" dirty="0"/>
              <a:t>Ramadan, Ramadan</a:t>
            </a:r>
            <a:br>
              <a:rPr lang="en-AU" sz="1700" dirty="0"/>
            </a:br>
            <a:r>
              <a:rPr lang="en-AU" sz="1700" dirty="0"/>
              <a:t>His family celebrates Ramadan</a:t>
            </a:r>
          </a:p>
          <a:p>
            <a:pPr indent="-457200"/>
            <a:endParaRPr lang="en-AU" sz="1700" dirty="0" smtClean="0"/>
          </a:p>
          <a:p>
            <a:pPr indent="-457200"/>
            <a:r>
              <a:rPr lang="en-AU" sz="1700" dirty="0" smtClean="0"/>
              <a:t>Every </a:t>
            </a:r>
            <a:r>
              <a:rPr lang="en-AU" sz="1700" dirty="0"/>
              <a:t>morning they get up </a:t>
            </a:r>
            <a:br>
              <a:rPr lang="en-AU" sz="1700" dirty="0"/>
            </a:br>
            <a:r>
              <a:rPr lang="en-AU" sz="1700" dirty="0"/>
              <a:t>And have a big meal before the light</a:t>
            </a:r>
            <a:br>
              <a:rPr lang="en-AU" sz="1700" dirty="0"/>
            </a:br>
            <a:r>
              <a:rPr lang="en-AU" sz="1700" dirty="0"/>
              <a:t>Then they don’t eat, and they don’t </a:t>
            </a:r>
            <a:r>
              <a:rPr lang="en-AU" sz="1700" dirty="0" smtClean="0"/>
              <a:t>drink</a:t>
            </a:r>
            <a:r>
              <a:rPr lang="en-AU" sz="1700" dirty="0"/>
              <a:t/>
            </a:r>
            <a:br>
              <a:rPr lang="en-AU" sz="1700" dirty="0"/>
            </a:br>
            <a:r>
              <a:rPr lang="en-AU" sz="1700" dirty="0"/>
              <a:t>They fast until the dark of night</a:t>
            </a:r>
            <a:br>
              <a:rPr lang="en-AU" sz="1700" dirty="0"/>
            </a:br>
            <a:r>
              <a:rPr lang="en-AU" sz="1700" dirty="0"/>
              <a:t>(</a:t>
            </a:r>
            <a:r>
              <a:rPr lang="en-AU" sz="1700" i="1" dirty="0"/>
              <a:t>chorus</a:t>
            </a:r>
            <a:r>
              <a:rPr lang="en-AU" sz="1700" dirty="0" smtClean="0"/>
              <a:t>)</a:t>
            </a:r>
          </a:p>
          <a:p>
            <a:pPr indent="-457200"/>
            <a:endParaRPr lang="en-AU" sz="1700" dirty="0"/>
          </a:p>
          <a:p>
            <a:pPr indent="-457200"/>
            <a:r>
              <a:rPr lang="en-AU" sz="1700" dirty="0"/>
              <a:t>I have a friend, her name is </a:t>
            </a:r>
            <a:r>
              <a:rPr lang="en-AU" sz="1700" dirty="0" err="1"/>
              <a:t>Ameena</a:t>
            </a:r>
            <a:r>
              <a:rPr lang="en-AU" sz="1700" dirty="0"/>
              <a:t/>
            </a:r>
            <a:br>
              <a:rPr lang="en-AU" sz="1700" dirty="0"/>
            </a:br>
            <a:r>
              <a:rPr lang="en-AU" sz="1700" dirty="0"/>
              <a:t>Her family celebrates Ramadan</a:t>
            </a:r>
            <a:br>
              <a:rPr lang="en-AU" sz="1700" dirty="0"/>
            </a:br>
            <a:r>
              <a:rPr lang="en-AU" sz="1700" dirty="0"/>
              <a:t>We go to school together and </a:t>
            </a:r>
            <a:r>
              <a:rPr lang="en-AU" sz="1700" dirty="0" smtClean="0"/>
              <a:t>play</a:t>
            </a:r>
            <a:r>
              <a:rPr lang="en-AU" sz="1700" dirty="0"/>
              <a:t/>
            </a:r>
            <a:br>
              <a:rPr lang="en-AU" sz="1700" dirty="0"/>
            </a:br>
            <a:r>
              <a:rPr lang="en-AU" sz="1700" dirty="0" err="1"/>
              <a:t>Ameena</a:t>
            </a:r>
            <a:r>
              <a:rPr lang="en-AU" sz="1700" dirty="0"/>
              <a:t> prays five times a day, during </a:t>
            </a:r>
            <a:br>
              <a:rPr lang="en-AU" sz="1700" dirty="0"/>
            </a:br>
            <a:r>
              <a:rPr lang="en-AU" sz="1700" dirty="0"/>
              <a:t>(</a:t>
            </a:r>
            <a:r>
              <a:rPr lang="en-AU" sz="1700" i="1" dirty="0"/>
              <a:t>chorus</a:t>
            </a:r>
            <a:r>
              <a:rPr lang="en-AU" sz="1700" dirty="0"/>
              <a:t>)</a:t>
            </a:r>
          </a:p>
          <a:p>
            <a:pPr indent="-457200"/>
            <a:endParaRPr lang="en-AU" sz="1700" dirty="0" smtClean="0"/>
          </a:p>
          <a:p>
            <a:pPr indent="-457200"/>
            <a:r>
              <a:rPr lang="en-AU" sz="1700" dirty="0" smtClean="0"/>
              <a:t>On </a:t>
            </a:r>
            <a:r>
              <a:rPr lang="en-AU" sz="1700" dirty="0"/>
              <a:t>the first day of the month that follows Ramadan</a:t>
            </a:r>
            <a:br>
              <a:rPr lang="en-AU" sz="1700" dirty="0"/>
            </a:br>
            <a:r>
              <a:rPr lang="en-AU" sz="1700" dirty="0"/>
              <a:t>Their families invite us to the feast that they </a:t>
            </a:r>
            <a:br>
              <a:rPr lang="en-AU" sz="1700" dirty="0"/>
            </a:br>
            <a:r>
              <a:rPr lang="en-AU" sz="1700" dirty="0"/>
              <a:t>put on Celebrating </a:t>
            </a:r>
            <a:br>
              <a:rPr lang="en-AU" sz="1700" dirty="0"/>
            </a:br>
            <a:r>
              <a:rPr lang="en-AU" sz="1700" dirty="0"/>
              <a:t>(</a:t>
            </a:r>
            <a:r>
              <a:rPr lang="en-AU" sz="1700" i="1" dirty="0"/>
              <a:t>chorus</a:t>
            </a:r>
            <a:r>
              <a:rPr lang="en-AU" sz="1700" dirty="0"/>
              <a:t>)</a:t>
            </a:r>
          </a:p>
          <a:p>
            <a:pPr indent="-457200"/>
            <a:endParaRPr lang="en-AU" sz="1700" dirty="0" smtClean="0"/>
          </a:p>
          <a:p>
            <a:pPr indent="-457200"/>
            <a:r>
              <a:rPr lang="en-AU" sz="1700" dirty="0" smtClean="0"/>
              <a:t>Ramadan </a:t>
            </a:r>
            <a:r>
              <a:rPr lang="en-AU" sz="1700" dirty="0"/>
              <a:t>Mubarak </a:t>
            </a:r>
            <a:r>
              <a:rPr lang="en-AU" sz="1700" i="1" dirty="0"/>
              <a:t>(have a blessed Ramadan)</a:t>
            </a:r>
            <a:r>
              <a:rPr lang="en-AU" sz="1700" dirty="0"/>
              <a:t> </a:t>
            </a:r>
            <a:r>
              <a:rPr lang="en-AU" sz="1700" dirty="0" smtClean="0"/>
              <a:t>Ramadan</a:t>
            </a:r>
            <a:endParaRPr lang="en-AU" sz="1700" dirty="0"/>
          </a:p>
        </p:txBody>
      </p:sp>
      <p:pic>
        <p:nvPicPr>
          <p:cNvPr id="13" name="Picture 2" descr="http://singwithourkids.com/banner.gif"/>
          <p:cNvPicPr>
            <a:picLocks noChangeAspect="1" noChangeArrowheads="1"/>
          </p:cNvPicPr>
          <p:nvPr/>
        </p:nvPicPr>
        <p:blipFill rotWithShape="1">
          <a:blip r:embed="rId2">
            <a:extLst>
              <a:ext uri="{28A0092B-C50C-407E-A947-70E740481C1C}">
                <a14:useLocalDpi xmlns:a14="http://schemas.microsoft.com/office/drawing/2010/main" val="0"/>
              </a:ext>
            </a:extLst>
          </a:blip>
          <a:srcRect l="689" t="33198" r="84990"/>
          <a:stretch/>
        </p:blipFill>
        <p:spPr bwMode="auto">
          <a:xfrm>
            <a:off x="4464128" y="5668618"/>
            <a:ext cx="1260000" cy="102861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716016" y="5589240"/>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grpSp>
        <p:nvGrpSpPr>
          <p:cNvPr id="15" name="Group 14"/>
          <p:cNvGrpSpPr/>
          <p:nvPr/>
        </p:nvGrpSpPr>
        <p:grpSpPr>
          <a:xfrm>
            <a:off x="7867623" y="4653136"/>
            <a:ext cx="1096865" cy="973241"/>
            <a:chOff x="7867623" y="3264478"/>
            <a:chExt cx="1096865" cy="973241"/>
          </a:xfrm>
        </p:grpSpPr>
        <p:pic>
          <p:nvPicPr>
            <p:cNvPr id="16" name="Picture 4" descr="http://singwithourkids.com/pic-nancy-talk.jpg"/>
            <p:cNvPicPr>
              <a:picLocks noChangeAspect="1" noChangeArrowheads="1"/>
            </p:cNvPicPr>
            <p:nvPr/>
          </p:nvPicPr>
          <p:blipFill rotWithShape="1">
            <a:blip r:embed="rId3">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6020552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Ramadan</a:t>
            </a:r>
            <a:endParaRPr lang="en-AU" dirty="0"/>
          </a:p>
        </p:txBody>
      </p:sp>
      <p:sp>
        <p:nvSpPr>
          <p:cNvPr id="4" name="Subtitle 3"/>
          <p:cNvSpPr>
            <a:spLocks noGrp="1"/>
          </p:cNvSpPr>
          <p:nvPr>
            <p:ph type="subTitle" idx="1"/>
          </p:nvPr>
        </p:nvSpPr>
        <p:spPr/>
        <p:txBody>
          <a:bodyPr numCol="2" spcCol="180000">
            <a:normAutofit/>
          </a:bodyPr>
          <a:lstStyle/>
          <a:p>
            <a:pPr indent="-457200"/>
            <a:r>
              <a:rPr lang="en-AU" sz="1700" dirty="0"/>
              <a:t>I have a friend, his name is Omar </a:t>
            </a:r>
            <a:br>
              <a:rPr lang="en-AU" sz="1700" dirty="0"/>
            </a:br>
            <a:r>
              <a:rPr lang="en-AU" sz="1700" dirty="0"/>
              <a:t>His family celebrates Ramadan</a:t>
            </a:r>
            <a:br>
              <a:rPr lang="en-AU" sz="1700" dirty="0"/>
            </a:br>
            <a:r>
              <a:rPr lang="en-AU" sz="1700" dirty="0"/>
              <a:t>The ninth month of the lunar year</a:t>
            </a:r>
            <a:br>
              <a:rPr lang="en-AU" sz="1700" dirty="0"/>
            </a:br>
            <a:r>
              <a:rPr lang="en-AU" sz="1700" dirty="0"/>
              <a:t>His family celebrates Ramadan</a:t>
            </a:r>
          </a:p>
          <a:p>
            <a:pPr indent="-457200"/>
            <a:endParaRPr lang="en-AU" sz="1700" i="1" dirty="0" smtClean="0"/>
          </a:p>
          <a:p>
            <a:pPr indent="-457200"/>
            <a:r>
              <a:rPr lang="en-AU" sz="1700" i="1" dirty="0" smtClean="0"/>
              <a:t>Chorus</a:t>
            </a:r>
            <a:r>
              <a:rPr lang="en-AU" sz="1700" dirty="0"/>
              <a:t>:</a:t>
            </a:r>
            <a:br>
              <a:rPr lang="en-AU" sz="1700" dirty="0"/>
            </a:br>
            <a:r>
              <a:rPr lang="en-AU" sz="1700" dirty="0"/>
              <a:t>Ramadan, Ramadan</a:t>
            </a:r>
            <a:br>
              <a:rPr lang="en-AU" sz="1700" dirty="0"/>
            </a:br>
            <a:r>
              <a:rPr lang="en-AU" sz="1700" dirty="0"/>
              <a:t>His family celebrates Ramadan</a:t>
            </a:r>
          </a:p>
          <a:p>
            <a:pPr indent="-457200"/>
            <a:endParaRPr lang="en-AU" sz="1700" dirty="0" smtClean="0"/>
          </a:p>
          <a:p>
            <a:pPr indent="-457200"/>
            <a:r>
              <a:rPr lang="en-AU" sz="1700" dirty="0" smtClean="0"/>
              <a:t>Every </a:t>
            </a:r>
            <a:r>
              <a:rPr lang="en-AU" sz="1700" dirty="0"/>
              <a:t>morning they get up </a:t>
            </a:r>
            <a:br>
              <a:rPr lang="en-AU" sz="1700" dirty="0"/>
            </a:br>
            <a:r>
              <a:rPr lang="en-AU" sz="1700" dirty="0"/>
              <a:t>And have a big meal before the light</a:t>
            </a:r>
            <a:br>
              <a:rPr lang="en-AU" sz="1700" dirty="0"/>
            </a:br>
            <a:r>
              <a:rPr lang="en-AU" sz="1700" dirty="0"/>
              <a:t>Then they don’t eat, and they don’t </a:t>
            </a:r>
            <a:r>
              <a:rPr lang="en-AU" sz="1700" dirty="0" smtClean="0"/>
              <a:t>drink</a:t>
            </a:r>
            <a:r>
              <a:rPr lang="en-AU" sz="1700" dirty="0"/>
              <a:t/>
            </a:r>
            <a:br>
              <a:rPr lang="en-AU" sz="1700" dirty="0"/>
            </a:br>
            <a:r>
              <a:rPr lang="en-AU" sz="1700" dirty="0"/>
              <a:t>They fast until the dark of night</a:t>
            </a:r>
            <a:br>
              <a:rPr lang="en-AU" sz="1700" dirty="0"/>
            </a:br>
            <a:r>
              <a:rPr lang="en-AU" sz="1700" dirty="0"/>
              <a:t>(</a:t>
            </a:r>
            <a:r>
              <a:rPr lang="en-AU" sz="1700" i="1" dirty="0"/>
              <a:t>chorus</a:t>
            </a:r>
            <a:r>
              <a:rPr lang="en-AU" sz="1700" dirty="0" smtClean="0"/>
              <a:t>)</a:t>
            </a:r>
          </a:p>
          <a:p>
            <a:pPr indent="-457200"/>
            <a:endParaRPr lang="en-AU" sz="1700" dirty="0"/>
          </a:p>
          <a:p>
            <a:pPr indent="-457200"/>
            <a:r>
              <a:rPr lang="en-AU" sz="1700" dirty="0"/>
              <a:t>I have a friend, her name is </a:t>
            </a:r>
            <a:r>
              <a:rPr lang="en-AU" sz="1700" dirty="0" err="1"/>
              <a:t>Ameena</a:t>
            </a:r>
            <a:r>
              <a:rPr lang="en-AU" sz="1700" dirty="0"/>
              <a:t/>
            </a:r>
            <a:br>
              <a:rPr lang="en-AU" sz="1700" dirty="0"/>
            </a:br>
            <a:r>
              <a:rPr lang="en-AU" sz="1700" dirty="0"/>
              <a:t>Her family celebrates Ramadan</a:t>
            </a:r>
            <a:br>
              <a:rPr lang="en-AU" sz="1700" dirty="0"/>
            </a:br>
            <a:r>
              <a:rPr lang="en-AU" sz="1700" dirty="0"/>
              <a:t>We go to school together and </a:t>
            </a:r>
            <a:r>
              <a:rPr lang="en-AU" sz="1700" dirty="0" smtClean="0"/>
              <a:t>play</a:t>
            </a:r>
            <a:r>
              <a:rPr lang="en-AU" sz="1700" dirty="0"/>
              <a:t/>
            </a:r>
            <a:br>
              <a:rPr lang="en-AU" sz="1700" dirty="0"/>
            </a:br>
            <a:r>
              <a:rPr lang="en-AU" sz="1700" dirty="0" err="1"/>
              <a:t>Ameena</a:t>
            </a:r>
            <a:r>
              <a:rPr lang="en-AU" sz="1700" dirty="0"/>
              <a:t> prays five times a day, during </a:t>
            </a:r>
            <a:br>
              <a:rPr lang="en-AU" sz="1700" dirty="0"/>
            </a:br>
            <a:r>
              <a:rPr lang="en-AU" sz="1700" dirty="0"/>
              <a:t>(</a:t>
            </a:r>
            <a:r>
              <a:rPr lang="en-AU" sz="1700" i="1" dirty="0"/>
              <a:t>chorus</a:t>
            </a:r>
            <a:r>
              <a:rPr lang="en-AU" sz="1700" dirty="0"/>
              <a:t>)</a:t>
            </a:r>
          </a:p>
          <a:p>
            <a:pPr indent="-457200"/>
            <a:endParaRPr lang="en-AU" sz="1700" dirty="0" smtClean="0"/>
          </a:p>
          <a:p>
            <a:pPr indent="-457200"/>
            <a:r>
              <a:rPr lang="en-AU" sz="1700" dirty="0" smtClean="0"/>
              <a:t>On </a:t>
            </a:r>
            <a:r>
              <a:rPr lang="en-AU" sz="1700" dirty="0"/>
              <a:t>the first day of the month that follows Ramadan</a:t>
            </a:r>
            <a:br>
              <a:rPr lang="en-AU" sz="1700" dirty="0"/>
            </a:br>
            <a:r>
              <a:rPr lang="en-AU" sz="1700" dirty="0"/>
              <a:t>Their families invite us to the feast that they </a:t>
            </a:r>
            <a:br>
              <a:rPr lang="en-AU" sz="1700" dirty="0"/>
            </a:br>
            <a:r>
              <a:rPr lang="en-AU" sz="1700" dirty="0"/>
              <a:t>put on Celebrating </a:t>
            </a:r>
            <a:br>
              <a:rPr lang="en-AU" sz="1700" dirty="0"/>
            </a:br>
            <a:r>
              <a:rPr lang="en-AU" sz="1700" dirty="0"/>
              <a:t>(</a:t>
            </a:r>
            <a:r>
              <a:rPr lang="en-AU" sz="1700" i="1" dirty="0"/>
              <a:t>chorus</a:t>
            </a:r>
            <a:r>
              <a:rPr lang="en-AU" sz="1700" dirty="0"/>
              <a:t>)</a:t>
            </a:r>
          </a:p>
          <a:p>
            <a:pPr indent="-457200"/>
            <a:endParaRPr lang="en-AU" sz="1700" dirty="0" smtClean="0"/>
          </a:p>
          <a:p>
            <a:pPr indent="-457200"/>
            <a:r>
              <a:rPr lang="en-AU" sz="1700" dirty="0" smtClean="0"/>
              <a:t>Ramadan </a:t>
            </a:r>
            <a:r>
              <a:rPr lang="en-AU" sz="1700" dirty="0"/>
              <a:t>Mubarak </a:t>
            </a:r>
            <a:r>
              <a:rPr lang="en-AU" sz="1700" i="1" dirty="0"/>
              <a:t>(have a blessed Ramadan)</a:t>
            </a:r>
            <a:r>
              <a:rPr lang="en-AU" sz="1700" dirty="0"/>
              <a:t> </a:t>
            </a:r>
            <a:r>
              <a:rPr lang="en-AU" sz="1700" dirty="0" smtClean="0"/>
              <a:t>Ramadan</a:t>
            </a:r>
            <a:endParaRPr lang="en-AU" sz="1700" dirty="0"/>
          </a:p>
        </p:txBody>
      </p:sp>
      <p:pic>
        <p:nvPicPr>
          <p:cNvPr id="5" name="ramad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8424" y="692696"/>
            <a:ext cx="609600" cy="609600"/>
          </a:xfrm>
          <a:prstGeom prst="rect">
            <a:avLst/>
          </a:prstGeom>
        </p:spPr>
      </p:pic>
      <p:pic>
        <p:nvPicPr>
          <p:cNvPr id="8" name="Picture 2" descr="http://singwithourkids.com/banner.gif"/>
          <p:cNvPicPr>
            <a:picLocks noChangeAspect="1" noChangeArrowheads="1"/>
          </p:cNvPicPr>
          <p:nvPr/>
        </p:nvPicPr>
        <p:blipFill rotWithShape="1">
          <a:blip r:embed="rId5">
            <a:extLst>
              <a:ext uri="{28A0092B-C50C-407E-A947-70E740481C1C}">
                <a14:useLocalDpi xmlns:a14="http://schemas.microsoft.com/office/drawing/2010/main" val="0"/>
              </a:ext>
            </a:extLst>
          </a:blip>
          <a:srcRect l="689" t="33198" r="84990"/>
          <a:stretch/>
        </p:blipFill>
        <p:spPr bwMode="auto">
          <a:xfrm>
            <a:off x="4464128" y="5668618"/>
            <a:ext cx="1260000" cy="10286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716016" y="5589240"/>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grpSp>
        <p:nvGrpSpPr>
          <p:cNvPr id="10" name="Group 9"/>
          <p:cNvGrpSpPr/>
          <p:nvPr/>
        </p:nvGrpSpPr>
        <p:grpSpPr>
          <a:xfrm>
            <a:off x="7867623" y="4653136"/>
            <a:ext cx="1096865" cy="973241"/>
            <a:chOff x="7867623" y="3264478"/>
            <a:chExt cx="1096865" cy="973241"/>
          </a:xfrm>
        </p:grpSpPr>
        <p:pic>
          <p:nvPicPr>
            <p:cNvPr id="11" name="Picture 4" descr="http://singwithourkids.com/pic-nancy-talk.jpg"/>
            <p:cNvPicPr>
              <a:picLocks noChangeAspect="1" noChangeArrowheads="1"/>
            </p:cNvPicPr>
            <p:nvPr/>
          </p:nvPicPr>
          <p:blipFill rotWithShape="1">
            <a:blip r:embed="rId6">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03598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3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smtClean="0"/>
              <a:t>Five Coyotes (Nancy Stewart)</a:t>
            </a:r>
            <a:endParaRPr lang="en-AU" dirty="0"/>
          </a:p>
        </p:txBody>
      </p:sp>
      <p:sp>
        <p:nvSpPr>
          <p:cNvPr id="5" name="Subtitle 4"/>
          <p:cNvSpPr>
            <a:spLocks noGrp="1"/>
          </p:cNvSpPr>
          <p:nvPr>
            <p:ph type="subTitle" idx="1"/>
          </p:nvPr>
        </p:nvSpPr>
        <p:spPr/>
        <p:txBody>
          <a:bodyPr>
            <a:normAutofit/>
          </a:bodyPr>
          <a:lstStyle/>
          <a:p>
            <a:r>
              <a:rPr lang="en-AU" dirty="0" smtClean="0"/>
              <a:t>Five coyotes up on the hill</a:t>
            </a:r>
          </a:p>
          <a:p>
            <a:r>
              <a:rPr lang="en-AU" dirty="0" smtClean="0"/>
              <a:t>Just a </a:t>
            </a:r>
            <a:r>
              <a:rPr lang="en-AU" dirty="0" err="1" smtClean="0"/>
              <a:t>sittin</a:t>
            </a:r>
            <a:r>
              <a:rPr lang="en-AU" dirty="0" smtClean="0"/>
              <a:t>’ and a </a:t>
            </a:r>
            <a:r>
              <a:rPr lang="en-AU" dirty="0" err="1" smtClean="0"/>
              <a:t>howlin</a:t>
            </a:r>
            <a:r>
              <a:rPr lang="en-AU" dirty="0" smtClean="0"/>
              <a:t>’ at the moon</a:t>
            </a:r>
            <a:r>
              <a:rPr lang="en-AU" dirty="0"/>
              <a:t/>
            </a:r>
            <a:br>
              <a:rPr lang="en-AU" dirty="0"/>
            </a:br>
            <a:r>
              <a:rPr lang="en-AU" dirty="0"/>
              <a:t/>
            </a:r>
            <a:br>
              <a:rPr lang="en-AU" dirty="0"/>
            </a:br>
            <a:r>
              <a:rPr lang="en-AU" dirty="0" smtClean="0"/>
              <a:t>One coyote said, </a:t>
            </a:r>
            <a:r>
              <a:rPr lang="en-AU" dirty="0"/>
              <a:t>"</a:t>
            </a:r>
            <a:r>
              <a:rPr lang="en-AU" dirty="0" smtClean="0"/>
              <a:t>I’m </a:t>
            </a:r>
            <a:r>
              <a:rPr lang="en-AU" dirty="0" err="1" smtClean="0"/>
              <a:t>gettin</a:t>
            </a:r>
            <a:r>
              <a:rPr lang="en-AU" dirty="0" smtClean="0"/>
              <a:t>’ </a:t>
            </a:r>
            <a:r>
              <a:rPr lang="en-AU" dirty="0" err="1" smtClean="0"/>
              <a:t>kinda</a:t>
            </a:r>
            <a:r>
              <a:rPr lang="en-AU" dirty="0" smtClean="0"/>
              <a:t> hungry,</a:t>
            </a:r>
            <a:r>
              <a:rPr lang="en-AU" dirty="0"/>
              <a:t/>
            </a:r>
            <a:br>
              <a:rPr lang="en-AU" dirty="0"/>
            </a:br>
            <a:r>
              <a:rPr lang="en-AU" dirty="0" smtClean="0"/>
              <a:t>I’m off to find some rabbit stew!"</a:t>
            </a:r>
            <a:r>
              <a:rPr lang="en-AU" dirty="0"/>
              <a:t/>
            </a:r>
            <a:br>
              <a:rPr lang="en-AU" dirty="0"/>
            </a:br>
            <a:r>
              <a:rPr lang="en-AU" dirty="0"/>
              <a:t/>
            </a:r>
            <a:br>
              <a:rPr lang="en-AU" dirty="0"/>
            </a:br>
            <a:r>
              <a:rPr lang="en-AU" i="1" dirty="0" smtClean="0"/>
              <a:t>(Repeat </a:t>
            </a:r>
            <a:r>
              <a:rPr lang="en-AU" i="1" dirty="0"/>
              <a:t>with </a:t>
            </a:r>
            <a:r>
              <a:rPr lang="en-AU" i="1" dirty="0" smtClean="0"/>
              <a:t>four, three, two </a:t>
            </a:r>
            <a:r>
              <a:rPr lang="en-AU" i="1" dirty="0"/>
              <a:t>and </a:t>
            </a:r>
            <a:r>
              <a:rPr lang="en-AU" i="1" dirty="0" smtClean="0"/>
              <a:t>one)</a:t>
            </a:r>
            <a:r>
              <a:rPr lang="en-AU" dirty="0"/>
              <a:t/>
            </a:r>
            <a:br>
              <a:rPr lang="en-AU" dirty="0"/>
            </a:br>
            <a:r>
              <a:rPr lang="en-AU" dirty="0"/>
              <a:t/>
            </a:r>
            <a:br>
              <a:rPr lang="en-AU" dirty="0"/>
            </a:br>
            <a:r>
              <a:rPr lang="en-AU" dirty="0" smtClean="0"/>
              <a:t>Then down in the valley five little rabbits</a:t>
            </a:r>
            <a:r>
              <a:rPr lang="en-AU" dirty="0"/>
              <a:t/>
            </a:r>
            <a:br>
              <a:rPr lang="en-AU" dirty="0"/>
            </a:br>
            <a:r>
              <a:rPr lang="en-AU" dirty="0" smtClean="0"/>
              <a:t>Hop into a hole in the ground</a:t>
            </a:r>
          </a:p>
          <a:p>
            <a:r>
              <a:rPr lang="en-AU" dirty="0" smtClean="0"/>
              <a:t>They said, "we hear the coyotes are </a:t>
            </a:r>
            <a:r>
              <a:rPr lang="en-AU" dirty="0" err="1" smtClean="0"/>
              <a:t>gettin</a:t>
            </a:r>
            <a:r>
              <a:rPr lang="en-AU" dirty="0" smtClean="0"/>
              <a:t>’ </a:t>
            </a:r>
            <a:r>
              <a:rPr lang="en-AU" dirty="0" err="1" smtClean="0"/>
              <a:t>kinda</a:t>
            </a:r>
            <a:r>
              <a:rPr lang="en-AU" dirty="0" smtClean="0"/>
              <a:t> hungry,</a:t>
            </a:r>
            <a:r>
              <a:rPr lang="en-AU" dirty="0"/>
              <a:t/>
            </a:r>
            <a:br>
              <a:rPr lang="en-AU" dirty="0"/>
            </a:br>
            <a:r>
              <a:rPr lang="en-AU" dirty="0" smtClean="0"/>
              <a:t>And we don’t plan to be around"</a:t>
            </a:r>
            <a:endParaRPr lang="en-AU" dirty="0"/>
          </a:p>
        </p:txBody>
      </p:sp>
      <p:pic>
        <p:nvPicPr>
          <p:cNvPr id="2" name="Coyot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38298" y="692696"/>
            <a:ext cx="609600" cy="609600"/>
          </a:xfrm>
          <a:prstGeom prst="rect">
            <a:avLst/>
          </a:prstGeom>
        </p:spPr>
      </p:pic>
      <p:sp>
        <p:nvSpPr>
          <p:cNvPr id="9" name="TextBox 8"/>
          <p:cNvSpPr txBox="1"/>
          <p:nvPr/>
        </p:nvSpPr>
        <p:spPr>
          <a:xfrm>
            <a:off x="4699426" y="4221088"/>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pic>
        <p:nvPicPr>
          <p:cNvPr id="10" name="Picture 2" descr="http://singwithourkids.com/banner.gif"/>
          <p:cNvPicPr>
            <a:picLocks noChangeAspect="1" noChangeArrowheads="1"/>
          </p:cNvPicPr>
          <p:nvPr/>
        </p:nvPicPr>
        <p:blipFill rotWithShape="1">
          <a:blip r:embed="rId5">
            <a:extLst>
              <a:ext uri="{28A0092B-C50C-407E-A947-70E740481C1C}">
                <a14:useLocalDpi xmlns:a14="http://schemas.microsoft.com/office/drawing/2010/main" val="0"/>
              </a:ext>
            </a:extLst>
          </a:blip>
          <a:srcRect l="689" t="33198" r="84990"/>
          <a:stretch/>
        </p:blipFill>
        <p:spPr bwMode="auto">
          <a:xfrm>
            <a:off x="6607623" y="3264478"/>
            <a:ext cx="1260000" cy="102861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7867623" y="3264478"/>
            <a:ext cx="1096865" cy="973241"/>
            <a:chOff x="7867623" y="3264478"/>
            <a:chExt cx="1096865" cy="973241"/>
          </a:xfrm>
        </p:grpSpPr>
        <p:pic>
          <p:nvPicPr>
            <p:cNvPr id="12" name="Picture 4" descr="http://singwithourkids.com/pic-nancy-talk.jpg"/>
            <p:cNvPicPr>
              <a:picLocks noChangeAspect="1" noChangeArrowheads="1"/>
            </p:cNvPicPr>
            <p:nvPr/>
          </p:nvPicPr>
          <p:blipFill rotWithShape="1">
            <a:blip r:embed="rId6">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7884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4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AU" dirty="0"/>
              <a:t>Valentine Song</a:t>
            </a:r>
            <a:br>
              <a:rPr lang="en-AU" dirty="0"/>
            </a:br>
            <a:r>
              <a:rPr lang="en-AU" sz="2000" dirty="0">
                <a:hlinkClick r:id="rId2"/>
              </a:rPr>
              <a:t>http://</a:t>
            </a:r>
            <a:r>
              <a:rPr lang="en-AU" sz="2000" dirty="0" smtClean="0">
                <a:hlinkClick r:id="rId2"/>
              </a:rPr>
              <a:t>www.nancymusic.com/Valentines.htm</a:t>
            </a:r>
            <a:r>
              <a:rPr lang="en-AU" sz="2000" dirty="0" smtClean="0"/>
              <a:t> </a:t>
            </a:r>
            <a:endParaRPr lang="en-AU" sz="2000" dirty="0"/>
          </a:p>
        </p:txBody>
      </p:sp>
      <p:sp>
        <p:nvSpPr>
          <p:cNvPr id="5" name="Content Placeholder 4"/>
          <p:cNvSpPr>
            <a:spLocks noGrp="1"/>
          </p:cNvSpPr>
          <p:nvPr>
            <p:ph idx="1"/>
          </p:nvPr>
        </p:nvSpPr>
        <p:spPr/>
        <p:txBody>
          <a:bodyPr/>
          <a:lstStyle/>
          <a:p>
            <a:r>
              <a:rPr lang="en-AU" dirty="0" err="1" smtClean="0"/>
              <a:t>Fingerplay</a:t>
            </a:r>
            <a:r>
              <a:rPr lang="en-AU" dirty="0"/>
              <a:t> actions: </a:t>
            </a:r>
            <a:r>
              <a:rPr lang="en-AU" dirty="0">
                <a:hlinkClick r:id="rId3"/>
              </a:rPr>
              <a:t>http://</a:t>
            </a:r>
            <a:r>
              <a:rPr lang="en-AU" dirty="0" smtClean="0">
                <a:hlinkClick r:id="rId3"/>
              </a:rPr>
              <a:t>www.nancymusic.com/Valentinesplay.htm</a:t>
            </a:r>
            <a:r>
              <a:rPr lang="en-AU" dirty="0" smtClean="0"/>
              <a:t> </a:t>
            </a:r>
            <a:endParaRPr lang="en-AU" dirty="0"/>
          </a:p>
        </p:txBody>
      </p:sp>
      <p:pic>
        <p:nvPicPr>
          <p:cNvPr id="4098" name="Picture 2" descr="http://www.nancymusic.com/ValSon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560" y="2073374"/>
            <a:ext cx="7700872" cy="4667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019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numCol="2" spcCol="180000">
            <a:normAutofit/>
          </a:bodyPr>
          <a:lstStyle/>
          <a:p>
            <a:r>
              <a:rPr lang="en-AU" sz="1700" dirty="0"/>
              <a:t>With a little paper, scissors and glue</a:t>
            </a:r>
            <a:br>
              <a:rPr lang="en-AU" sz="1700" dirty="0"/>
            </a:br>
            <a:r>
              <a:rPr lang="en-AU" sz="1700" dirty="0"/>
              <a:t>scissors and glue</a:t>
            </a:r>
            <a:br>
              <a:rPr lang="en-AU" sz="1700" dirty="0"/>
            </a:br>
            <a:r>
              <a:rPr lang="en-AU" sz="1700" dirty="0"/>
              <a:t>scissors and glue</a:t>
            </a:r>
            <a:br>
              <a:rPr lang="en-AU" sz="1700" dirty="0"/>
            </a:br>
            <a:r>
              <a:rPr lang="en-AU" sz="1700" dirty="0"/>
              <a:t>With a little paper, scissors and glue</a:t>
            </a:r>
            <a:br>
              <a:rPr lang="en-AU" sz="1700" dirty="0"/>
            </a:br>
            <a:r>
              <a:rPr lang="en-AU" sz="1700" dirty="0"/>
              <a:t>I'll make a Valentine just for you</a:t>
            </a:r>
            <a:br>
              <a:rPr lang="en-AU" sz="1700" dirty="0"/>
            </a:br>
            <a:r>
              <a:rPr lang="en-AU" sz="1700" dirty="0"/>
              <a:t/>
            </a:r>
            <a:br>
              <a:rPr lang="en-AU" sz="1700" dirty="0"/>
            </a:br>
            <a:r>
              <a:rPr lang="en-AU" sz="1700" dirty="0"/>
              <a:t>First I'm </a:t>
            </a:r>
            <a:r>
              <a:rPr lang="en-AU" sz="1700" dirty="0" err="1"/>
              <a:t>gonna</a:t>
            </a:r>
            <a:r>
              <a:rPr lang="en-AU" sz="1700" dirty="0"/>
              <a:t> draw a big red heart </a:t>
            </a:r>
            <a:br>
              <a:rPr lang="en-AU" sz="1700" dirty="0"/>
            </a:br>
            <a:r>
              <a:rPr lang="en-AU" sz="1700" dirty="0"/>
              <a:t>a big red heart</a:t>
            </a:r>
            <a:br>
              <a:rPr lang="en-AU" sz="1700" dirty="0"/>
            </a:br>
            <a:r>
              <a:rPr lang="en-AU" sz="1700" dirty="0"/>
              <a:t>a big red heart</a:t>
            </a:r>
            <a:br>
              <a:rPr lang="en-AU" sz="1700" dirty="0"/>
            </a:br>
            <a:r>
              <a:rPr lang="en-AU" sz="1700" dirty="0"/>
              <a:t>First I'm </a:t>
            </a:r>
            <a:r>
              <a:rPr lang="en-AU" sz="1700" dirty="0" err="1"/>
              <a:t>gonna</a:t>
            </a:r>
            <a:r>
              <a:rPr lang="en-AU" sz="1700" dirty="0"/>
              <a:t> draw a big red heart </a:t>
            </a:r>
            <a:br>
              <a:rPr lang="en-AU" sz="1700" dirty="0"/>
            </a:br>
            <a:r>
              <a:rPr lang="en-AU" sz="1700" dirty="0"/>
              <a:t>To make a Valentine just for you</a:t>
            </a:r>
            <a:br>
              <a:rPr lang="en-AU" sz="1700" dirty="0"/>
            </a:br>
            <a:r>
              <a:rPr lang="en-AU" sz="1700" dirty="0"/>
              <a:t/>
            </a:r>
            <a:br>
              <a:rPr lang="en-AU" sz="1700" dirty="0"/>
            </a:br>
            <a:r>
              <a:rPr lang="en-AU" sz="1700" dirty="0"/>
              <a:t>I'll take a pair of scissors and I'll cut it out </a:t>
            </a:r>
            <a:br>
              <a:rPr lang="en-AU" sz="1700" dirty="0"/>
            </a:br>
            <a:r>
              <a:rPr lang="en-AU" sz="1700" dirty="0"/>
              <a:t>I'll cut it out</a:t>
            </a:r>
            <a:br>
              <a:rPr lang="en-AU" sz="1700" dirty="0"/>
            </a:br>
            <a:r>
              <a:rPr lang="en-AU" sz="1700" dirty="0"/>
              <a:t>I'll cut it out</a:t>
            </a:r>
            <a:br>
              <a:rPr lang="en-AU" sz="1700" dirty="0"/>
            </a:br>
            <a:r>
              <a:rPr lang="en-AU" sz="1700" dirty="0"/>
              <a:t>I'll take a pair of scissors and I'll cut it out</a:t>
            </a:r>
            <a:br>
              <a:rPr lang="en-AU" sz="1700" dirty="0"/>
            </a:br>
            <a:r>
              <a:rPr lang="en-AU" sz="1700" dirty="0"/>
              <a:t>To make a Valentine just for you</a:t>
            </a:r>
            <a:br>
              <a:rPr lang="en-AU" sz="1700" dirty="0"/>
            </a:br>
            <a:r>
              <a:rPr lang="en-AU" sz="1700" dirty="0" smtClean="0"/>
              <a:t>I'll </a:t>
            </a:r>
            <a:r>
              <a:rPr lang="en-AU" sz="1700" dirty="0"/>
              <a:t>take a little glue and I'll stick it down </a:t>
            </a:r>
            <a:br>
              <a:rPr lang="en-AU" sz="1700" dirty="0"/>
            </a:br>
            <a:r>
              <a:rPr lang="en-AU" sz="1700" dirty="0"/>
              <a:t>I'll stick it down</a:t>
            </a:r>
            <a:br>
              <a:rPr lang="en-AU" sz="1700" dirty="0"/>
            </a:br>
            <a:r>
              <a:rPr lang="en-AU" sz="1700" dirty="0"/>
              <a:t>I'll stick it down</a:t>
            </a:r>
            <a:br>
              <a:rPr lang="en-AU" sz="1700" dirty="0"/>
            </a:br>
            <a:r>
              <a:rPr lang="en-AU" sz="1700" dirty="0"/>
              <a:t>I'll take a little glue and I'll stick it down </a:t>
            </a:r>
            <a:br>
              <a:rPr lang="en-AU" sz="1700" dirty="0"/>
            </a:br>
            <a:r>
              <a:rPr lang="en-AU" sz="1700" dirty="0"/>
              <a:t>To make a Valentine just for you</a:t>
            </a:r>
            <a:br>
              <a:rPr lang="en-AU" sz="1700" dirty="0"/>
            </a:br>
            <a:r>
              <a:rPr lang="en-AU" sz="1700" dirty="0"/>
              <a:t/>
            </a:r>
            <a:br>
              <a:rPr lang="en-AU" sz="1700" dirty="0"/>
            </a:br>
            <a:r>
              <a:rPr lang="en-AU" sz="1700" dirty="0"/>
              <a:t>Then when you open it you will see</a:t>
            </a:r>
            <a:br>
              <a:rPr lang="en-AU" sz="1700" dirty="0"/>
            </a:br>
            <a:r>
              <a:rPr lang="en-AU" sz="1700" dirty="0"/>
              <a:t>You will see</a:t>
            </a:r>
            <a:br>
              <a:rPr lang="en-AU" sz="1700" dirty="0"/>
            </a:br>
            <a:r>
              <a:rPr lang="en-AU" sz="1700" dirty="0"/>
              <a:t>You will see</a:t>
            </a:r>
            <a:br>
              <a:rPr lang="en-AU" sz="1700" dirty="0"/>
            </a:br>
            <a:r>
              <a:rPr lang="en-AU" sz="1700" dirty="0"/>
              <a:t>How well I can cut and draw and glue </a:t>
            </a:r>
            <a:br>
              <a:rPr lang="en-AU" sz="1700" dirty="0"/>
            </a:br>
            <a:r>
              <a:rPr lang="en-AU" sz="1700" dirty="0"/>
              <a:t>To make a Valentine just for you</a:t>
            </a:r>
            <a:br>
              <a:rPr lang="en-AU" sz="1700" dirty="0"/>
            </a:br>
            <a:r>
              <a:rPr lang="en-AU" sz="1700" dirty="0" err="1"/>
              <a:t>Gonna</a:t>
            </a:r>
            <a:r>
              <a:rPr lang="en-AU" sz="1700" dirty="0"/>
              <a:t> make a Valentine just for you</a:t>
            </a:r>
          </a:p>
        </p:txBody>
      </p:sp>
      <p:pic>
        <p:nvPicPr>
          <p:cNvPr id="9" name="Picture 2" descr="http://singwithourkids.com/banner.gif"/>
          <p:cNvPicPr>
            <a:picLocks noChangeAspect="1" noChangeArrowheads="1"/>
          </p:cNvPicPr>
          <p:nvPr/>
        </p:nvPicPr>
        <p:blipFill rotWithShape="1">
          <a:blip r:embed="rId2">
            <a:extLst>
              <a:ext uri="{28A0092B-C50C-407E-A947-70E740481C1C}">
                <a14:useLocalDpi xmlns:a14="http://schemas.microsoft.com/office/drawing/2010/main" val="0"/>
              </a:ext>
            </a:extLst>
          </a:blip>
          <a:srcRect l="689" t="33198" r="84990"/>
          <a:stretch/>
        </p:blipFill>
        <p:spPr bwMode="auto">
          <a:xfrm>
            <a:off x="4608144" y="5668618"/>
            <a:ext cx="1260000" cy="102861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p:txBody>
          <a:bodyPr/>
          <a:lstStyle/>
          <a:p>
            <a:r>
              <a:rPr lang="en-AU" dirty="0" smtClean="0"/>
              <a:t>Valentine Song (Nancy Stewart)</a:t>
            </a:r>
            <a:endParaRPr lang="en-AU" dirty="0"/>
          </a:p>
        </p:txBody>
      </p:sp>
      <p:sp>
        <p:nvSpPr>
          <p:cNvPr id="6" name="TextBox 5"/>
          <p:cNvSpPr txBox="1"/>
          <p:nvPr/>
        </p:nvSpPr>
        <p:spPr>
          <a:xfrm>
            <a:off x="4716016" y="5589240"/>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grpSp>
        <p:nvGrpSpPr>
          <p:cNvPr id="10" name="Group 9"/>
          <p:cNvGrpSpPr/>
          <p:nvPr/>
        </p:nvGrpSpPr>
        <p:grpSpPr>
          <a:xfrm>
            <a:off x="7884213" y="4688007"/>
            <a:ext cx="1096865" cy="973241"/>
            <a:chOff x="7867623" y="3264478"/>
            <a:chExt cx="1096865" cy="973241"/>
          </a:xfrm>
        </p:grpSpPr>
        <p:pic>
          <p:nvPicPr>
            <p:cNvPr id="11" name="Picture 4" descr="http://singwithourkids.com/pic-nancy-talk.jpg"/>
            <p:cNvPicPr>
              <a:picLocks noChangeAspect="1" noChangeArrowheads="1"/>
            </p:cNvPicPr>
            <p:nvPr/>
          </p:nvPicPr>
          <p:blipFill rotWithShape="1">
            <a:blip r:embed="rId3">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4396477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smtClean="0"/>
              <a:t>Valentine Song (Nancy Stewart)</a:t>
            </a:r>
            <a:endParaRPr lang="en-AU" dirty="0"/>
          </a:p>
        </p:txBody>
      </p:sp>
      <p:sp>
        <p:nvSpPr>
          <p:cNvPr id="5" name="Subtitle 4"/>
          <p:cNvSpPr>
            <a:spLocks noGrp="1"/>
          </p:cNvSpPr>
          <p:nvPr>
            <p:ph type="subTitle" idx="1"/>
          </p:nvPr>
        </p:nvSpPr>
        <p:spPr/>
        <p:txBody>
          <a:bodyPr numCol="2" spcCol="180000">
            <a:normAutofit/>
          </a:bodyPr>
          <a:lstStyle/>
          <a:p>
            <a:r>
              <a:rPr lang="en-AU" sz="1700" dirty="0"/>
              <a:t>With a little paper, scissors and glue</a:t>
            </a:r>
            <a:br>
              <a:rPr lang="en-AU" sz="1700" dirty="0"/>
            </a:br>
            <a:r>
              <a:rPr lang="en-AU" sz="1700" dirty="0"/>
              <a:t>scissors and glue</a:t>
            </a:r>
            <a:br>
              <a:rPr lang="en-AU" sz="1700" dirty="0"/>
            </a:br>
            <a:r>
              <a:rPr lang="en-AU" sz="1700" dirty="0"/>
              <a:t>scissors and glue</a:t>
            </a:r>
            <a:br>
              <a:rPr lang="en-AU" sz="1700" dirty="0"/>
            </a:br>
            <a:r>
              <a:rPr lang="en-AU" sz="1700" dirty="0"/>
              <a:t>With a little paper, scissors and glue</a:t>
            </a:r>
            <a:br>
              <a:rPr lang="en-AU" sz="1700" dirty="0"/>
            </a:br>
            <a:r>
              <a:rPr lang="en-AU" sz="1700" dirty="0"/>
              <a:t>I'll make a Valentine just for you</a:t>
            </a:r>
            <a:br>
              <a:rPr lang="en-AU" sz="1700" dirty="0"/>
            </a:br>
            <a:r>
              <a:rPr lang="en-AU" sz="1700" dirty="0"/>
              <a:t/>
            </a:r>
            <a:br>
              <a:rPr lang="en-AU" sz="1700" dirty="0"/>
            </a:br>
            <a:r>
              <a:rPr lang="en-AU" sz="1700" dirty="0"/>
              <a:t>First I'm </a:t>
            </a:r>
            <a:r>
              <a:rPr lang="en-AU" sz="1700" dirty="0" err="1"/>
              <a:t>gonna</a:t>
            </a:r>
            <a:r>
              <a:rPr lang="en-AU" sz="1700" dirty="0"/>
              <a:t> draw a big red heart </a:t>
            </a:r>
            <a:br>
              <a:rPr lang="en-AU" sz="1700" dirty="0"/>
            </a:br>
            <a:r>
              <a:rPr lang="en-AU" sz="1700" dirty="0"/>
              <a:t>a big red heart</a:t>
            </a:r>
            <a:br>
              <a:rPr lang="en-AU" sz="1700" dirty="0"/>
            </a:br>
            <a:r>
              <a:rPr lang="en-AU" sz="1700" dirty="0"/>
              <a:t>a big red heart</a:t>
            </a:r>
            <a:br>
              <a:rPr lang="en-AU" sz="1700" dirty="0"/>
            </a:br>
            <a:r>
              <a:rPr lang="en-AU" sz="1700" dirty="0"/>
              <a:t>First I'm </a:t>
            </a:r>
            <a:r>
              <a:rPr lang="en-AU" sz="1700" dirty="0" err="1"/>
              <a:t>gonna</a:t>
            </a:r>
            <a:r>
              <a:rPr lang="en-AU" sz="1700" dirty="0"/>
              <a:t> draw a big red heart </a:t>
            </a:r>
            <a:br>
              <a:rPr lang="en-AU" sz="1700" dirty="0"/>
            </a:br>
            <a:r>
              <a:rPr lang="en-AU" sz="1700" dirty="0"/>
              <a:t>To make a Valentine just for you</a:t>
            </a:r>
            <a:br>
              <a:rPr lang="en-AU" sz="1700" dirty="0"/>
            </a:br>
            <a:r>
              <a:rPr lang="en-AU" sz="1700" dirty="0"/>
              <a:t/>
            </a:r>
            <a:br>
              <a:rPr lang="en-AU" sz="1700" dirty="0"/>
            </a:br>
            <a:r>
              <a:rPr lang="en-AU" sz="1700" dirty="0"/>
              <a:t>I'll take a pair of scissors and I'll cut it out </a:t>
            </a:r>
            <a:br>
              <a:rPr lang="en-AU" sz="1700" dirty="0"/>
            </a:br>
            <a:r>
              <a:rPr lang="en-AU" sz="1700" dirty="0"/>
              <a:t>I'll cut it out</a:t>
            </a:r>
            <a:br>
              <a:rPr lang="en-AU" sz="1700" dirty="0"/>
            </a:br>
            <a:r>
              <a:rPr lang="en-AU" sz="1700" dirty="0"/>
              <a:t>I'll cut it out</a:t>
            </a:r>
            <a:br>
              <a:rPr lang="en-AU" sz="1700" dirty="0"/>
            </a:br>
            <a:r>
              <a:rPr lang="en-AU" sz="1700" dirty="0"/>
              <a:t>I'll take a pair of scissors and I'll cut it out</a:t>
            </a:r>
            <a:br>
              <a:rPr lang="en-AU" sz="1700" dirty="0"/>
            </a:br>
            <a:r>
              <a:rPr lang="en-AU" sz="1700" dirty="0"/>
              <a:t>To make a Valentine just for you</a:t>
            </a:r>
            <a:br>
              <a:rPr lang="en-AU" sz="1700" dirty="0"/>
            </a:br>
            <a:r>
              <a:rPr lang="en-AU" sz="1700" dirty="0" smtClean="0"/>
              <a:t>I'll </a:t>
            </a:r>
            <a:r>
              <a:rPr lang="en-AU" sz="1700" dirty="0"/>
              <a:t>take a little glue and I'll stick it down </a:t>
            </a:r>
            <a:br>
              <a:rPr lang="en-AU" sz="1700" dirty="0"/>
            </a:br>
            <a:r>
              <a:rPr lang="en-AU" sz="1700" dirty="0"/>
              <a:t>I'll stick it down</a:t>
            </a:r>
            <a:br>
              <a:rPr lang="en-AU" sz="1700" dirty="0"/>
            </a:br>
            <a:r>
              <a:rPr lang="en-AU" sz="1700" dirty="0"/>
              <a:t>I'll stick it down</a:t>
            </a:r>
            <a:br>
              <a:rPr lang="en-AU" sz="1700" dirty="0"/>
            </a:br>
            <a:r>
              <a:rPr lang="en-AU" sz="1700" dirty="0"/>
              <a:t>I'll take a little glue and I'll stick it down </a:t>
            </a:r>
            <a:br>
              <a:rPr lang="en-AU" sz="1700" dirty="0"/>
            </a:br>
            <a:r>
              <a:rPr lang="en-AU" sz="1700" dirty="0"/>
              <a:t>To make a Valentine just for you</a:t>
            </a:r>
            <a:br>
              <a:rPr lang="en-AU" sz="1700" dirty="0"/>
            </a:br>
            <a:r>
              <a:rPr lang="en-AU" sz="1700" dirty="0"/>
              <a:t/>
            </a:r>
            <a:br>
              <a:rPr lang="en-AU" sz="1700" dirty="0"/>
            </a:br>
            <a:r>
              <a:rPr lang="en-AU" sz="1700" dirty="0"/>
              <a:t>Then when you open it you will see</a:t>
            </a:r>
            <a:br>
              <a:rPr lang="en-AU" sz="1700" dirty="0"/>
            </a:br>
            <a:r>
              <a:rPr lang="en-AU" sz="1700" dirty="0"/>
              <a:t>You will see</a:t>
            </a:r>
            <a:br>
              <a:rPr lang="en-AU" sz="1700" dirty="0"/>
            </a:br>
            <a:r>
              <a:rPr lang="en-AU" sz="1700" dirty="0"/>
              <a:t>You will see</a:t>
            </a:r>
            <a:br>
              <a:rPr lang="en-AU" sz="1700" dirty="0"/>
            </a:br>
            <a:r>
              <a:rPr lang="en-AU" sz="1700" dirty="0"/>
              <a:t>How well I can cut and draw and glue </a:t>
            </a:r>
            <a:br>
              <a:rPr lang="en-AU" sz="1700" dirty="0"/>
            </a:br>
            <a:r>
              <a:rPr lang="en-AU" sz="1700" dirty="0"/>
              <a:t>To make a Valentine just for you</a:t>
            </a:r>
            <a:br>
              <a:rPr lang="en-AU" sz="1700" dirty="0"/>
            </a:br>
            <a:r>
              <a:rPr lang="en-AU" sz="1700" dirty="0" err="1"/>
              <a:t>Gonna</a:t>
            </a:r>
            <a:r>
              <a:rPr lang="en-AU" sz="1700" dirty="0"/>
              <a:t> make a Valentine just for you</a:t>
            </a:r>
          </a:p>
        </p:txBody>
      </p:sp>
      <p:pic>
        <p:nvPicPr>
          <p:cNvPr id="2" name="Valentin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8424" y="692696"/>
            <a:ext cx="609600" cy="609600"/>
          </a:xfrm>
          <a:prstGeom prst="rect">
            <a:avLst/>
          </a:prstGeom>
        </p:spPr>
      </p:pic>
      <p:pic>
        <p:nvPicPr>
          <p:cNvPr id="9" name="Picture 2" descr="http://singwithourkids.com/banner.gif"/>
          <p:cNvPicPr>
            <a:picLocks noChangeAspect="1" noChangeArrowheads="1"/>
          </p:cNvPicPr>
          <p:nvPr/>
        </p:nvPicPr>
        <p:blipFill rotWithShape="1">
          <a:blip r:embed="rId5">
            <a:extLst>
              <a:ext uri="{28A0092B-C50C-407E-A947-70E740481C1C}">
                <a14:useLocalDpi xmlns:a14="http://schemas.microsoft.com/office/drawing/2010/main" val="0"/>
              </a:ext>
            </a:extLst>
          </a:blip>
          <a:srcRect l="689" t="33198" r="84990"/>
          <a:stretch/>
        </p:blipFill>
        <p:spPr bwMode="auto">
          <a:xfrm>
            <a:off x="4464128" y="5668618"/>
            <a:ext cx="1260000" cy="10286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716016" y="5589240"/>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grpSp>
        <p:nvGrpSpPr>
          <p:cNvPr id="11" name="Group 10"/>
          <p:cNvGrpSpPr/>
          <p:nvPr/>
        </p:nvGrpSpPr>
        <p:grpSpPr>
          <a:xfrm>
            <a:off x="7884213" y="4653136"/>
            <a:ext cx="1096865" cy="973241"/>
            <a:chOff x="7867623" y="3264478"/>
            <a:chExt cx="1096865" cy="973241"/>
          </a:xfrm>
        </p:grpSpPr>
        <p:pic>
          <p:nvPicPr>
            <p:cNvPr id="12" name="Picture 4" descr="http://singwithourkids.com/pic-nancy-talk.jpg"/>
            <p:cNvPicPr>
              <a:picLocks noChangeAspect="1" noChangeArrowheads="1"/>
            </p:cNvPicPr>
            <p:nvPr/>
          </p:nvPicPr>
          <p:blipFill rotWithShape="1">
            <a:blip r:embed="rId6">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91615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4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AU" dirty="0" smtClean="0"/>
              <a:t>Fuzzy Slippers</a:t>
            </a:r>
            <a:r>
              <a:rPr lang="en-AU" dirty="0"/>
              <a:t/>
            </a:r>
            <a:br>
              <a:rPr lang="en-AU" dirty="0"/>
            </a:br>
            <a:r>
              <a:rPr lang="en-AU" sz="2000" dirty="0">
                <a:hlinkClick r:id="rId2"/>
              </a:rPr>
              <a:t>http://</a:t>
            </a:r>
            <a:r>
              <a:rPr lang="en-AU" sz="2000" dirty="0" smtClean="0">
                <a:hlinkClick r:id="rId2"/>
              </a:rPr>
              <a:t>www.nancymusic.com/Fuzzy.htm</a:t>
            </a:r>
            <a:r>
              <a:rPr lang="en-AU" sz="2000" dirty="0" smtClean="0"/>
              <a:t> </a:t>
            </a:r>
            <a:endParaRPr lang="en-AU" sz="2000" dirty="0"/>
          </a:p>
        </p:txBody>
      </p:sp>
      <p:sp>
        <p:nvSpPr>
          <p:cNvPr id="5" name="Content Placeholder 4"/>
          <p:cNvSpPr>
            <a:spLocks noGrp="1"/>
          </p:cNvSpPr>
          <p:nvPr>
            <p:ph idx="1"/>
          </p:nvPr>
        </p:nvSpPr>
        <p:spPr/>
        <p:txBody>
          <a:bodyPr/>
          <a:lstStyle/>
          <a:p>
            <a:pPr marL="0" indent="0">
              <a:buNone/>
            </a:pPr>
            <a:r>
              <a:rPr lang="en-AU" dirty="0" smtClean="0"/>
              <a:t>Fuzzy Slippers </a:t>
            </a:r>
            <a:r>
              <a:rPr lang="en-AU" dirty="0"/>
              <a:t>activity ideas: </a:t>
            </a:r>
            <a:r>
              <a:rPr lang="en-AU" dirty="0">
                <a:hlinkClick r:id="rId3"/>
              </a:rPr>
              <a:t>http://</a:t>
            </a:r>
            <a:r>
              <a:rPr lang="en-AU" dirty="0" smtClean="0">
                <a:hlinkClick r:id="rId3"/>
              </a:rPr>
              <a:t>www.nancymusic.com/Fuzzyplay.htm</a:t>
            </a:r>
            <a:r>
              <a:rPr lang="en-AU" dirty="0" smtClean="0"/>
              <a:t> </a:t>
            </a:r>
            <a:endParaRPr lang="en-AU" dirty="0"/>
          </a:p>
        </p:txBody>
      </p:sp>
      <p:pic>
        <p:nvPicPr>
          <p:cNvPr id="7170" name="Picture 2" descr="http://www.nancymusic.com/slipson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248" y="2132856"/>
            <a:ext cx="8457396" cy="4593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357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smtClean="0"/>
              <a:t>Fuzzy Slippers (Nancy Stewart)</a:t>
            </a:r>
            <a:endParaRPr lang="en-AU" dirty="0"/>
          </a:p>
        </p:txBody>
      </p:sp>
      <p:sp>
        <p:nvSpPr>
          <p:cNvPr id="5" name="Subtitle 4"/>
          <p:cNvSpPr>
            <a:spLocks noGrp="1"/>
          </p:cNvSpPr>
          <p:nvPr>
            <p:ph type="subTitle" idx="1"/>
          </p:nvPr>
        </p:nvSpPr>
        <p:spPr>
          <a:xfrm>
            <a:off x="395536" y="2204864"/>
            <a:ext cx="8568952" cy="4536504"/>
          </a:xfrm>
        </p:spPr>
        <p:txBody>
          <a:bodyPr>
            <a:normAutofit/>
          </a:bodyPr>
          <a:lstStyle/>
          <a:p>
            <a:r>
              <a:rPr lang="en-AU" dirty="0"/>
              <a:t>Eight fuzzy slippers underneath the </a:t>
            </a:r>
            <a:r>
              <a:rPr lang="en-AU" dirty="0" smtClean="0"/>
              <a:t>bed</a:t>
            </a:r>
          </a:p>
          <a:p>
            <a:r>
              <a:rPr lang="en-AU" dirty="0"/>
              <a:t>W</a:t>
            </a:r>
            <a:r>
              <a:rPr lang="en-AU" dirty="0" smtClean="0"/>
              <a:t>aiting </a:t>
            </a:r>
            <a:r>
              <a:rPr lang="en-AU" dirty="0"/>
              <a:t>for a sleepyhead</a:t>
            </a:r>
          </a:p>
          <a:p>
            <a:r>
              <a:rPr lang="en-AU" dirty="0"/>
              <a:t>Peter came along and he put a pair </a:t>
            </a:r>
            <a:r>
              <a:rPr lang="en-AU" dirty="0" smtClean="0"/>
              <a:t>on</a:t>
            </a:r>
          </a:p>
          <a:p>
            <a:r>
              <a:rPr lang="en-AU" dirty="0"/>
              <a:t>A</a:t>
            </a:r>
            <a:r>
              <a:rPr lang="en-AU" dirty="0" smtClean="0"/>
              <a:t>nd </a:t>
            </a:r>
            <a:r>
              <a:rPr lang="en-AU" dirty="0"/>
              <a:t>two fuzzy slippers were gone</a:t>
            </a:r>
          </a:p>
          <a:p>
            <a:r>
              <a:rPr lang="en-AU" dirty="0" smtClean="0"/>
              <a:t>Six… Suzy…</a:t>
            </a:r>
            <a:endParaRPr lang="en-AU" dirty="0"/>
          </a:p>
          <a:p>
            <a:r>
              <a:rPr lang="en-AU" dirty="0" smtClean="0"/>
              <a:t>Four… Johnny…</a:t>
            </a:r>
          </a:p>
          <a:p>
            <a:r>
              <a:rPr lang="en-AU" dirty="0" smtClean="0"/>
              <a:t>Two… Betty </a:t>
            </a:r>
            <a:r>
              <a:rPr lang="en-AU" dirty="0"/>
              <a:t>came along and she put a pair </a:t>
            </a:r>
            <a:r>
              <a:rPr lang="en-AU" dirty="0" smtClean="0"/>
              <a:t>on</a:t>
            </a:r>
          </a:p>
          <a:p>
            <a:r>
              <a:rPr lang="en-AU" dirty="0"/>
              <a:t>A</a:t>
            </a:r>
            <a:r>
              <a:rPr lang="en-AU" dirty="0" smtClean="0"/>
              <a:t>nd </a:t>
            </a:r>
            <a:r>
              <a:rPr lang="en-AU" dirty="0"/>
              <a:t>two fuzzy </a:t>
            </a:r>
            <a:r>
              <a:rPr lang="en-AU" dirty="0" smtClean="0"/>
              <a:t>slippers</a:t>
            </a:r>
            <a:endParaRPr lang="en-AU" dirty="0"/>
          </a:p>
          <a:p>
            <a:r>
              <a:rPr lang="en-AU" dirty="0" smtClean="0"/>
              <a:t>A </a:t>
            </a:r>
            <a:r>
              <a:rPr lang="en-AU" dirty="0"/>
              <a:t>pair of fuzzy </a:t>
            </a:r>
            <a:r>
              <a:rPr lang="en-AU" dirty="0" smtClean="0"/>
              <a:t>slippers</a:t>
            </a:r>
            <a:endParaRPr lang="en-AU" dirty="0"/>
          </a:p>
          <a:p>
            <a:r>
              <a:rPr lang="en-AU" dirty="0"/>
              <a:t>All the fuzzy slippers were </a:t>
            </a:r>
            <a:r>
              <a:rPr lang="en-AU" dirty="0" smtClean="0"/>
              <a:t>gone</a:t>
            </a:r>
            <a:endParaRPr lang="en-AU" dirty="0"/>
          </a:p>
        </p:txBody>
      </p:sp>
      <p:sp>
        <p:nvSpPr>
          <p:cNvPr id="8" name="TextBox 7"/>
          <p:cNvSpPr txBox="1"/>
          <p:nvPr/>
        </p:nvSpPr>
        <p:spPr>
          <a:xfrm>
            <a:off x="4644008" y="5633372"/>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pic>
        <p:nvPicPr>
          <p:cNvPr id="9" name="Picture 2" descr="http://singwithourkids.com/banner.gif"/>
          <p:cNvPicPr>
            <a:picLocks noChangeAspect="1" noChangeArrowheads="1"/>
          </p:cNvPicPr>
          <p:nvPr/>
        </p:nvPicPr>
        <p:blipFill rotWithShape="1">
          <a:blip r:embed="rId2">
            <a:extLst>
              <a:ext uri="{28A0092B-C50C-407E-A947-70E740481C1C}">
                <a14:useLocalDpi xmlns:a14="http://schemas.microsoft.com/office/drawing/2010/main" val="0"/>
              </a:ext>
            </a:extLst>
          </a:blip>
          <a:srcRect l="689" t="33198" r="84990"/>
          <a:stretch/>
        </p:blipFill>
        <p:spPr bwMode="auto">
          <a:xfrm>
            <a:off x="6552205" y="4676762"/>
            <a:ext cx="1260000" cy="102861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7812205" y="4676762"/>
            <a:ext cx="1096865" cy="973241"/>
            <a:chOff x="7867623" y="3264478"/>
            <a:chExt cx="1096865" cy="973241"/>
          </a:xfrm>
        </p:grpSpPr>
        <p:pic>
          <p:nvPicPr>
            <p:cNvPr id="11" name="Picture 4" descr="http://singwithourkids.com/pic-nancy-talk.jpg"/>
            <p:cNvPicPr>
              <a:picLocks noChangeAspect="1" noChangeArrowheads="1"/>
            </p:cNvPicPr>
            <p:nvPr/>
          </p:nvPicPr>
          <p:blipFill rotWithShape="1">
            <a:blip r:embed="rId3">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730768930"/>
      </p:ext>
    </p:extLst>
  </p:cSld>
  <p:clrMapOvr>
    <a:masterClrMapping/>
  </p:clrMapOvr>
  <p:timing>
    <p:tnLst>
      <p:par>
        <p:cTn id="1" dur="indefinite" restart="never" nodeType="tmRoot"/>
      </p:par>
    </p:tnLst>
  </p:timing>
</p:sld>
</file>

<file path=ppt/theme/theme1.xml><?xml version="1.0" encoding="utf-8"?>
<a:theme xmlns:a="http://schemas.openxmlformats.org/drawingml/2006/main" name="Rhymetime template">
  <a:themeElements>
    <a:clrScheme name="Rhymetime">
      <a:dk1>
        <a:sysClr val="windowText" lastClr="000000"/>
      </a:dk1>
      <a:lt1>
        <a:sysClr val="window" lastClr="FFFFFF"/>
      </a:lt1>
      <a:dk2>
        <a:srgbClr val="000000"/>
      </a:dk2>
      <a:lt2>
        <a:srgbClr val="FFFFFF"/>
      </a:lt2>
      <a:accent1>
        <a:srgbClr val="00937F"/>
      </a:accent1>
      <a:accent2>
        <a:srgbClr val="005480"/>
      </a:accent2>
      <a:accent3>
        <a:srgbClr val="F5A01A"/>
      </a:accent3>
      <a:accent4>
        <a:srgbClr val="FFFFFF"/>
      </a:accent4>
      <a:accent5>
        <a:srgbClr val="FFFFFF"/>
      </a:accent5>
      <a:accent6>
        <a:srgbClr val="FFFFFF"/>
      </a:accent6>
      <a:hlink>
        <a:srgbClr val="0000FF"/>
      </a:hlink>
      <a:folHlink>
        <a:srgbClr val="800080"/>
      </a:folHlink>
    </a:clrScheme>
    <a:fontScheme name="Rhymetim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hymeti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hymeti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hymeti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hymeti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hymeti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hymeti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hymeti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hymeti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hymeti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hymeti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hymeti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hymeti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nstructions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etadata xmlns="http://www.objective.com/ecm/document/metadata/47F8C6E9653A46AE92F4B64865514EA6" version="1.0.0">
  <systemFields>
    <field name="Objective-Id">
      <value order="0">A2476528</value>
    </field>
    <field name="Objective-Title">
      <value order="0">WRIGGLE AND READ MASTER</value>
    </field>
    <field name="Objective-Description">
      <value order="0"/>
    </field>
    <field name="Objective-CreationStamp">
      <value order="0">2016-09-15T22:18:41Z</value>
    </field>
    <field name="Objective-IsApproved">
      <value order="0">false</value>
    </field>
    <field name="Objective-IsPublished">
      <value order="0">true</value>
    </field>
    <field name="Objective-DatePublished">
      <value order="0">2018-02-28T03:08:45Z</value>
    </field>
    <field name="Objective-ModificationStamp">
      <value order="0">2018-02-28T03:08:45Z</value>
    </field>
    <field name="Objective-Owner">
      <value order="0">Sarah Wiesner</value>
    </field>
    <field name="Objective-Path">
      <value order="0">Objective Global Folder:.Learning Communities:Libraries:Community Engagement:Children and Youth Programs:Children and Youth Programs:Wriggle and Read - Toddler Age Program - Learning Communities</value>
    </field>
    <field name="Objective-Parent">
      <value order="0">Wriggle and Read - Toddler Age Program - Learning Communities</value>
    </field>
    <field name="Objective-State">
      <value order="0">Published</value>
    </field>
    <field name="Objective-VersionId">
      <value order="0">vA4324760</value>
    </field>
    <field name="Objective-Version">
      <value order="0">78.0</value>
    </field>
    <field name="Objective-VersionNumber">
      <value order="0">82</value>
    </field>
    <field name="Objective-VersionComment">
      <value order="0"/>
    </field>
    <field name="Objective-FileNumber">
      <value order="0">qA182015</value>
    </field>
    <field name="Objective-Classification">
      <value order="0"/>
    </field>
    <field name="Objective-Caveats">
      <value order="0"/>
    </field>
  </systemFields>
  <catalogues>
    <catalogue name="Document Type Catalogue" type="type" ori="id:cA13">
      <field name="Objective-Business Unit">
        <value order="0"/>
      </field>
      <field name="Objective-Document Type">
        <value order="0"/>
      </field>
    </catalogue>
  </catalogues>
</metadata>
</file>

<file path=customXml/itemProps1.xml><?xml version="1.0" encoding="utf-8"?>
<ds:datastoreItem xmlns:ds="http://schemas.openxmlformats.org/officeDocument/2006/customXml" ds:itemID="{5745109E-2DDF-40CB-AC2B-FF9B10C90820}">
  <ds:schemaRefs>
    <ds:schemaRef ds:uri="http://www.objective.com/ecm/document/metadata/47F8C6E9653A46AE92F4B64865514EA6"/>
  </ds:schemaRefs>
</ds:datastoreItem>
</file>

<file path=docProps/app.xml><?xml version="1.0" encoding="utf-8"?>
<Properties xmlns="http://schemas.openxmlformats.org/officeDocument/2006/extended-properties" xmlns:vt="http://schemas.openxmlformats.org/officeDocument/2006/docPropsVTypes">
  <Template/>
  <TotalTime>13750</TotalTime>
  <Words>1088</Words>
  <Application>Microsoft Office PowerPoint</Application>
  <PresentationFormat>On-screen Show (4:3)</PresentationFormat>
  <Paragraphs>291</Paragraphs>
  <Slides>37</Slides>
  <Notes>0</Notes>
  <HiddenSlides>13</HiddenSlides>
  <MMClips>12</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Rhymetime template</vt:lpstr>
      <vt:lpstr>Instructions template</vt:lpstr>
      <vt:lpstr>2001 Songs of the Month</vt:lpstr>
      <vt:lpstr>Five Coyotes http://www.nancymusic.com/Coyotes.htm </vt:lpstr>
      <vt:lpstr>Five Coyotes (Nancy Stewart)</vt:lpstr>
      <vt:lpstr>Five Coyotes (Nancy Stewart)</vt:lpstr>
      <vt:lpstr>Valentine Song http://www.nancymusic.com/Valentines.htm </vt:lpstr>
      <vt:lpstr>Valentine Song (Nancy Stewart)</vt:lpstr>
      <vt:lpstr>Valentine Song (Nancy Stewart)</vt:lpstr>
      <vt:lpstr>Fuzzy Slippers http://www.nancymusic.com/Fuzzy.htm </vt:lpstr>
      <vt:lpstr>Fuzzy Slippers (Nancy Stewart)</vt:lpstr>
      <vt:lpstr>Fuzzy Slippers (Nancy Stewart)</vt:lpstr>
      <vt:lpstr>The Flower Song http://www.nancymusic.com/Flower.htm </vt:lpstr>
      <vt:lpstr>The Flower Song (Nancy Stewart)</vt:lpstr>
      <vt:lpstr>The Flower Song (Nancy Stewart)</vt:lpstr>
      <vt:lpstr>Let’s Go to the Market http://www.nancymusic.com/Market.htm </vt:lpstr>
      <vt:lpstr>Let’s Go to the Market (Nancy Stewart)</vt:lpstr>
      <vt:lpstr>Let’s Go to the Market (Nancy Stewart)</vt:lpstr>
      <vt:lpstr>I’m a Little Scallop http://www.nancymusic.com/Scallop.htm </vt:lpstr>
      <vt:lpstr>I’m a Little Scallop (Nancy Stewart)</vt:lpstr>
      <vt:lpstr>I’m a Little Scallop (Nancy Stewart)</vt:lpstr>
      <vt:lpstr>Hee Na Nee Na</vt:lpstr>
      <vt:lpstr>Hee Na Nee Na</vt:lpstr>
      <vt:lpstr>Hee Na Nee Na</vt:lpstr>
      <vt:lpstr>Little Cat http://www.nancymusic.com/Littlecat.htm </vt:lpstr>
      <vt:lpstr>Little Cat (Nancy Stewart)</vt:lpstr>
      <vt:lpstr>Little Cat (Nancy Stewart)</vt:lpstr>
      <vt:lpstr>Listen to the Drum</vt:lpstr>
      <vt:lpstr>Listen to the Drum</vt:lpstr>
      <vt:lpstr>Listen to the Drum</vt:lpstr>
      <vt:lpstr>Nocturnal Animals</vt:lpstr>
      <vt:lpstr>Nocturnal Animals</vt:lpstr>
      <vt:lpstr>Nocturnal Animals</vt:lpstr>
      <vt:lpstr>Our Thanksgiving Day http://www.nancymusic.com/Tday.htm </vt:lpstr>
      <vt:lpstr>Our Thanksgiving Day</vt:lpstr>
      <vt:lpstr>Our Thanksgiving Day</vt:lpstr>
      <vt:lpstr>Ramadan</vt:lpstr>
      <vt:lpstr>Ramadan</vt:lpstr>
      <vt:lpstr>Ramadan</vt:lpstr>
    </vt:vector>
  </TitlesOfParts>
  <Company>HBCC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RClark</dc:creator>
  <cp:lastModifiedBy>Sarah</cp:lastModifiedBy>
  <cp:revision>1216</cp:revision>
  <cp:lastPrinted>2017-06-21T23:31:02Z</cp:lastPrinted>
  <dcterms:created xsi:type="dcterms:W3CDTF">2010-03-09T01:46:56Z</dcterms:created>
  <dcterms:modified xsi:type="dcterms:W3CDTF">2018-07-07T04:25:18Z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bjective-Id">
    <vt:lpwstr>A2476528</vt:lpwstr>
  </property>
  <property fmtid="{D5CDD505-2E9C-101B-9397-08002B2CF9AE}" pid="3" name="Objective-Title">
    <vt:lpwstr>WRIGGLE AND READ MASTER</vt:lpwstr>
  </property>
  <property fmtid="{D5CDD505-2E9C-101B-9397-08002B2CF9AE}" pid="4" name="Objective-Comment">
    <vt:lpwstr/>
  </property>
  <property fmtid="{D5CDD505-2E9C-101B-9397-08002B2CF9AE}" pid="5" name="Objective-CreationStamp">
    <vt:filetime>2016-09-15T22:18:48Z</vt:filetime>
  </property>
  <property fmtid="{D5CDD505-2E9C-101B-9397-08002B2CF9AE}" pid="6" name="Objective-IsApproved">
    <vt:bool>false</vt:bool>
  </property>
  <property fmtid="{D5CDD505-2E9C-101B-9397-08002B2CF9AE}" pid="7" name="Objective-IsPublished">
    <vt:bool>true</vt:bool>
  </property>
  <property fmtid="{D5CDD505-2E9C-101B-9397-08002B2CF9AE}" pid="8" name="Objective-DatePublished">
    <vt:filetime>2018-02-28T03:08:45Z</vt:filetime>
  </property>
  <property fmtid="{D5CDD505-2E9C-101B-9397-08002B2CF9AE}" pid="9" name="Objective-ModificationStamp">
    <vt:filetime>2018-02-28T03:08:45Z</vt:filetime>
  </property>
  <property fmtid="{D5CDD505-2E9C-101B-9397-08002B2CF9AE}" pid="10" name="Objective-Owner">
    <vt:lpwstr>Sarah Wiesner</vt:lpwstr>
  </property>
  <property fmtid="{D5CDD505-2E9C-101B-9397-08002B2CF9AE}" pid="11" name="Objective-Path">
    <vt:lpwstr>Objective Global Folder:.Learning Communities:Libraries:Community Engagement:Children and Youth Programs:Children and Youth Programs:Wriggle and Read - Toddler Age Program - Learning Communities:</vt:lpwstr>
  </property>
  <property fmtid="{D5CDD505-2E9C-101B-9397-08002B2CF9AE}" pid="12" name="Objective-Parent">
    <vt:lpwstr>Wriggle and Read - Toddler Age Program - Learning Communities</vt:lpwstr>
  </property>
  <property fmtid="{D5CDD505-2E9C-101B-9397-08002B2CF9AE}" pid="13" name="Objective-State">
    <vt:lpwstr>Published</vt:lpwstr>
  </property>
  <property fmtid="{D5CDD505-2E9C-101B-9397-08002B2CF9AE}" pid="14" name="Objective-Version">
    <vt:lpwstr>78.0</vt:lpwstr>
  </property>
  <property fmtid="{D5CDD505-2E9C-101B-9397-08002B2CF9AE}" pid="15" name="Objective-VersionNumber">
    <vt:r8>82</vt:r8>
  </property>
  <property fmtid="{D5CDD505-2E9C-101B-9397-08002B2CF9AE}" pid="16" name="Objective-VersionComment">
    <vt:lpwstr/>
  </property>
  <property fmtid="{D5CDD505-2E9C-101B-9397-08002B2CF9AE}" pid="17" name="Objective-FileNumber">
    <vt:lpwstr>qA182015</vt:lpwstr>
  </property>
  <property fmtid="{D5CDD505-2E9C-101B-9397-08002B2CF9AE}" pid="18" name="Objective-Classification">
    <vt:lpwstr>[Inherited - none]</vt:lpwstr>
  </property>
  <property fmtid="{D5CDD505-2E9C-101B-9397-08002B2CF9AE}" pid="19" name="Objective-Caveats">
    <vt:lpwstr/>
  </property>
  <property fmtid="{D5CDD505-2E9C-101B-9397-08002B2CF9AE}" pid="20" name="Objective-Business Unit [system]">
    <vt:lpwstr/>
  </property>
  <property fmtid="{D5CDD505-2E9C-101B-9397-08002B2CF9AE}" pid="21" name="Objective-Document Type [system]">
    <vt:lpwstr/>
  </property>
  <property fmtid="{D5CDD505-2E9C-101B-9397-08002B2CF9AE}" pid="22" name="Objective-MC - ObjectiveCmd 1 [system]">
    <vt:lpwstr>Copy URL</vt:lpwstr>
  </property>
  <property fmtid="{D5CDD505-2E9C-101B-9397-08002B2CF9AE}" pid="23" name="Objective-Description">
    <vt:lpwstr/>
  </property>
  <property fmtid="{D5CDD505-2E9C-101B-9397-08002B2CF9AE}" pid="24" name="Objective-VersionId">
    <vt:lpwstr>vA4324760</vt:lpwstr>
  </property>
  <property fmtid="{D5CDD505-2E9C-101B-9397-08002B2CF9AE}" pid="25" name="Objective-Business Unit">
    <vt:lpwstr/>
  </property>
  <property fmtid="{D5CDD505-2E9C-101B-9397-08002B2CF9AE}" pid="26" name="Objective-Document Type">
    <vt:lpwstr/>
  </property>
</Properties>
</file>